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rial Bold" panose="020B0704020202020204" pitchFamily="34" charset="0"/>
      <p:regular r:id="rId42"/>
      <p:bold r:id="rId43"/>
    </p:embeddedFont>
    <p:embeddedFont>
      <p:font typeface="Arial Italics" panose="020B0604020202020204" charset="0"/>
      <p:regular r:id="rId44"/>
    </p:embeddedFont>
    <p:embeddedFont>
      <p:font typeface="Arimo" panose="020B0604020202020204" charset="0"/>
      <p:regular r:id="rId45"/>
    </p:embeddedFont>
    <p:embeddedFont>
      <p:font typeface="Arimo Bold" panose="020B0604020202020204" charset="0"/>
      <p:regular r:id="rId46"/>
    </p:embeddedFont>
    <p:embeddedFont>
      <p:font typeface="Arimo Italics" panose="020B0604020202020204" charset="0"/>
      <p:regular r:id="rId47"/>
    </p:embeddedFont>
    <p:embeddedFont>
      <p:font typeface="Calibri (MS) Bold" panose="020B0604020202020204" charset="0"/>
      <p:regular r:id="rId48"/>
    </p:embeddedFont>
    <p:embeddedFont>
      <p:font typeface="Overpass" panose="00000500000000000000" pitchFamily="50" charset="0"/>
      <p:regular r:id="rId49"/>
      <p:bold r:id="rId50"/>
    </p:embeddedFont>
    <p:embeddedFont>
      <p:font typeface="Overpass Italics" panose="020B0604020202020204" charset="0"/>
      <p:regular r:id="rId51"/>
    </p:embeddedFont>
    <p:embeddedFont>
      <p:font typeface="Overpass Ultra-Bold" panose="020B0604020202020204" charset="0"/>
      <p:regular r:id="rId52"/>
    </p:embeddedFont>
    <p:embeddedFont>
      <p:font typeface="Poppins" panose="00000500000000000000" pitchFamily="2" charset="0"/>
      <p:regular r:id="rId53"/>
    </p:embeddedFont>
    <p:embeddedFont>
      <p:font typeface="Poppins Bold" panose="00000800000000000000" charset="0"/>
      <p:regular r:id="rId54"/>
    </p:embeddedFont>
    <p:embeddedFont>
      <p:font typeface="Poppins Light" panose="00000400000000000000" pitchFamily="2" charset="0"/>
      <p:regular r:id="rId55"/>
    </p:embeddedFont>
    <p:embeddedFont>
      <p:font typeface="Trebuchet MS 1" panose="020B0703020202020204" charset="0"/>
      <p:regular r:id="rId56"/>
    </p:embeddedFont>
    <p:embeddedFont>
      <p:font typeface="Trebuchet MS 3" panose="020B060302020209020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94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3.fntdata"/><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6.svg"/><Relationship Id="rId7" Type="http://schemas.openxmlformats.org/officeDocument/2006/relationships/image" Target="../media/image88.sv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18.svg"/><Relationship Id="rId4" Type="http://schemas.openxmlformats.org/officeDocument/2006/relationships/image" Target="../media/image117.png"/></Relationships>
</file>

<file path=ppt/slides/_rels/slide1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7.xml"/><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4.svg"/><Relationship Id="rId7" Type="http://schemas.openxmlformats.org/officeDocument/2006/relationships/image" Target="../media/image128.sv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svg"/><Relationship Id="rId4" Type="http://schemas.openxmlformats.org/officeDocument/2006/relationships/image" Target="../media/image125.png"/></Relationships>
</file>

<file path=ppt/slides/_rels/slide21.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30.svg"/><Relationship Id="rId7" Type="http://schemas.openxmlformats.org/officeDocument/2006/relationships/image" Target="../media/image134.svg"/><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svg"/><Relationship Id="rId4" Type="http://schemas.openxmlformats.org/officeDocument/2006/relationships/image" Target="../media/image131.png"/><Relationship Id="rId9" Type="http://schemas.openxmlformats.org/officeDocument/2006/relationships/image" Target="../media/image136.svg"/></Relationships>
</file>

<file path=ppt/slides/_rels/slide2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24.svg"/><Relationship Id="rId7" Type="http://schemas.openxmlformats.org/officeDocument/2006/relationships/image" Target="../media/image141.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sv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24.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svg"/><Relationship Id="rId18" Type="http://schemas.openxmlformats.org/officeDocument/2006/relationships/image" Target="../media/image161.png"/><Relationship Id="rId3" Type="http://schemas.openxmlformats.org/officeDocument/2006/relationships/image" Target="../media/image146.svg"/><Relationship Id="rId7" Type="http://schemas.openxmlformats.org/officeDocument/2006/relationships/image" Target="../media/image150.svg"/><Relationship Id="rId12" Type="http://schemas.openxmlformats.org/officeDocument/2006/relationships/image" Target="../media/image155.png"/><Relationship Id="rId17" Type="http://schemas.openxmlformats.org/officeDocument/2006/relationships/image" Target="../media/image160.svg"/><Relationship Id="rId2" Type="http://schemas.openxmlformats.org/officeDocument/2006/relationships/image" Target="../media/image145.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49.png"/><Relationship Id="rId11" Type="http://schemas.openxmlformats.org/officeDocument/2006/relationships/image" Target="../media/image154.svg"/><Relationship Id="rId5" Type="http://schemas.openxmlformats.org/officeDocument/2006/relationships/image" Target="../media/image148.svg"/><Relationship Id="rId15" Type="http://schemas.openxmlformats.org/officeDocument/2006/relationships/image" Target="../media/image158.svg"/><Relationship Id="rId10" Type="http://schemas.openxmlformats.org/officeDocument/2006/relationships/image" Target="../media/image153.png"/><Relationship Id="rId19" Type="http://schemas.openxmlformats.org/officeDocument/2006/relationships/image" Target="../media/image162.svg"/><Relationship Id="rId4" Type="http://schemas.openxmlformats.org/officeDocument/2006/relationships/image" Target="../media/image147.png"/><Relationship Id="rId9" Type="http://schemas.openxmlformats.org/officeDocument/2006/relationships/image" Target="../media/image152.svg"/><Relationship Id="rId14" Type="http://schemas.openxmlformats.org/officeDocument/2006/relationships/image" Target="../media/image157.png"/></Relationships>
</file>

<file path=ppt/slides/_rels/slide2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6.svg"/><Relationship Id="rId5" Type="http://schemas.openxmlformats.org/officeDocument/2006/relationships/image" Target="../media/image165.png"/><Relationship Id="rId4" Type="http://schemas.openxmlformats.org/officeDocument/2006/relationships/image" Target="../media/image164.svg"/></Relationships>
</file>

<file path=ppt/slides/_rels/slide26.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9.svg"/><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76.sv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174.svg"/><Relationship Id="rId5" Type="http://schemas.openxmlformats.org/officeDocument/2006/relationships/image" Target="../media/image173.png"/><Relationship Id="rId4" Type="http://schemas.openxmlformats.org/officeDocument/2006/relationships/image" Target="../media/image172.png"/></Relationships>
</file>

<file path=ppt/slides/_rels/slide29.xml.rels><?xml version="1.0" encoding="UTF-8" standalone="yes"?>
<Relationships xmlns="http://schemas.openxmlformats.org/package/2006/relationships"><Relationship Id="rId8" Type="http://schemas.openxmlformats.org/officeDocument/2006/relationships/image" Target="../media/image183.sv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181.svg"/><Relationship Id="rId5" Type="http://schemas.openxmlformats.org/officeDocument/2006/relationships/image" Target="../media/image180.png"/><Relationship Id="rId4" Type="http://schemas.openxmlformats.org/officeDocument/2006/relationships/image" Target="../media/image179.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svg"/></Relationships>
</file>

<file path=ppt/slides/_rels/slide30.xml.rels><?xml version="1.0" encoding="UTF-8" standalone="yes"?>
<Relationships xmlns="http://schemas.openxmlformats.org/package/2006/relationships"><Relationship Id="rId3" Type="http://schemas.openxmlformats.org/officeDocument/2006/relationships/image" Target="../media/image185.svg"/><Relationship Id="rId7" Type="http://schemas.openxmlformats.org/officeDocument/2006/relationships/image" Target="../media/image189.svg"/><Relationship Id="rId2" Type="http://schemas.openxmlformats.org/officeDocument/2006/relationships/image" Target="../media/image184.png"/><Relationship Id="rId1" Type="http://schemas.openxmlformats.org/officeDocument/2006/relationships/slideLayout" Target="../slideLayouts/slideLayout7.xml"/><Relationship Id="rId6" Type="http://schemas.openxmlformats.org/officeDocument/2006/relationships/image" Target="../media/image188.png"/><Relationship Id="rId5" Type="http://schemas.openxmlformats.org/officeDocument/2006/relationships/image" Target="../media/image187.svg"/><Relationship Id="rId4" Type="http://schemas.openxmlformats.org/officeDocument/2006/relationships/image" Target="../media/image18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97.svg"/><Relationship Id="rId3" Type="http://schemas.openxmlformats.org/officeDocument/2006/relationships/image" Target="../media/image192.svg"/><Relationship Id="rId7" Type="http://schemas.openxmlformats.org/officeDocument/2006/relationships/image" Target="../media/image196.png"/><Relationship Id="rId2" Type="http://schemas.openxmlformats.org/officeDocument/2006/relationships/image" Target="../media/image191.png"/><Relationship Id="rId1" Type="http://schemas.openxmlformats.org/officeDocument/2006/relationships/slideLayout" Target="../slideLayouts/slideLayout7.xml"/><Relationship Id="rId6" Type="http://schemas.openxmlformats.org/officeDocument/2006/relationships/image" Target="../media/image195.svg"/><Relationship Id="rId5" Type="http://schemas.openxmlformats.org/officeDocument/2006/relationships/image" Target="../media/image194.png"/><Relationship Id="rId4" Type="http://schemas.openxmlformats.org/officeDocument/2006/relationships/image" Target="../media/image193.png"/></Relationships>
</file>

<file path=ppt/slides/_rels/slide37.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3.svg"/><Relationship Id="rId5" Type="http://schemas.openxmlformats.org/officeDocument/2006/relationships/image" Target="../media/image202.png"/><Relationship Id="rId4" Type="http://schemas.openxmlformats.org/officeDocument/2006/relationships/image" Target="../media/image201.svg"/></Relationships>
</file>

<file path=ppt/slides/_rels/slide4.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svg"/><Relationship Id="rId21" Type="http://schemas.openxmlformats.org/officeDocument/2006/relationships/image" Target="../media/image51.sv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svg"/><Relationship Id="rId50" Type="http://schemas.openxmlformats.org/officeDocument/2006/relationships/image" Target="../media/image80.png"/><Relationship Id="rId55" Type="http://schemas.openxmlformats.org/officeDocument/2006/relationships/image" Target="../media/image85.svg"/><Relationship Id="rId7" Type="http://schemas.openxmlformats.org/officeDocument/2006/relationships/image" Target="../media/image37.svg"/><Relationship Id="rId2" Type="http://schemas.openxmlformats.org/officeDocument/2006/relationships/image" Target="../media/image32.png"/><Relationship Id="rId16" Type="http://schemas.openxmlformats.org/officeDocument/2006/relationships/image" Target="../media/image46.png"/><Relationship Id="rId29" Type="http://schemas.openxmlformats.org/officeDocument/2006/relationships/image" Target="../media/image59.svg"/><Relationship Id="rId11" Type="http://schemas.openxmlformats.org/officeDocument/2006/relationships/image" Target="../media/image41.sv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svg"/><Relationship Id="rId40" Type="http://schemas.openxmlformats.org/officeDocument/2006/relationships/image" Target="../media/image70.png"/><Relationship Id="rId45" Type="http://schemas.openxmlformats.org/officeDocument/2006/relationships/image" Target="../media/image75.svg"/><Relationship Id="rId53" Type="http://schemas.openxmlformats.org/officeDocument/2006/relationships/image" Target="../media/image83.svg"/><Relationship Id="rId5" Type="http://schemas.openxmlformats.org/officeDocument/2006/relationships/image" Target="../media/image35.svg"/><Relationship Id="rId10" Type="http://schemas.openxmlformats.org/officeDocument/2006/relationships/image" Target="../media/image40.png"/><Relationship Id="rId19" Type="http://schemas.openxmlformats.org/officeDocument/2006/relationships/image" Target="../media/image49.svg"/><Relationship Id="rId31" Type="http://schemas.openxmlformats.org/officeDocument/2006/relationships/image" Target="../media/image61.svg"/><Relationship Id="rId44" Type="http://schemas.openxmlformats.org/officeDocument/2006/relationships/image" Target="../media/image74.png"/><Relationship Id="rId52" Type="http://schemas.openxmlformats.org/officeDocument/2006/relationships/image" Target="../media/image82.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svg"/><Relationship Id="rId30" Type="http://schemas.openxmlformats.org/officeDocument/2006/relationships/image" Target="../media/image60.png"/><Relationship Id="rId35" Type="http://schemas.openxmlformats.org/officeDocument/2006/relationships/image" Target="../media/image65.svg"/><Relationship Id="rId43" Type="http://schemas.openxmlformats.org/officeDocument/2006/relationships/image" Target="../media/image73.svg"/><Relationship Id="rId48" Type="http://schemas.openxmlformats.org/officeDocument/2006/relationships/image" Target="../media/image78.png"/><Relationship Id="rId56" Type="http://schemas.openxmlformats.org/officeDocument/2006/relationships/image" Target="../media/image86.png"/><Relationship Id="rId8" Type="http://schemas.openxmlformats.org/officeDocument/2006/relationships/image" Target="../media/image38.png"/><Relationship Id="rId51" Type="http://schemas.openxmlformats.org/officeDocument/2006/relationships/image" Target="../media/image81.svg"/><Relationship Id="rId3" Type="http://schemas.openxmlformats.org/officeDocument/2006/relationships/image" Target="../media/image33.sv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svg"/><Relationship Id="rId33" Type="http://schemas.openxmlformats.org/officeDocument/2006/relationships/image" Target="../media/image63.svg"/><Relationship Id="rId38" Type="http://schemas.openxmlformats.org/officeDocument/2006/relationships/image" Target="../media/image68.png"/><Relationship Id="rId46" Type="http://schemas.openxmlformats.org/officeDocument/2006/relationships/image" Target="../media/image76.png"/><Relationship Id="rId20" Type="http://schemas.openxmlformats.org/officeDocument/2006/relationships/image" Target="../media/image50.png"/><Relationship Id="rId41" Type="http://schemas.openxmlformats.org/officeDocument/2006/relationships/image" Target="../media/image71.svg"/><Relationship Id="rId54"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36.png"/><Relationship Id="rId15" Type="http://schemas.openxmlformats.org/officeDocument/2006/relationships/image" Target="../media/image45.svg"/><Relationship Id="rId23" Type="http://schemas.openxmlformats.org/officeDocument/2006/relationships/image" Target="../media/image53.sv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svg"/><Relationship Id="rId18" Type="http://schemas.openxmlformats.org/officeDocument/2006/relationships/image" Target="../media/image105.png"/><Relationship Id="rId3" Type="http://schemas.openxmlformats.org/officeDocument/2006/relationships/image" Target="../media/image90.sv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svg"/><Relationship Id="rId2" Type="http://schemas.openxmlformats.org/officeDocument/2006/relationships/image" Target="../media/image89.png"/><Relationship Id="rId16"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02.svg"/><Relationship Id="rId10" Type="http://schemas.openxmlformats.org/officeDocument/2006/relationships/image" Target="../media/image97.png"/><Relationship Id="rId19" Type="http://schemas.openxmlformats.org/officeDocument/2006/relationships/image" Target="../media/image106.svg"/><Relationship Id="rId4" Type="http://schemas.openxmlformats.org/officeDocument/2006/relationships/image" Target="../media/image91.png"/><Relationship Id="rId9" Type="http://schemas.openxmlformats.org/officeDocument/2006/relationships/image" Target="../media/image96.svg"/><Relationship Id="rId14" Type="http://schemas.openxmlformats.org/officeDocument/2006/relationships/image" Target="../media/image101.png"/></Relationships>
</file>

<file path=ppt/slides/_rels/slide9.xml.rels><?xml version="1.0" encoding="UTF-8" standalone="yes"?>
<Relationships xmlns="http://schemas.openxmlformats.org/package/2006/relationships"><Relationship Id="rId3" Type="http://schemas.openxmlformats.org/officeDocument/2006/relationships/image" Target="../media/image108.svg"/><Relationship Id="rId7" Type="http://schemas.openxmlformats.org/officeDocument/2006/relationships/image" Target="../media/image112.sv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svg"/><Relationship Id="rId4"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5480" y="-952500"/>
            <a:ext cx="11654318" cy="11259689"/>
          </a:xfrm>
          <a:custGeom>
            <a:avLst/>
            <a:gdLst/>
            <a:ahLst/>
            <a:cxnLst/>
            <a:rect l="l" t="t" r="r" b="b"/>
            <a:pathLst>
              <a:path w="11455950" h="10727959">
                <a:moveTo>
                  <a:pt x="0" y="0"/>
                </a:moveTo>
                <a:lnTo>
                  <a:pt x="11455950" y="0"/>
                </a:lnTo>
                <a:lnTo>
                  <a:pt x="11455950" y="10727959"/>
                </a:lnTo>
                <a:lnTo>
                  <a:pt x="0" y="10727959"/>
                </a:lnTo>
                <a:lnTo>
                  <a:pt x="0" y="0"/>
                </a:lnTo>
                <a:close/>
              </a:path>
            </a:pathLst>
          </a:custGeom>
          <a:blipFill>
            <a:blip r:embed="rId2"/>
            <a:stretch>
              <a:fillRect r="-66480"/>
            </a:stretch>
          </a:blipFill>
        </p:spPr>
        <p:txBody>
          <a:bodyPr/>
          <a:lstStyle/>
          <a:p>
            <a:endParaRPr lang="en-GB"/>
          </a:p>
        </p:txBody>
      </p:sp>
      <p:sp>
        <p:nvSpPr>
          <p:cNvPr id="3" name="Freeform 3"/>
          <p:cNvSpPr/>
          <p:nvPr/>
        </p:nvSpPr>
        <p:spPr>
          <a:xfrm>
            <a:off x="13950541" y="531181"/>
            <a:ext cx="3566905" cy="1640776"/>
          </a:xfrm>
          <a:custGeom>
            <a:avLst/>
            <a:gdLst/>
            <a:ahLst/>
            <a:cxnLst/>
            <a:rect l="l" t="t" r="r" b="b"/>
            <a:pathLst>
              <a:path w="3566905" h="1640776">
                <a:moveTo>
                  <a:pt x="0" y="0"/>
                </a:moveTo>
                <a:lnTo>
                  <a:pt x="3566905" y="0"/>
                </a:lnTo>
                <a:lnTo>
                  <a:pt x="3566905" y="1640776"/>
                </a:lnTo>
                <a:lnTo>
                  <a:pt x="0" y="1640776"/>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11402067" y="3012950"/>
            <a:ext cx="6885933" cy="6417053"/>
            <a:chOff x="0" y="0"/>
            <a:chExt cx="9181244" cy="8556071"/>
          </a:xfrm>
        </p:grpSpPr>
        <p:grpSp>
          <p:nvGrpSpPr>
            <p:cNvPr id="5" name="Group 5"/>
            <p:cNvGrpSpPr/>
            <p:nvPr/>
          </p:nvGrpSpPr>
          <p:grpSpPr>
            <a:xfrm>
              <a:off x="7120862" y="2868988"/>
              <a:ext cx="809995" cy="5493153"/>
              <a:chOff x="0" y="0"/>
              <a:chExt cx="119852" cy="812800"/>
            </a:xfrm>
          </p:grpSpPr>
          <p:sp>
            <p:nvSpPr>
              <p:cNvPr id="6" name="Freeform 6"/>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9A24AD"/>
              </a:solidFill>
            </p:spPr>
            <p:txBody>
              <a:bodyPr/>
              <a:lstStyle/>
              <a:p>
                <a:endParaRPr lang="en-GB"/>
              </a:p>
            </p:txBody>
          </p:sp>
          <p:sp>
            <p:nvSpPr>
              <p:cNvPr id="7" name="TextBox 7"/>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8" name="Group 8"/>
            <p:cNvGrpSpPr/>
            <p:nvPr/>
          </p:nvGrpSpPr>
          <p:grpSpPr>
            <a:xfrm>
              <a:off x="6831608" y="2868988"/>
              <a:ext cx="1388503" cy="387860"/>
              <a:chOff x="0" y="0"/>
              <a:chExt cx="205451" cy="57390"/>
            </a:xfrm>
          </p:grpSpPr>
          <p:sp>
            <p:nvSpPr>
              <p:cNvPr id="9" name="Freeform 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10" name="TextBox 10"/>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11" name="Group 11"/>
            <p:cNvGrpSpPr/>
            <p:nvPr/>
          </p:nvGrpSpPr>
          <p:grpSpPr>
            <a:xfrm>
              <a:off x="6831608" y="8168211"/>
              <a:ext cx="1388503" cy="387860"/>
              <a:chOff x="0" y="0"/>
              <a:chExt cx="205451" cy="57390"/>
            </a:xfrm>
          </p:grpSpPr>
          <p:sp>
            <p:nvSpPr>
              <p:cNvPr id="12" name="Freeform 12"/>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13" name="TextBox 13"/>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14" name="Group 14"/>
            <p:cNvGrpSpPr/>
            <p:nvPr/>
          </p:nvGrpSpPr>
          <p:grpSpPr>
            <a:xfrm>
              <a:off x="1075595" y="2848011"/>
              <a:ext cx="809995" cy="5493153"/>
              <a:chOff x="0" y="0"/>
              <a:chExt cx="119852" cy="812800"/>
            </a:xfrm>
          </p:grpSpPr>
          <p:sp>
            <p:nvSpPr>
              <p:cNvPr id="15" name="Freeform 15"/>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366EC2"/>
              </a:solidFill>
            </p:spPr>
            <p:txBody>
              <a:bodyPr/>
              <a:lstStyle/>
              <a:p>
                <a:endParaRPr lang="en-GB"/>
              </a:p>
            </p:txBody>
          </p:sp>
          <p:sp>
            <p:nvSpPr>
              <p:cNvPr id="16" name="TextBox 16"/>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17" name="Group 17"/>
            <p:cNvGrpSpPr/>
            <p:nvPr/>
          </p:nvGrpSpPr>
          <p:grpSpPr>
            <a:xfrm>
              <a:off x="786341" y="2848011"/>
              <a:ext cx="1388503" cy="387860"/>
              <a:chOff x="0" y="0"/>
              <a:chExt cx="205451" cy="57390"/>
            </a:xfrm>
          </p:grpSpPr>
          <p:sp>
            <p:nvSpPr>
              <p:cNvPr id="18" name="Freeform 18"/>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19" name="TextBox 19"/>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20" name="Group 20"/>
            <p:cNvGrpSpPr/>
            <p:nvPr/>
          </p:nvGrpSpPr>
          <p:grpSpPr>
            <a:xfrm>
              <a:off x="786341" y="8147234"/>
              <a:ext cx="1388503" cy="387860"/>
              <a:chOff x="0" y="0"/>
              <a:chExt cx="205451" cy="57390"/>
            </a:xfrm>
          </p:grpSpPr>
          <p:sp>
            <p:nvSpPr>
              <p:cNvPr id="21" name="Freeform 21"/>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22" name="TextBox 22"/>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23" name="Group 23"/>
            <p:cNvGrpSpPr/>
            <p:nvPr/>
          </p:nvGrpSpPr>
          <p:grpSpPr>
            <a:xfrm>
              <a:off x="5165364" y="2848011"/>
              <a:ext cx="809995" cy="5493153"/>
              <a:chOff x="0" y="0"/>
              <a:chExt cx="119852" cy="812800"/>
            </a:xfrm>
          </p:grpSpPr>
          <p:sp>
            <p:nvSpPr>
              <p:cNvPr id="24" name="Freeform 2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25" name="TextBox 25"/>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26" name="Group 26"/>
            <p:cNvGrpSpPr/>
            <p:nvPr/>
          </p:nvGrpSpPr>
          <p:grpSpPr>
            <a:xfrm>
              <a:off x="4876110" y="2848011"/>
              <a:ext cx="1388503" cy="387860"/>
              <a:chOff x="0" y="0"/>
              <a:chExt cx="205451" cy="57390"/>
            </a:xfrm>
          </p:grpSpPr>
          <p:sp>
            <p:nvSpPr>
              <p:cNvPr id="27" name="Freeform 2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28" name="TextBox 28"/>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29" name="Group 29"/>
            <p:cNvGrpSpPr/>
            <p:nvPr/>
          </p:nvGrpSpPr>
          <p:grpSpPr>
            <a:xfrm>
              <a:off x="4876110" y="8147234"/>
              <a:ext cx="1388503" cy="387860"/>
              <a:chOff x="0" y="0"/>
              <a:chExt cx="205451" cy="57390"/>
            </a:xfrm>
          </p:grpSpPr>
          <p:sp>
            <p:nvSpPr>
              <p:cNvPr id="30" name="Freeform 3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31" name="TextBox 31"/>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32" name="Group 32"/>
            <p:cNvGrpSpPr/>
            <p:nvPr/>
          </p:nvGrpSpPr>
          <p:grpSpPr>
            <a:xfrm>
              <a:off x="2975852" y="2868988"/>
              <a:ext cx="809995" cy="5493153"/>
              <a:chOff x="0" y="0"/>
              <a:chExt cx="119852" cy="812800"/>
            </a:xfrm>
          </p:grpSpPr>
          <p:sp>
            <p:nvSpPr>
              <p:cNvPr id="33" name="Freeform 33"/>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C1282D"/>
              </a:solidFill>
            </p:spPr>
            <p:txBody>
              <a:bodyPr/>
              <a:lstStyle/>
              <a:p>
                <a:endParaRPr lang="en-GB"/>
              </a:p>
            </p:txBody>
          </p:sp>
          <p:sp>
            <p:nvSpPr>
              <p:cNvPr id="34" name="TextBox 34"/>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35" name="Group 35"/>
            <p:cNvGrpSpPr/>
            <p:nvPr/>
          </p:nvGrpSpPr>
          <p:grpSpPr>
            <a:xfrm>
              <a:off x="2686598" y="2868988"/>
              <a:ext cx="1388503" cy="387860"/>
              <a:chOff x="0" y="0"/>
              <a:chExt cx="205451" cy="57390"/>
            </a:xfrm>
          </p:grpSpPr>
          <p:sp>
            <p:nvSpPr>
              <p:cNvPr id="36" name="Freeform 36"/>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37" name="TextBox 37"/>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38" name="Group 38"/>
            <p:cNvGrpSpPr/>
            <p:nvPr/>
          </p:nvGrpSpPr>
          <p:grpSpPr>
            <a:xfrm>
              <a:off x="2686598" y="8168211"/>
              <a:ext cx="1388503" cy="387860"/>
              <a:chOff x="0" y="0"/>
              <a:chExt cx="205451" cy="57390"/>
            </a:xfrm>
          </p:grpSpPr>
          <p:sp>
            <p:nvSpPr>
              <p:cNvPr id="39" name="Freeform 3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40" name="TextBox 40"/>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41" name="Group 41"/>
            <p:cNvGrpSpPr/>
            <p:nvPr/>
          </p:nvGrpSpPr>
          <p:grpSpPr>
            <a:xfrm>
              <a:off x="0" y="0"/>
              <a:ext cx="9181244" cy="2771673"/>
              <a:chOff x="0" y="0"/>
              <a:chExt cx="812800" cy="245372"/>
            </a:xfrm>
          </p:grpSpPr>
          <p:sp>
            <p:nvSpPr>
              <p:cNvPr id="42" name="Freeform 42"/>
              <p:cNvSpPr/>
              <p:nvPr/>
            </p:nvSpPr>
            <p:spPr>
              <a:xfrm>
                <a:off x="0" y="0"/>
                <a:ext cx="812800" cy="245372"/>
              </a:xfrm>
              <a:custGeom>
                <a:avLst/>
                <a:gdLst/>
                <a:ahLst/>
                <a:cxnLst/>
                <a:rect l="l" t="t" r="r" b="b"/>
                <a:pathLst>
                  <a:path w="812800" h="245372">
                    <a:moveTo>
                      <a:pt x="406400" y="0"/>
                    </a:moveTo>
                    <a:lnTo>
                      <a:pt x="812800" y="245372"/>
                    </a:lnTo>
                    <a:lnTo>
                      <a:pt x="0" y="245372"/>
                    </a:lnTo>
                    <a:lnTo>
                      <a:pt x="406400" y="0"/>
                    </a:lnTo>
                    <a:close/>
                  </a:path>
                </a:pathLst>
              </a:custGeom>
              <a:solidFill>
                <a:srgbClr val="0D5669"/>
              </a:solidFill>
            </p:spPr>
            <p:txBody>
              <a:bodyPr/>
              <a:lstStyle/>
              <a:p>
                <a:endParaRPr lang="en-GB"/>
              </a:p>
            </p:txBody>
          </p:sp>
          <p:sp>
            <p:nvSpPr>
              <p:cNvPr id="43" name="TextBox 43"/>
              <p:cNvSpPr txBox="1"/>
              <p:nvPr/>
            </p:nvSpPr>
            <p:spPr>
              <a:xfrm>
                <a:off x="127000" y="142497"/>
                <a:ext cx="558800" cy="85347"/>
              </a:xfrm>
              <a:prstGeom prst="rect">
                <a:avLst/>
              </a:prstGeom>
            </p:spPr>
            <p:txBody>
              <a:bodyPr lIns="57836" tIns="57836" rIns="57836" bIns="57836" rtlCol="0" anchor="ctr"/>
              <a:lstStyle/>
              <a:p>
                <a:pPr algn="ctr">
                  <a:lnSpc>
                    <a:spcPts val="1900"/>
                  </a:lnSpc>
                </a:pPr>
                <a:endParaRPr/>
              </a:p>
            </p:txBody>
          </p:sp>
        </p:grpSp>
        <p:sp>
          <p:nvSpPr>
            <p:cNvPr id="44" name="TextBox 44"/>
            <p:cNvSpPr txBox="1"/>
            <p:nvPr/>
          </p:nvSpPr>
          <p:spPr>
            <a:xfrm rot="-5400000">
              <a:off x="5028962" y="5317232"/>
              <a:ext cx="4899325" cy="790594"/>
            </a:xfrm>
            <a:prstGeom prst="rect">
              <a:avLst/>
            </a:prstGeom>
          </p:spPr>
          <p:txBody>
            <a:bodyPr lIns="0" tIns="0" rIns="0" bIns="0" rtlCol="0" anchor="t">
              <a:spAutoFit/>
            </a:bodyPr>
            <a:lstStyle/>
            <a:p>
              <a:pPr algn="ctr">
                <a:lnSpc>
                  <a:spcPts val="4672"/>
                </a:lnSpc>
              </a:pPr>
              <a:r>
                <a:rPr lang="en-US" sz="3337" b="1" spc="40">
                  <a:solidFill>
                    <a:srgbClr val="FFFFFF"/>
                  </a:solidFill>
                  <a:latin typeface="Calibri (MS) Bold"/>
                  <a:ea typeface="Calibri (MS) Bold"/>
                  <a:cs typeface="Calibri (MS) Bold"/>
                  <a:sym typeface="Calibri (MS) Bold"/>
                </a:rPr>
                <a:t>Trustworthy</a:t>
              </a:r>
            </a:p>
          </p:txBody>
        </p:sp>
        <p:sp>
          <p:nvSpPr>
            <p:cNvPr id="45" name="TextBox 45"/>
            <p:cNvSpPr txBox="1"/>
            <p:nvPr/>
          </p:nvSpPr>
          <p:spPr>
            <a:xfrm rot="-5400000">
              <a:off x="-1016306" y="5296256"/>
              <a:ext cx="4899325" cy="790594"/>
            </a:xfrm>
            <a:prstGeom prst="rect">
              <a:avLst/>
            </a:prstGeom>
          </p:spPr>
          <p:txBody>
            <a:bodyPr lIns="0" tIns="0" rIns="0" bIns="0" rtlCol="0" anchor="t">
              <a:spAutoFit/>
            </a:bodyPr>
            <a:lstStyle/>
            <a:p>
              <a:pPr algn="ctr">
                <a:lnSpc>
                  <a:spcPts val="4672"/>
                </a:lnSpc>
              </a:pPr>
              <a:r>
                <a:rPr lang="en-US" sz="3337" b="1" spc="40">
                  <a:solidFill>
                    <a:srgbClr val="FFFFFF"/>
                  </a:solidFill>
                  <a:latin typeface="Calibri (MS) Bold"/>
                  <a:ea typeface="Calibri (MS) Bold"/>
                  <a:cs typeface="Calibri (MS) Bold"/>
                  <a:sym typeface="Calibri (MS) Bold"/>
                </a:rPr>
                <a:t>Accessible</a:t>
              </a:r>
            </a:p>
          </p:txBody>
        </p:sp>
        <p:sp>
          <p:nvSpPr>
            <p:cNvPr id="46" name="TextBox 46"/>
            <p:cNvSpPr txBox="1"/>
            <p:nvPr/>
          </p:nvSpPr>
          <p:spPr>
            <a:xfrm rot="-5400000">
              <a:off x="3058786" y="5296256"/>
              <a:ext cx="4899325" cy="790594"/>
            </a:xfrm>
            <a:prstGeom prst="rect">
              <a:avLst/>
            </a:prstGeom>
          </p:spPr>
          <p:txBody>
            <a:bodyPr lIns="0" tIns="0" rIns="0" bIns="0" rtlCol="0" anchor="t">
              <a:spAutoFit/>
            </a:bodyPr>
            <a:lstStyle/>
            <a:p>
              <a:pPr algn="ctr">
                <a:lnSpc>
                  <a:spcPts val="4672"/>
                </a:lnSpc>
              </a:pPr>
              <a:r>
                <a:rPr lang="en-US" sz="3337" b="1" spc="40">
                  <a:solidFill>
                    <a:srgbClr val="FFFFFF"/>
                  </a:solidFill>
                  <a:latin typeface="Calibri (MS) Bold"/>
                  <a:ea typeface="Calibri (MS) Bold"/>
                  <a:cs typeface="Calibri (MS) Bold"/>
                  <a:sym typeface="Calibri (MS) Bold"/>
                </a:rPr>
                <a:t>Person-centred</a:t>
              </a:r>
            </a:p>
          </p:txBody>
        </p:sp>
        <p:sp>
          <p:nvSpPr>
            <p:cNvPr id="47" name="TextBox 47"/>
            <p:cNvSpPr txBox="1"/>
            <p:nvPr/>
          </p:nvSpPr>
          <p:spPr>
            <a:xfrm rot="-5400000">
              <a:off x="869274" y="5317232"/>
              <a:ext cx="4899325" cy="790594"/>
            </a:xfrm>
            <a:prstGeom prst="rect">
              <a:avLst/>
            </a:prstGeom>
          </p:spPr>
          <p:txBody>
            <a:bodyPr lIns="0" tIns="0" rIns="0" bIns="0" rtlCol="0" anchor="t">
              <a:spAutoFit/>
            </a:bodyPr>
            <a:lstStyle/>
            <a:p>
              <a:pPr algn="ctr">
                <a:lnSpc>
                  <a:spcPts val="4672"/>
                </a:lnSpc>
              </a:pPr>
              <a:r>
                <a:rPr lang="en-US" sz="3337" b="1" spc="40">
                  <a:solidFill>
                    <a:srgbClr val="FFFFFF"/>
                  </a:solidFill>
                  <a:latin typeface="Calibri (MS) Bold"/>
                  <a:ea typeface="Calibri (MS) Bold"/>
                  <a:cs typeface="Calibri (MS) Bold"/>
                  <a:sym typeface="Calibri (MS) Bold"/>
                </a:rPr>
                <a:t>Competent</a:t>
              </a:r>
            </a:p>
          </p:txBody>
        </p:sp>
        <p:sp>
          <p:nvSpPr>
            <p:cNvPr id="48" name="TextBox 48"/>
            <p:cNvSpPr txBox="1"/>
            <p:nvPr/>
          </p:nvSpPr>
          <p:spPr>
            <a:xfrm>
              <a:off x="2057201" y="1053666"/>
              <a:ext cx="5205168" cy="1718007"/>
            </a:xfrm>
            <a:prstGeom prst="rect">
              <a:avLst/>
            </a:prstGeom>
          </p:spPr>
          <p:txBody>
            <a:bodyPr lIns="0" tIns="0" rIns="0" bIns="0" rtlCol="0" anchor="t">
              <a:spAutoFit/>
            </a:bodyPr>
            <a:lstStyle/>
            <a:p>
              <a:pPr algn="ctr">
                <a:lnSpc>
                  <a:spcPts val="4663"/>
                </a:lnSpc>
              </a:pPr>
              <a:r>
                <a:rPr lang="en-US" sz="4858" b="1" spc="-170">
                  <a:solidFill>
                    <a:srgbClr val="FFFFFF"/>
                  </a:solidFill>
                  <a:latin typeface="Calibri (MS) Bold"/>
                  <a:ea typeface="Calibri (MS) Bold"/>
                  <a:cs typeface="Calibri (MS) Bold"/>
                  <a:sym typeface="Calibri (MS) Bold"/>
                </a:rPr>
                <a:t>Everybody</a:t>
              </a:r>
            </a:p>
            <a:p>
              <a:pPr algn="ctr">
                <a:lnSpc>
                  <a:spcPts val="4663"/>
                </a:lnSpc>
              </a:pPr>
              <a:r>
                <a:rPr lang="en-US" sz="4858" b="1" spc="-170">
                  <a:solidFill>
                    <a:srgbClr val="FFFFFF"/>
                  </a:solidFill>
                  <a:latin typeface="Calibri (MS) Bold"/>
                  <a:ea typeface="Calibri (MS) Bold"/>
                  <a:cs typeface="Calibri (MS) Bold"/>
                  <a:sym typeface="Calibri (MS) Bold"/>
                </a:rPr>
                <a:t> can THRIVE</a:t>
              </a:r>
            </a:p>
          </p:txBody>
        </p:sp>
      </p:grpSp>
      <p:sp>
        <p:nvSpPr>
          <p:cNvPr id="49" name="TextBox 49"/>
          <p:cNvSpPr txBox="1"/>
          <p:nvPr/>
        </p:nvSpPr>
        <p:spPr>
          <a:xfrm>
            <a:off x="2009577" y="4649852"/>
            <a:ext cx="8099182" cy="3095625"/>
          </a:xfrm>
          <a:prstGeom prst="rect">
            <a:avLst/>
          </a:prstGeom>
        </p:spPr>
        <p:txBody>
          <a:bodyPr lIns="0" tIns="0" rIns="0" bIns="0" rtlCol="0" anchor="t">
            <a:spAutoFit/>
          </a:bodyPr>
          <a:lstStyle/>
          <a:p>
            <a:pPr algn="ctr">
              <a:lnSpc>
                <a:spcPts val="7500"/>
              </a:lnSpc>
            </a:pPr>
            <a:r>
              <a:rPr lang="en-US" sz="7500" b="1">
                <a:solidFill>
                  <a:srgbClr val="FBFBFB"/>
                </a:solidFill>
                <a:latin typeface="Overpass Ultra-Bold"/>
                <a:ea typeface="Overpass Ultra-Bold"/>
                <a:cs typeface="Overpass Ultra-Bold"/>
                <a:sym typeface="Overpass Ultra-Bold"/>
              </a:rPr>
              <a:t>Insights for the 10 Year Plan for Health </a:t>
            </a:r>
          </a:p>
        </p:txBody>
      </p:sp>
      <p:sp>
        <p:nvSpPr>
          <p:cNvPr id="50" name="Freeform 50"/>
          <p:cNvSpPr/>
          <p:nvPr/>
        </p:nvSpPr>
        <p:spPr>
          <a:xfrm>
            <a:off x="6957556" y="884393"/>
            <a:ext cx="6302406" cy="934352"/>
          </a:xfrm>
          <a:custGeom>
            <a:avLst/>
            <a:gdLst/>
            <a:ahLst/>
            <a:cxnLst/>
            <a:rect l="l" t="t" r="r" b="b"/>
            <a:pathLst>
              <a:path w="6302406" h="934352">
                <a:moveTo>
                  <a:pt x="0" y="0"/>
                </a:moveTo>
                <a:lnTo>
                  <a:pt x="6302406" y="0"/>
                </a:lnTo>
                <a:lnTo>
                  <a:pt x="6302406" y="934352"/>
                </a:lnTo>
                <a:lnTo>
                  <a:pt x="0" y="934352"/>
                </a:lnTo>
                <a:lnTo>
                  <a:pt x="0" y="0"/>
                </a:lnTo>
                <a:close/>
              </a:path>
            </a:pathLst>
          </a:custGeom>
          <a:blipFill>
            <a:blip r:embed="rId4"/>
            <a:stretch>
              <a:fillRect b="-68630"/>
            </a:stretch>
          </a:blipFill>
        </p:spPr>
        <p:txBody>
          <a:bodyPr/>
          <a:lstStyle/>
          <a:p>
            <a:endParaRPr lang="en-GB"/>
          </a:p>
        </p:txBody>
      </p:sp>
      <p:sp>
        <p:nvSpPr>
          <p:cNvPr id="51" name="TextBox 51"/>
          <p:cNvSpPr txBox="1"/>
          <p:nvPr/>
        </p:nvSpPr>
        <p:spPr>
          <a:xfrm>
            <a:off x="5242598" y="7615317"/>
            <a:ext cx="1633141" cy="250795"/>
          </a:xfrm>
          <a:prstGeom prst="rect">
            <a:avLst/>
          </a:prstGeom>
        </p:spPr>
        <p:txBody>
          <a:bodyPr lIns="0" tIns="0" rIns="0" bIns="0" rtlCol="0" anchor="t">
            <a:spAutoFit/>
          </a:bodyPr>
          <a:lstStyle/>
          <a:p>
            <a:pPr algn="ctr">
              <a:lnSpc>
                <a:spcPts val="1623"/>
              </a:lnSpc>
              <a:spcBef>
                <a:spcPct val="0"/>
              </a:spcBef>
            </a:pPr>
            <a:r>
              <a:rPr lang="en-US" sz="1623" b="1">
                <a:solidFill>
                  <a:srgbClr val="FEFEFE"/>
                </a:solidFill>
                <a:latin typeface="Overpass Ultra-Bold"/>
                <a:ea typeface="Overpass Ultra-Bold"/>
                <a:cs typeface="Overpass Ultra-Bold"/>
                <a:sym typeface="Overpass Ultra-Bold"/>
              </a:rPr>
              <a:t>Septmeber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8204" y="279538"/>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competent</a:t>
            </a:r>
          </a:p>
        </p:txBody>
      </p:sp>
      <p:grpSp>
        <p:nvGrpSpPr>
          <p:cNvPr id="3" name="Group 3"/>
          <p:cNvGrpSpPr/>
          <p:nvPr/>
        </p:nvGrpSpPr>
        <p:grpSpPr>
          <a:xfrm>
            <a:off x="9766102" y="1024891"/>
            <a:ext cx="11746654" cy="4520513"/>
            <a:chOff x="0" y="0"/>
            <a:chExt cx="3093769" cy="1190588"/>
          </a:xfrm>
        </p:grpSpPr>
        <p:sp>
          <p:nvSpPr>
            <p:cNvPr id="4" name="Freeform 4"/>
            <p:cNvSpPr/>
            <p:nvPr/>
          </p:nvSpPr>
          <p:spPr>
            <a:xfrm>
              <a:off x="0" y="0"/>
              <a:ext cx="3093769" cy="1190588"/>
            </a:xfrm>
            <a:custGeom>
              <a:avLst/>
              <a:gdLst/>
              <a:ahLst/>
              <a:cxnLst/>
              <a:rect l="l" t="t" r="r" b="b"/>
              <a:pathLst>
                <a:path w="3093769" h="1190588">
                  <a:moveTo>
                    <a:pt x="0" y="0"/>
                  </a:moveTo>
                  <a:lnTo>
                    <a:pt x="3093769" y="0"/>
                  </a:lnTo>
                  <a:lnTo>
                    <a:pt x="3093769" y="1190588"/>
                  </a:lnTo>
                  <a:lnTo>
                    <a:pt x="0" y="1190588"/>
                  </a:lnTo>
                  <a:close/>
                </a:path>
              </a:pathLst>
            </a:custGeom>
            <a:solidFill>
              <a:srgbClr val="700482">
                <a:alpha val="7843"/>
              </a:srgbClr>
            </a:solidFill>
          </p:spPr>
          <p:txBody>
            <a:bodyPr/>
            <a:lstStyle/>
            <a:p>
              <a:endParaRPr lang="en-GB"/>
            </a:p>
          </p:txBody>
        </p:sp>
        <p:sp>
          <p:nvSpPr>
            <p:cNvPr id="5" name="TextBox 5"/>
            <p:cNvSpPr txBox="1"/>
            <p:nvPr/>
          </p:nvSpPr>
          <p:spPr>
            <a:xfrm>
              <a:off x="0" y="-9525"/>
              <a:ext cx="3093769" cy="1200113"/>
            </a:xfrm>
            <a:prstGeom prst="rect">
              <a:avLst/>
            </a:prstGeom>
          </p:spPr>
          <p:txBody>
            <a:bodyPr lIns="50800" tIns="50800" rIns="50800" bIns="50800" rtlCol="0" anchor="ctr"/>
            <a:lstStyle/>
            <a:p>
              <a:pPr algn="ctr">
                <a:lnSpc>
                  <a:spcPts val="1623"/>
                </a:lnSpc>
              </a:pPr>
              <a:endParaRPr/>
            </a:p>
          </p:txBody>
        </p:sp>
      </p:grpSp>
      <p:grpSp>
        <p:nvGrpSpPr>
          <p:cNvPr id="6" name="Group 6"/>
          <p:cNvGrpSpPr/>
          <p:nvPr/>
        </p:nvGrpSpPr>
        <p:grpSpPr>
          <a:xfrm>
            <a:off x="-3511664" y="1051258"/>
            <a:ext cx="13277765" cy="6165150"/>
            <a:chOff x="0" y="0"/>
            <a:chExt cx="3497025" cy="1623743"/>
          </a:xfrm>
        </p:grpSpPr>
        <p:sp>
          <p:nvSpPr>
            <p:cNvPr id="7" name="Freeform 7"/>
            <p:cNvSpPr/>
            <p:nvPr/>
          </p:nvSpPr>
          <p:spPr>
            <a:xfrm>
              <a:off x="0" y="0"/>
              <a:ext cx="3497025" cy="1623743"/>
            </a:xfrm>
            <a:custGeom>
              <a:avLst/>
              <a:gdLst/>
              <a:ahLst/>
              <a:cxnLst/>
              <a:rect l="l" t="t" r="r" b="b"/>
              <a:pathLst>
                <a:path w="3497025" h="1623743">
                  <a:moveTo>
                    <a:pt x="0" y="0"/>
                  </a:moveTo>
                  <a:lnTo>
                    <a:pt x="3497025" y="0"/>
                  </a:lnTo>
                  <a:lnTo>
                    <a:pt x="3497025" y="1623743"/>
                  </a:lnTo>
                  <a:lnTo>
                    <a:pt x="0" y="1623743"/>
                  </a:lnTo>
                  <a:close/>
                </a:path>
              </a:pathLst>
            </a:custGeom>
            <a:solidFill>
              <a:srgbClr val="C6D428">
                <a:alpha val="9804"/>
              </a:srgbClr>
            </a:solidFill>
          </p:spPr>
          <p:txBody>
            <a:bodyPr/>
            <a:lstStyle/>
            <a:p>
              <a:endParaRPr lang="en-GB"/>
            </a:p>
          </p:txBody>
        </p:sp>
        <p:sp>
          <p:nvSpPr>
            <p:cNvPr id="8" name="TextBox 8"/>
            <p:cNvSpPr txBox="1"/>
            <p:nvPr/>
          </p:nvSpPr>
          <p:spPr>
            <a:xfrm>
              <a:off x="0" y="-9525"/>
              <a:ext cx="3497025" cy="1633268"/>
            </a:xfrm>
            <a:prstGeom prst="rect">
              <a:avLst/>
            </a:prstGeom>
          </p:spPr>
          <p:txBody>
            <a:bodyPr lIns="50800" tIns="50800" rIns="50800" bIns="50800" rtlCol="0" anchor="ctr"/>
            <a:lstStyle/>
            <a:p>
              <a:pPr algn="ctr">
                <a:lnSpc>
                  <a:spcPts val="1623"/>
                </a:lnSpc>
              </a:pPr>
              <a:endParaRPr/>
            </a:p>
          </p:txBody>
        </p:sp>
      </p:grpSp>
      <p:grpSp>
        <p:nvGrpSpPr>
          <p:cNvPr id="9" name="Group 9"/>
          <p:cNvGrpSpPr/>
          <p:nvPr/>
        </p:nvGrpSpPr>
        <p:grpSpPr>
          <a:xfrm>
            <a:off x="-67254" y="2045241"/>
            <a:ext cx="1336408" cy="669606"/>
            <a:chOff x="0" y="0"/>
            <a:chExt cx="811098" cy="406400"/>
          </a:xfrm>
        </p:grpSpPr>
        <p:sp>
          <p:nvSpPr>
            <p:cNvPr id="10" name="Freeform 1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1" name="TextBox 1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2" name="Group 12"/>
          <p:cNvGrpSpPr/>
          <p:nvPr/>
        </p:nvGrpSpPr>
        <p:grpSpPr>
          <a:xfrm>
            <a:off x="0" y="3700551"/>
            <a:ext cx="1336408" cy="669606"/>
            <a:chOff x="0" y="0"/>
            <a:chExt cx="811098" cy="406400"/>
          </a:xfrm>
        </p:grpSpPr>
        <p:sp>
          <p:nvSpPr>
            <p:cNvPr id="13" name="Freeform 13"/>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4" name="TextBox 14"/>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5" name="Group 15"/>
          <p:cNvGrpSpPr/>
          <p:nvPr/>
        </p:nvGrpSpPr>
        <p:grpSpPr>
          <a:xfrm>
            <a:off x="-273444" y="9544050"/>
            <a:ext cx="18624180" cy="752062"/>
            <a:chOff x="0" y="0"/>
            <a:chExt cx="4905134" cy="198074"/>
          </a:xfrm>
        </p:grpSpPr>
        <p:sp>
          <p:nvSpPr>
            <p:cNvPr id="16" name="Freeform 16"/>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17" name="TextBox 17"/>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grpSp>
        <p:nvGrpSpPr>
          <p:cNvPr id="18" name="Group 18"/>
          <p:cNvGrpSpPr/>
          <p:nvPr/>
        </p:nvGrpSpPr>
        <p:grpSpPr>
          <a:xfrm>
            <a:off x="-273444" y="5674494"/>
            <a:ext cx="1336408" cy="669606"/>
            <a:chOff x="0" y="0"/>
            <a:chExt cx="811098" cy="406400"/>
          </a:xfrm>
        </p:grpSpPr>
        <p:sp>
          <p:nvSpPr>
            <p:cNvPr id="19" name="Freeform 19"/>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20" name="TextBox 20"/>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21" name="TextBox 21"/>
          <p:cNvSpPr txBox="1"/>
          <p:nvPr/>
        </p:nvSpPr>
        <p:spPr>
          <a:xfrm>
            <a:off x="416273" y="1379007"/>
            <a:ext cx="8413680"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indicate competent care?</a:t>
            </a:r>
          </a:p>
        </p:txBody>
      </p:sp>
      <p:sp>
        <p:nvSpPr>
          <p:cNvPr id="22" name="TextBox 22"/>
          <p:cNvSpPr txBox="1"/>
          <p:nvPr/>
        </p:nvSpPr>
        <p:spPr>
          <a:xfrm>
            <a:off x="9965792" y="1190661"/>
            <a:ext cx="8002712" cy="1027206"/>
          </a:xfrm>
          <a:prstGeom prst="rect">
            <a:avLst/>
          </a:prstGeom>
        </p:spPr>
        <p:txBody>
          <a:bodyPr lIns="0" tIns="0" rIns="0" bIns="0" rtlCol="0" anchor="t">
            <a:spAutoFit/>
          </a:bodyPr>
          <a:lstStyle/>
          <a:p>
            <a:pPr marL="0" lvl="0" indent="0" algn="l">
              <a:lnSpc>
                <a:spcPts val="3691"/>
              </a:lnSpc>
              <a:spcBef>
                <a:spcPct val="0"/>
              </a:spcBef>
            </a:pPr>
            <a:r>
              <a:rPr lang="en-US" sz="3691" b="1">
                <a:solidFill>
                  <a:srgbClr val="366EC2"/>
                </a:solidFill>
                <a:latin typeface="Arial Bold"/>
                <a:ea typeface="Arial Bold"/>
                <a:cs typeface="Arial Bold"/>
                <a:sym typeface="Arial Bold"/>
              </a:rPr>
              <a:t>Specific areas of training identified as needed/ important</a:t>
            </a:r>
          </a:p>
        </p:txBody>
      </p:sp>
      <p:sp>
        <p:nvSpPr>
          <p:cNvPr id="23" name="TextBox 23"/>
          <p:cNvSpPr txBox="1"/>
          <p:nvPr/>
        </p:nvSpPr>
        <p:spPr>
          <a:xfrm>
            <a:off x="1408265" y="2160420"/>
            <a:ext cx="776413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Clinical staff have up-to-date, in-depth knowledge of the conditions they are treating.</a:t>
            </a:r>
          </a:p>
        </p:txBody>
      </p:sp>
      <p:sp>
        <p:nvSpPr>
          <p:cNvPr id="24" name="TextBox 24"/>
          <p:cNvSpPr txBox="1"/>
          <p:nvPr/>
        </p:nvSpPr>
        <p:spPr>
          <a:xfrm>
            <a:off x="9780804" y="2208342"/>
            <a:ext cx="8507196" cy="3337062"/>
          </a:xfrm>
          <a:prstGeom prst="rect">
            <a:avLst/>
          </a:prstGeom>
        </p:spPr>
        <p:txBody>
          <a:bodyPr lIns="0" tIns="0" rIns="0" bIns="0" rtlCol="0" anchor="t">
            <a:spAutoFit/>
          </a:bodyPr>
          <a:lstStyle/>
          <a:p>
            <a:pPr marL="594893" lvl="1" indent="-297447" algn="l">
              <a:lnSpc>
                <a:spcPts val="2755"/>
              </a:lnSpc>
              <a:buFont typeface="Arial"/>
              <a:buChar char="•"/>
            </a:pPr>
            <a:r>
              <a:rPr lang="en-US" sz="2755">
                <a:solidFill>
                  <a:srgbClr val="366EC2"/>
                </a:solidFill>
                <a:latin typeface="Arial"/>
                <a:ea typeface="Arial"/>
                <a:cs typeface="Arial"/>
                <a:sym typeface="Arial"/>
              </a:rPr>
              <a:t>Mental health and mental health-related disability.</a:t>
            </a:r>
          </a:p>
          <a:p>
            <a:pPr algn="l">
              <a:lnSpc>
                <a:spcPts val="1377"/>
              </a:lnSpc>
            </a:pPr>
            <a:endParaRPr lang="en-US" sz="2755">
              <a:solidFill>
                <a:srgbClr val="366EC2"/>
              </a:solidFill>
              <a:latin typeface="Arial"/>
              <a:ea typeface="Arial"/>
              <a:cs typeface="Arial"/>
              <a:sym typeface="Arial"/>
            </a:endParaRPr>
          </a:p>
          <a:p>
            <a:pPr marL="594893" lvl="1" indent="-297447" algn="l">
              <a:lnSpc>
                <a:spcPts val="2755"/>
              </a:lnSpc>
              <a:buFont typeface="Arial"/>
              <a:buChar char="•"/>
            </a:pPr>
            <a:r>
              <a:rPr lang="en-US" sz="2755">
                <a:solidFill>
                  <a:srgbClr val="366EC2"/>
                </a:solidFill>
                <a:latin typeface="Arial"/>
                <a:ea typeface="Arial"/>
                <a:cs typeface="Arial"/>
                <a:sym typeface="Arial"/>
              </a:rPr>
              <a:t>Neurodiversity, particularly autism.</a:t>
            </a:r>
          </a:p>
          <a:p>
            <a:pPr algn="l">
              <a:lnSpc>
                <a:spcPts val="1377"/>
              </a:lnSpc>
            </a:pPr>
            <a:endParaRPr lang="en-US" sz="2755">
              <a:solidFill>
                <a:srgbClr val="366EC2"/>
              </a:solidFill>
              <a:latin typeface="Arial"/>
              <a:ea typeface="Arial"/>
              <a:cs typeface="Arial"/>
              <a:sym typeface="Arial"/>
            </a:endParaRPr>
          </a:p>
          <a:p>
            <a:pPr marL="594893" lvl="1" indent="-297447" algn="l">
              <a:lnSpc>
                <a:spcPts val="2755"/>
              </a:lnSpc>
              <a:buFont typeface="Arial"/>
              <a:buChar char="•"/>
            </a:pPr>
            <a:r>
              <a:rPr lang="en-US" sz="2755">
                <a:solidFill>
                  <a:srgbClr val="366EC2"/>
                </a:solidFill>
                <a:latin typeface="Arial"/>
                <a:ea typeface="Arial"/>
                <a:cs typeface="Arial"/>
                <a:sym typeface="Arial"/>
              </a:rPr>
              <a:t>Sensory disabilities.</a:t>
            </a:r>
          </a:p>
          <a:p>
            <a:pPr algn="l">
              <a:lnSpc>
                <a:spcPts val="1377"/>
              </a:lnSpc>
            </a:pPr>
            <a:endParaRPr lang="en-US" sz="2755">
              <a:solidFill>
                <a:srgbClr val="366EC2"/>
              </a:solidFill>
              <a:latin typeface="Arial"/>
              <a:ea typeface="Arial"/>
              <a:cs typeface="Arial"/>
              <a:sym typeface="Arial"/>
            </a:endParaRPr>
          </a:p>
          <a:p>
            <a:pPr marL="594893" lvl="1" indent="-297447" algn="l">
              <a:lnSpc>
                <a:spcPts val="2755"/>
              </a:lnSpc>
              <a:buFont typeface="Arial"/>
              <a:buChar char="•"/>
            </a:pPr>
            <a:r>
              <a:rPr lang="en-US" sz="2755">
                <a:solidFill>
                  <a:srgbClr val="366EC2"/>
                </a:solidFill>
                <a:latin typeface="Arial"/>
                <a:ea typeface="Arial"/>
                <a:cs typeface="Arial"/>
                <a:sym typeface="Arial"/>
              </a:rPr>
              <a:t>Women’s health, particularly around menopause, endometriosis and severe period pain.</a:t>
            </a:r>
          </a:p>
          <a:p>
            <a:pPr algn="l">
              <a:lnSpc>
                <a:spcPts val="1377"/>
              </a:lnSpc>
            </a:pPr>
            <a:endParaRPr lang="en-US" sz="2755">
              <a:solidFill>
                <a:srgbClr val="366EC2"/>
              </a:solidFill>
              <a:latin typeface="Arial"/>
              <a:ea typeface="Arial"/>
              <a:cs typeface="Arial"/>
              <a:sym typeface="Arial"/>
            </a:endParaRPr>
          </a:p>
          <a:p>
            <a:pPr marL="594893" lvl="1" indent="-297447" algn="l">
              <a:lnSpc>
                <a:spcPts val="2755"/>
              </a:lnSpc>
              <a:buFont typeface="Arial"/>
              <a:buChar char="•"/>
            </a:pPr>
            <a:r>
              <a:rPr lang="en-US" sz="2755">
                <a:solidFill>
                  <a:srgbClr val="366EC2"/>
                </a:solidFill>
                <a:latin typeface="Arial"/>
                <a:ea typeface="Arial"/>
                <a:cs typeface="Arial"/>
                <a:sym typeface="Arial"/>
              </a:rPr>
              <a:t>The “younger older people” cohort- age 50 to 64.</a:t>
            </a:r>
          </a:p>
          <a:p>
            <a:pPr algn="l">
              <a:lnSpc>
                <a:spcPts val="1377"/>
              </a:lnSpc>
            </a:pPr>
            <a:endParaRPr lang="en-US" sz="2755">
              <a:solidFill>
                <a:srgbClr val="366EC2"/>
              </a:solidFill>
              <a:latin typeface="Arial"/>
              <a:ea typeface="Arial"/>
              <a:cs typeface="Arial"/>
              <a:sym typeface="Arial"/>
            </a:endParaRPr>
          </a:p>
          <a:p>
            <a:pPr marL="594893" lvl="1" indent="-297447" algn="l">
              <a:lnSpc>
                <a:spcPts val="2755"/>
              </a:lnSpc>
              <a:buFont typeface="Arial"/>
              <a:buChar char="•"/>
            </a:pPr>
            <a:r>
              <a:rPr lang="en-US" sz="2755">
                <a:solidFill>
                  <a:srgbClr val="366EC2"/>
                </a:solidFill>
                <a:latin typeface="Arial"/>
                <a:ea typeface="Arial"/>
                <a:cs typeface="Arial"/>
                <a:sym typeface="Arial"/>
              </a:rPr>
              <a:t>LGBT health and culture.</a:t>
            </a:r>
          </a:p>
        </p:txBody>
      </p:sp>
      <p:sp>
        <p:nvSpPr>
          <p:cNvPr id="25" name="TextBox 25"/>
          <p:cNvSpPr txBox="1"/>
          <p:nvPr/>
        </p:nvSpPr>
        <p:spPr>
          <a:xfrm>
            <a:off x="1408265" y="5267968"/>
            <a:ext cx="7995768"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All GP surgery staff have a good working knowledge of health inequalities, social inequalities and cultural issues that may influence patients’ access to care.</a:t>
            </a:r>
          </a:p>
        </p:txBody>
      </p:sp>
      <p:sp>
        <p:nvSpPr>
          <p:cNvPr id="26" name="TextBox 26"/>
          <p:cNvSpPr txBox="1"/>
          <p:nvPr/>
        </p:nvSpPr>
        <p:spPr>
          <a:xfrm>
            <a:off x="1613113" y="7744264"/>
            <a:ext cx="7790920" cy="1224874"/>
          </a:xfrm>
          <a:prstGeom prst="rect">
            <a:avLst/>
          </a:prstGeom>
        </p:spPr>
        <p:txBody>
          <a:bodyPr lIns="0" tIns="0" rIns="0" bIns="0" rtlCol="0" anchor="t">
            <a:spAutoFit/>
          </a:bodyPr>
          <a:lstStyle/>
          <a:p>
            <a:pPr marL="0" lvl="0" indent="0" algn="just">
              <a:lnSpc>
                <a:spcPts val="2311"/>
              </a:lnSpc>
              <a:spcBef>
                <a:spcPct val="0"/>
              </a:spcBef>
            </a:pPr>
            <a:r>
              <a:rPr lang="en-US" sz="2311" i="1">
                <a:solidFill>
                  <a:srgbClr val="727DC6"/>
                </a:solidFill>
                <a:latin typeface="Arial Italics"/>
                <a:ea typeface="Arial Italics"/>
                <a:cs typeface="Arial Italics"/>
                <a:sym typeface="Arial Italics"/>
              </a:rPr>
              <a:t>As a woman, I think there is an awful lot more that can be done to support women with pain and mental health issues. More information about menopause and fertility issues - don't just fob us off without exploring what can help us!</a:t>
            </a:r>
          </a:p>
        </p:txBody>
      </p:sp>
      <p:sp>
        <p:nvSpPr>
          <p:cNvPr id="27" name="TextBox 27"/>
          <p:cNvSpPr txBox="1"/>
          <p:nvPr/>
        </p:nvSpPr>
        <p:spPr>
          <a:xfrm>
            <a:off x="1408265" y="3443376"/>
            <a:ext cx="7995768"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Clinical staff have a good working knowledge of patients’ conditions, even outside their area of specialty, to the extent they impact patients’ access to care, care needs and general wellbeing.</a:t>
            </a:r>
          </a:p>
        </p:txBody>
      </p:sp>
      <p:sp>
        <p:nvSpPr>
          <p:cNvPr id="28" name="Freeform 28"/>
          <p:cNvSpPr/>
          <p:nvPr/>
        </p:nvSpPr>
        <p:spPr>
          <a:xfrm>
            <a:off x="0" y="6791775"/>
            <a:ext cx="4364802" cy="3966514"/>
          </a:xfrm>
          <a:custGeom>
            <a:avLst/>
            <a:gdLst/>
            <a:ahLst/>
            <a:cxnLst/>
            <a:rect l="l" t="t" r="r" b="b"/>
            <a:pathLst>
              <a:path w="4364802" h="3966514">
                <a:moveTo>
                  <a:pt x="0" y="0"/>
                </a:moveTo>
                <a:lnTo>
                  <a:pt x="4364802" y="0"/>
                </a:lnTo>
                <a:lnTo>
                  <a:pt x="4364802" y="3966514"/>
                </a:lnTo>
                <a:lnTo>
                  <a:pt x="0" y="3966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9" name="TextBox 29"/>
          <p:cNvSpPr txBox="1"/>
          <p:nvPr/>
        </p:nvSpPr>
        <p:spPr>
          <a:xfrm>
            <a:off x="10021433" y="5745429"/>
            <a:ext cx="4192274" cy="1224874"/>
          </a:xfrm>
          <a:prstGeom prst="rect">
            <a:avLst/>
          </a:prstGeom>
        </p:spPr>
        <p:txBody>
          <a:bodyPr lIns="0" tIns="0" rIns="0" bIns="0" rtlCol="0" anchor="t">
            <a:spAutoFit/>
          </a:bodyPr>
          <a:lstStyle/>
          <a:p>
            <a:pPr marL="0" lvl="0" indent="0" algn="just">
              <a:lnSpc>
                <a:spcPts val="2311"/>
              </a:lnSpc>
              <a:spcBef>
                <a:spcPct val="0"/>
              </a:spcBef>
            </a:pPr>
            <a:r>
              <a:rPr lang="en-US" sz="2311" i="1">
                <a:solidFill>
                  <a:srgbClr val="727DC6"/>
                </a:solidFill>
                <a:latin typeface="Arial Italics"/>
                <a:ea typeface="Arial Italics"/>
                <a:cs typeface="Arial Italics"/>
                <a:sym typeface="Arial Italics"/>
              </a:rPr>
              <a:t>Go on a course about LGBT people and take it to heart.  Don't make assumptions about what queer people look like.  </a:t>
            </a:r>
          </a:p>
        </p:txBody>
      </p:sp>
      <p:sp>
        <p:nvSpPr>
          <p:cNvPr id="30" name="TextBox 30"/>
          <p:cNvSpPr txBox="1"/>
          <p:nvPr/>
        </p:nvSpPr>
        <p:spPr>
          <a:xfrm>
            <a:off x="14796659" y="5804590"/>
            <a:ext cx="3171845" cy="935711"/>
          </a:xfrm>
          <a:prstGeom prst="rect">
            <a:avLst/>
          </a:prstGeom>
        </p:spPr>
        <p:txBody>
          <a:bodyPr lIns="0" tIns="0" rIns="0" bIns="0" rtlCol="0" anchor="t">
            <a:spAutoFit/>
          </a:bodyPr>
          <a:lstStyle/>
          <a:p>
            <a:pPr marL="0" lvl="0" indent="0" algn="just">
              <a:lnSpc>
                <a:spcPts val="2311"/>
              </a:lnSpc>
              <a:spcBef>
                <a:spcPct val="0"/>
              </a:spcBef>
            </a:pPr>
            <a:r>
              <a:rPr lang="en-US" sz="2311" i="1">
                <a:solidFill>
                  <a:srgbClr val="727DC6"/>
                </a:solidFill>
                <a:latin typeface="Arial Italics"/>
                <a:ea typeface="Arial Italics"/>
                <a:cs typeface="Arial Italics"/>
                <a:sym typeface="Arial Italics"/>
              </a:rPr>
              <a:t>Understand autism and make adjustments. Staff currently don't!</a:t>
            </a:r>
          </a:p>
        </p:txBody>
      </p:sp>
      <p:sp>
        <p:nvSpPr>
          <p:cNvPr id="31" name="TextBox 31"/>
          <p:cNvSpPr txBox="1"/>
          <p:nvPr/>
        </p:nvSpPr>
        <p:spPr>
          <a:xfrm>
            <a:off x="10021433" y="7206884"/>
            <a:ext cx="7947071" cy="1803198"/>
          </a:xfrm>
          <a:prstGeom prst="rect">
            <a:avLst/>
          </a:prstGeom>
        </p:spPr>
        <p:txBody>
          <a:bodyPr lIns="0" tIns="0" rIns="0" bIns="0" rtlCol="0" anchor="t">
            <a:spAutoFit/>
          </a:bodyPr>
          <a:lstStyle/>
          <a:p>
            <a:pPr marL="0" lvl="0" indent="0" algn="just">
              <a:lnSpc>
                <a:spcPts val="2311"/>
              </a:lnSpc>
              <a:spcBef>
                <a:spcPct val="0"/>
              </a:spcBef>
            </a:pPr>
            <a:r>
              <a:rPr lang="en-US" sz="2311" i="1">
                <a:solidFill>
                  <a:srgbClr val="727DC6"/>
                </a:solidFill>
                <a:latin typeface="Arial Italics"/>
                <a:ea typeface="Arial Italics"/>
                <a:cs typeface="Arial Italics"/>
                <a:sym typeface="Arial Italics"/>
              </a:rPr>
              <a:t>Better deaf awareness eg lowering face mask, facing me when speaking  Better understanding of the physical effort of attending appointments  Better understanding that a patient may have multiple different needs eg someone under psychiatric care may also have hearing loss etc - being sensitive to multiple needs at once </a:t>
            </a:r>
          </a:p>
        </p:txBody>
      </p:sp>
      <p:grpSp>
        <p:nvGrpSpPr>
          <p:cNvPr id="32" name="Group 32"/>
          <p:cNvGrpSpPr/>
          <p:nvPr/>
        </p:nvGrpSpPr>
        <p:grpSpPr>
          <a:xfrm>
            <a:off x="15110016" y="188356"/>
            <a:ext cx="2817707" cy="687944"/>
            <a:chOff x="0" y="0"/>
            <a:chExt cx="3756942" cy="917258"/>
          </a:xfrm>
        </p:grpSpPr>
        <p:grpSp>
          <p:nvGrpSpPr>
            <p:cNvPr id="33" name="Group 33"/>
            <p:cNvGrpSpPr/>
            <p:nvPr/>
          </p:nvGrpSpPr>
          <p:grpSpPr>
            <a:xfrm rot="5400000">
              <a:off x="1674982" y="-1355786"/>
              <a:ext cx="535090" cy="3628830"/>
              <a:chOff x="0" y="0"/>
              <a:chExt cx="119852" cy="812800"/>
            </a:xfrm>
          </p:grpSpPr>
          <p:sp>
            <p:nvSpPr>
              <p:cNvPr id="34" name="Freeform 3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C1282D"/>
              </a:solidFill>
            </p:spPr>
            <p:txBody>
              <a:bodyPr/>
              <a:lstStyle/>
              <a:p>
                <a:endParaRPr lang="en-GB"/>
              </a:p>
            </p:txBody>
          </p:sp>
          <p:sp>
            <p:nvSpPr>
              <p:cNvPr id="35" name="TextBox 35"/>
              <p:cNvSpPr txBox="1"/>
              <p:nvPr/>
            </p:nvSpPr>
            <p:spPr>
              <a:xfrm>
                <a:off x="0" y="28575"/>
                <a:ext cx="119852" cy="784225"/>
              </a:xfrm>
              <a:prstGeom prst="rect">
                <a:avLst/>
              </a:prstGeom>
            </p:spPr>
            <p:txBody>
              <a:bodyPr lIns="50800" tIns="50800" rIns="50800" bIns="50800" rtlCol="0" anchor="ctr"/>
              <a:lstStyle/>
              <a:p>
                <a:pPr algn="ctr">
                  <a:lnSpc>
                    <a:spcPts val="1900"/>
                  </a:lnSpc>
                </a:pPr>
                <a:endParaRPr/>
              </a:p>
            </p:txBody>
          </p:sp>
        </p:grpSp>
        <p:grpSp>
          <p:nvGrpSpPr>
            <p:cNvPr id="36" name="Group 36"/>
            <p:cNvGrpSpPr/>
            <p:nvPr/>
          </p:nvGrpSpPr>
          <p:grpSpPr>
            <a:xfrm rot="5400000">
              <a:off x="3170201" y="330517"/>
              <a:ext cx="917258" cy="256224"/>
              <a:chOff x="0" y="0"/>
              <a:chExt cx="205451" cy="57390"/>
            </a:xfrm>
          </p:grpSpPr>
          <p:sp>
            <p:nvSpPr>
              <p:cNvPr id="37" name="Freeform 3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38" name="TextBox 38"/>
              <p:cNvSpPr txBox="1"/>
              <p:nvPr/>
            </p:nvSpPr>
            <p:spPr>
              <a:xfrm>
                <a:off x="0" y="28575"/>
                <a:ext cx="205451" cy="28815"/>
              </a:xfrm>
              <a:prstGeom prst="rect">
                <a:avLst/>
              </a:prstGeom>
            </p:spPr>
            <p:txBody>
              <a:bodyPr lIns="50800" tIns="50800" rIns="50800" bIns="50800" rtlCol="0" anchor="ctr"/>
              <a:lstStyle/>
              <a:p>
                <a:pPr algn="ctr">
                  <a:lnSpc>
                    <a:spcPts val="1900"/>
                  </a:lnSpc>
                </a:pPr>
                <a:endParaRPr/>
              </a:p>
            </p:txBody>
          </p:sp>
        </p:grpSp>
        <p:grpSp>
          <p:nvGrpSpPr>
            <p:cNvPr id="39" name="Group 39"/>
            <p:cNvGrpSpPr/>
            <p:nvPr/>
          </p:nvGrpSpPr>
          <p:grpSpPr>
            <a:xfrm rot="5400000">
              <a:off x="-330517" y="330517"/>
              <a:ext cx="917258" cy="256224"/>
              <a:chOff x="0" y="0"/>
              <a:chExt cx="205451" cy="57390"/>
            </a:xfrm>
          </p:grpSpPr>
          <p:sp>
            <p:nvSpPr>
              <p:cNvPr id="40" name="Freeform 4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41" name="TextBox 41"/>
              <p:cNvSpPr txBox="1"/>
              <p:nvPr/>
            </p:nvSpPr>
            <p:spPr>
              <a:xfrm>
                <a:off x="0" y="28575"/>
                <a:ext cx="205451" cy="28815"/>
              </a:xfrm>
              <a:prstGeom prst="rect">
                <a:avLst/>
              </a:prstGeom>
            </p:spPr>
            <p:txBody>
              <a:bodyPr lIns="50800" tIns="50800" rIns="50800" bIns="50800" rtlCol="0" anchor="ctr"/>
              <a:lstStyle/>
              <a:p>
                <a:pPr algn="ctr">
                  <a:lnSpc>
                    <a:spcPts val="1900"/>
                  </a:lnSpc>
                </a:pPr>
                <a:endParaRPr/>
              </a:p>
            </p:txBody>
          </p:sp>
        </p:grpSp>
        <p:sp>
          <p:nvSpPr>
            <p:cNvPr id="42" name="TextBox 42"/>
            <p:cNvSpPr txBox="1"/>
            <p:nvPr/>
          </p:nvSpPr>
          <p:spPr>
            <a:xfrm>
              <a:off x="260200" y="152667"/>
              <a:ext cx="3236542" cy="526199"/>
            </a:xfrm>
            <a:prstGeom prst="rect">
              <a:avLst/>
            </a:prstGeom>
          </p:spPr>
          <p:txBody>
            <a:bodyPr lIns="0" tIns="0" rIns="0" bIns="0" rtlCol="0" anchor="t">
              <a:spAutoFit/>
            </a:bodyPr>
            <a:lstStyle/>
            <a:p>
              <a:pPr algn="ctr">
                <a:lnSpc>
                  <a:spcPts val="3086"/>
                </a:lnSpc>
              </a:pPr>
              <a:r>
                <a:rPr lang="en-US" sz="2204" b="1" spc="26">
                  <a:solidFill>
                    <a:srgbClr val="FFFFFF"/>
                  </a:solidFill>
                  <a:latin typeface="Calibri (MS) Bold"/>
                  <a:ea typeface="Calibri (MS) Bold"/>
                  <a:cs typeface="Calibri (MS) Bold"/>
                  <a:sym typeface="Calibri (MS) Bold"/>
                </a:rPr>
                <a:t>Competent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8204" y="279538"/>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competent</a:t>
            </a:r>
          </a:p>
        </p:txBody>
      </p:sp>
      <p:grpSp>
        <p:nvGrpSpPr>
          <p:cNvPr id="3" name="Group 3"/>
          <p:cNvGrpSpPr/>
          <p:nvPr/>
        </p:nvGrpSpPr>
        <p:grpSpPr>
          <a:xfrm>
            <a:off x="-3511664" y="1051258"/>
            <a:ext cx="12915697" cy="4958038"/>
            <a:chOff x="0" y="0"/>
            <a:chExt cx="3401665" cy="1305821"/>
          </a:xfrm>
        </p:grpSpPr>
        <p:sp>
          <p:nvSpPr>
            <p:cNvPr id="4" name="Freeform 4"/>
            <p:cNvSpPr/>
            <p:nvPr/>
          </p:nvSpPr>
          <p:spPr>
            <a:xfrm>
              <a:off x="0" y="0"/>
              <a:ext cx="3401665" cy="1305821"/>
            </a:xfrm>
            <a:custGeom>
              <a:avLst/>
              <a:gdLst/>
              <a:ahLst/>
              <a:cxnLst/>
              <a:rect l="l" t="t" r="r" b="b"/>
              <a:pathLst>
                <a:path w="3401665" h="1305821">
                  <a:moveTo>
                    <a:pt x="0" y="0"/>
                  </a:moveTo>
                  <a:lnTo>
                    <a:pt x="3401665" y="0"/>
                  </a:lnTo>
                  <a:lnTo>
                    <a:pt x="3401665" y="1305821"/>
                  </a:lnTo>
                  <a:lnTo>
                    <a:pt x="0" y="1305821"/>
                  </a:lnTo>
                  <a:close/>
                </a:path>
              </a:pathLst>
            </a:custGeom>
            <a:solidFill>
              <a:srgbClr val="C6D428">
                <a:alpha val="9804"/>
              </a:srgbClr>
            </a:solidFill>
          </p:spPr>
          <p:txBody>
            <a:bodyPr/>
            <a:lstStyle/>
            <a:p>
              <a:endParaRPr lang="en-GB"/>
            </a:p>
          </p:txBody>
        </p:sp>
        <p:sp>
          <p:nvSpPr>
            <p:cNvPr id="5" name="TextBox 5"/>
            <p:cNvSpPr txBox="1"/>
            <p:nvPr/>
          </p:nvSpPr>
          <p:spPr>
            <a:xfrm>
              <a:off x="0" y="-9525"/>
              <a:ext cx="3401665" cy="1315346"/>
            </a:xfrm>
            <a:prstGeom prst="rect">
              <a:avLst/>
            </a:prstGeom>
          </p:spPr>
          <p:txBody>
            <a:bodyPr lIns="50800" tIns="50800" rIns="50800" bIns="50800" rtlCol="0" anchor="ctr"/>
            <a:lstStyle/>
            <a:p>
              <a:pPr algn="ctr">
                <a:lnSpc>
                  <a:spcPts val="1623"/>
                </a:lnSpc>
              </a:pPr>
              <a:endParaRPr/>
            </a:p>
          </p:txBody>
        </p:sp>
      </p:grpSp>
      <p:grpSp>
        <p:nvGrpSpPr>
          <p:cNvPr id="6" name="Group 6"/>
          <p:cNvGrpSpPr/>
          <p:nvPr/>
        </p:nvGrpSpPr>
        <p:grpSpPr>
          <a:xfrm>
            <a:off x="0" y="2285427"/>
            <a:ext cx="1336408" cy="669606"/>
            <a:chOff x="0" y="0"/>
            <a:chExt cx="811098" cy="406400"/>
          </a:xfrm>
        </p:grpSpPr>
        <p:sp>
          <p:nvSpPr>
            <p:cNvPr id="7" name="Freeform 7"/>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8" name="TextBox 8"/>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9" name="Group 9"/>
          <p:cNvGrpSpPr/>
          <p:nvPr/>
        </p:nvGrpSpPr>
        <p:grpSpPr>
          <a:xfrm>
            <a:off x="0" y="3468945"/>
            <a:ext cx="1336408" cy="669606"/>
            <a:chOff x="0" y="0"/>
            <a:chExt cx="811098" cy="406400"/>
          </a:xfrm>
        </p:grpSpPr>
        <p:sp>
          <p:nvSpPr>
            <p:cNvPr id="10" name="Freeform 1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1" name="TextBox 1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2" name="Group 12"/>
          <p:cNvGrpSpPr/>
          <p:nvPr/>
        </p:nvGrpSpPr>
        <p:grpSpPr>
          <a:xfrm>
            <a:off x="-336180" y="9544050"/>
            <a:ext cx="18624180" cy="990187"/>
            <a:chOff x="0" y="0"/>
            <a:chExt cx="4905134" cy="260790"/>
          </a:xfrm>
        </p:grpSpPr>
        <p:sp>
          <p:nvSpPr>
            <p:cNvPr id="13" name="Freeform 13"/>
            <p:cNvSpPr/>
            <p:nvPr/>
          </p:nvSpPr>
          <p:spPr>
            <a:xfrm>
              <a:off x="0" y="0"/>
              <a:ext cx="4905134" cy="260790"/>
            </a:xfrm>
            <a:custGeom>
              <a:avLst/>
              <a:gdLst/>
              <a:ahLst/>
              <a:cxnLst/>
              <a:rect l="l" t="t" r="r" b="b"/>
              <a:pathLst>
                <a:path w="4905134" h="260790">
                  <a:moveTo>
                    <a:pt x="0" y="0"/>
                  </a:moveTo>
                  <a:lnTo>
                    <a:pt x="4905134" y="0"/>
                  </a:lnTo>
                  <a:lnTo>
                    <a:pt x="4905134" y="260790"/>
                  </a:lnTo>
                  <a:lnTo>
                    <a:pt x="0" y="260790"/>
                  </a:lnTo>
                  <a:close/>
                </a:path>
              </a:pathLst>
            </a:custGeom>
            <a:solidFill>
              <a:srgbClr val="366EC2"/>
            </a:solidFill>
          </p:spPr>
          <p:txBody>
            <a:bodyPr/>
            <a:lstStyle/>
            <a:p>
              <a:endParaRPr lang="en-GB"/>
            </a:p>
          </p:txBody>
        </p:sp>
        <p:sp>
          <p:nvSpPr>
            <p:cNvPr id="14" name="TextBox 14"/>
            <p:cNvSpPr txBox="1"/>
            <p:nvPr/>
          </p:nvSpPr>
          <p:spPr>
            <a:xfrm>
              <a:off x="0" y="-9525"/>
              <a:ext cx="4905134" cy="270315"/>
            </a:xfrm>
            <a:prstGeom prst="rect">
              <a:avLst/>
            </a:prstGeom>
          </p:spPr>
          <p:txBody>
            <a:bodyPr lIns="50800" tIns="50800" rIns="50800" bIns="50800" rtlCol="0" anchor="ctr"/>
            <a:lstStyle/>
            <a:p>
              <a:pPr algn="ctr">
                <a:lnSpc>
                  <a:spcPts val="1623"/>
                </a:lnSpc>
              </a:pPr>
              <a:endParaRPr/>
            </a:p>
          </p:txBody>
        </p:sp>
      </p:grpSp>
      <p:grpSp>
        <p:nvGrpSpPr>
          <p:cNvPr id="15" name="Group 15"/>
          <p:cNvGrpSpPr/>
          <p:nvPr/>
        </p:nvGrpSpPr>
        <p:grpSpPr>
          <a:xfrm>
            <a:off x="0" y="4670085"/>
            <a:ext cx="1336408" cy="669606"/>
            <a:chOff x="0" y="0"/>
            <a:chExt cx="811098" cy="406400"/>
          </a:xfrm>
        </p:grpSpPr>
        <p:sp>
          <p:nvSpPr>
            <p:cNvPr id="16" name="Freeform 16"/>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7" name="TextBox 17"/>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18" name="TextBox 18"/>
          <p:cNvSpPr txBox="1"/>
          <p:nvPr/>
        </p:nvSpPr>
        <p:spPr>
          <a:xfrm>
            <a:off x="416273" y="1379007"/>
            <a:ext cx="8413680"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indicate competent care?</a:t>
            </a:r>
          </a:p>
        </p:txBody>
      </p:sp>
      <p:sp>
        <p:nvSpPr>
          <p:cNvPr id="19" name="TextBox 19"/>
          <p:cNvSpPr txBox="1"/>
          <p:nvPr/>
        </p:nvSpPr>
        <p:spPr>
          <a:xfrm>
            <a:off x="1485495" y="3298904"/>
            <a:ext cx="7764135" cy="765312"/>
          </a:xfrm>
          <a:prstGeom prst="rect">
            <a:avLst/>
          </a:prstGeom>
        </p:spPr>
        <p:txBody>
          <a:bodyPr lIns="0" tIns="0" rIns="0" bIns="0" rtlCol="0" anchor="t">
            <a:spAutoFit/>
          </a:bodyPr>
          <a:lstStyle/>
          <a:p>
            <a:pPr marL="0" lvl="0" indent="0" algn="l">
              <a:lnSpc>
                <a:spcPts val="2755"/>
              </a:lnSpc>
              <a:spcBef>
                <a:spcPct val="0"/>
              </a:spcBef>
            </a:pPr>
            <a:r>
              <a:rPr lang="en-US" sz="2755">
                <a:solidFill>
                  <a:srgbClr val="366EC2"/>
                </a:solidFill>
                <a:latin typeface="Arial"/>
                <a:ea typeface="Arial"/>
                <a:cs typeface="Arial"/>
                <a:sym typeface="Arial"/>
              </a:rPr>
              <a:t>Availability of necessary investigations for ensuring accuracy of the diagnosis process.</a:t>
            </a:r>
          </a:p>
        </p:txBody>
      </p:sp>
      <p:sp>
        <p:nvSpPr>
          <p:cNvPr id="20" name="TextBox 20"/>
          <p:cNvSpPr txBox="1"/>
          <p:nvPr/>
        </p:nvSpPr>
        <p:spPr>
          <a:xfrm>
            <a:off x="1485495" y="2227306"/>
            <a:ext cx="765850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being diagnosed accurately and within a reasonable timeframe.</a:t>
            </a:r>
          </a:p>
        </p:txBody>
      </p:sp>
      <p:sp>
        <p:nvSpPr>
          <p:cNvPr id="21" name="TextBox 21"/>
          <p:cNvSpPr txBox="1"/>
          <p:nvPr/>
        </p:nvSpPr>
        <p:spPr>
          <a:xfrm>
            <a:off x="1613570" y="6505912"/>
            <a:ext cx="7636061" cy="1727654"/>
          </a:xfrm>
          <a:prstGeom prst="rect">
            <a:avLst/>
          </a:prstGeom>
        </p:spPr>
        <p:txBody>
          <a:bodyPr lIns="0" tIns="0" rIns="0" bIns="0" rtlCol="0" anchor="t">
            <a:spAutoFit/>
          </a:bodyPr>
          <a:lstStyle/>
          <a:p>
            <a:pPr marL="0" lvl="0" indent="0" algn="just">
              <a:lnSpc>
                <a:spcPts val="2225"/>
              </a:lnSpc>
              <a:spcBef>
                <a:spcPct val="0"/>
              </a:spcBef>
            </a:pPr>
            <a:r>
              <a:rPr lang="en-US" sz="2225" i="1">
                <a:solidFill>
                  <a:srgbClr val="727DC6"/>
                </a:solidFill>
                <a:latin typeface="Arial Italics"/>
                <a:ea typeface="Arial Italics"/>
                <a:cs typeface="Arial Italics"/>
                <a:sym typeface="Arial Italics"/>
              </a:rPr>
              <a:t>You need expert information to be understood.  You need to know what you're talking about.   It's knowing where you are in the system, how long it will take and what's appropriate to do while you wait.   Provide services according to NICE guidance. It seems they can't do that at the moment because of money, staff or lack of knowledge.</a:t>
            </a:r>
          </a:p>
        </p:txBody>
      </p:sp>
      <p:sp>
        <p:nvSpPr>
          <p:cNvPr id="22" name="Freeform 22"/>
          <p:cNvSpPr/>
          <p:nvPr/>
        </p:nvSpPr>
        <p:spPr>
          <a:xfrm>
            <a:off x="0" y="5577536"/>
            <a:ext cx="4364802" cy="3966514"/>
          </a:xfrm>
          <a:custGeom>
            <a:avLst/>
            <a:gdLst/>
            <a:ahLst/>
            <a:cxnLst/>
            <a:rect l="l" t="t" r="r" b="b"/>
            <a:pathLst>
              <a:path w="4364802" h="3966514">
                <a:moveTo>
                  <a:pt x="0" y="0"/>
                </a:moveTo>
                <a:lnTo>
                  <a:pt x="4364802" y="0"/>
                </a:lnTo>
                <a:lnTo>
                  <a:pt x="4364802" y="3966514"/>
                </a:lnTo>
                <a:lnTo>
                  <a:pt x="0" y="39665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3" name="Group 23"/>
          <p:cNvGrpSpPr/>
          <p:nvPr/>
        </p:nvGrpSpPr>
        <p:grpSpPr>
          <a:xfrm>
            <a:off x="9404033" y="1051258"/>
            <a:ext cx="11746654" cy="6450501"/>
            <a:chOff x="0" y="0"/>
            <a:chExt cx="3093769" cy="1698897"/>
          </a:xfrm>
        </p:grpSpPr>
        <p:sp>
          <p:nvSpPr>
            <p:cNvPr id="24" name="Freeform 24"/>
            <p:cNvSpPr/>
            <p:nvPr/>
          </p:nvSpPr>
          <p:spPr>
            <a:xfrm>
              <a:off x="0" y="0"/>
              <a:ext cx="3093769" cy="1698897"/>
            </a:xfrm>
            <a:custGeom>
              <a:avLst/>
              <a:gdLst/>
              <a:ahLst/>
              <a:cxnLst/>
              <a:rect l="l" t="t" r="r" b="b"/>
              <a:pathLst>
                <a:path w="3093769" h="1698897">
                  <a:moveTo>
                    <a:pt x="0" y="0"/>
                  </a:moveTo>
                  <a:lnTo>
                    <a:pt x="3093769" y="0"/>
                  </a:lnTo>
                  <a:lnTo>
                    <a:pt x="3093769" y="1698897"/>
                  </a:lnTo>
                  <a:lnTo>
                    <a:pt x="0" y="1698897"/>
                  </a:lnTo>
                  <a:close/>
                </a:path>
              </a:pathLst>
            </a:custGeom>
            <a:solidFill>
              <a:srgbClr val="FF1616">
                <a:alpha val="7843"/>
              </a:srgbClr>
            </a:solidFill>
          </p:spPr>
          <p:txBody>
            <a:bodyPr/>
            <a:lstStyle/>
            <a:p>
              <a:endParaRPr lang="en-GB"/>
            </a:p>
          </p:txBody>
        </p:sp>
        <p:sp>
          <p:nvSpPr>
            <p:cNvPr id="25" name="TextBox 25"/>
            <p:cNvSpPr txBox="1"/>
            <p:nvPr/>
          </p:nvSpPr>
          <p:spPr>
            <a:xfrm>
              <a:off x="0" y="-9525"/>
              <a:ext cx="3093769" cy="1708422"/>
            </a:xfrm>
            <a:prstGeom prst="rect">
              <a:avLst/>
            </a:prstGeom>
          </p:spPr>
          <p:txBody>
            <a:bodyPr lIns="50800" tIns="50800" rIns="50800" bIns="50800" rtlCol="0" anchor="ctr"/>
            <a:lstStyle/>
            <a:p>
              <a:pPr algn="ctr">
                <a:lnSpc>
                  <a:spcPts val="1623"/>
                </a:lnSpc>
              </a:pPr>
              <a:endParaRPr/>
            </a:p>
          </p:txBody>
        </p:sp>
      </p:grpSp>
      <p:sp>
        <p:nvSpPr>
          <p:cNvPr id="26" name="TextBox 26"/>
          <p:cNvSpPr txBox="1"/>
          <p:nvPr/>
        </p:nvSpPr>
        <p:spPr>
          <a:xfrm>
            <a:off x="9731467" y="1379007"/>
            <a:ext cx="5677952"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NOT happen </a:t>
            </a:r>
          </a:p>
        </p:txBody>
      </p:sp>
      <p:sp>
        <p:nvSpPr>
          <p:cNvPr id="27" name="TextBox 27"/>
          <p:cNvSpPr txBox="1"/>
          <p:nvPr/>
        </p:nvSpPr>
        <p:spPr>
          <a:xfrm>
            <a:off x="11009981" y="2095626"/>
            <a:ext cx="6920341"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Excessively long waiting times for diagnosis/ investigations.</a:t>
            </a:r>
          </a:p>
        </p:txBody>
      </p:sp>
      <p:sp>
        <p:nvSpPr>
          <p:cNvPr id="28" name="TextBox 28"/>
          <p:cNvSpPr txBox="1"/>
          <p:nvPr/>
        </p:nvSpPr>
        <p:spPr>
          <a:xfrm>
            <a:off x="11015234" y="3965673"/>
            <a:ext cx="6675556"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Misdiagnosis as a result of superficial consultations or lack of knowledge.</a:t>
            </a:r>
          </a:p>
        </p:txBody>
      </p:sp>
      <p:sp>
        <p:nvSpPr>
          <p:cNvPr id="29" name="TextBox 29"/>
          <p:cNvSpPr txBox="1"/>
          <p:nvPr/>
        </p:nvSpPr>
        <p:spPr>
          <a:xfrm>
            <a:off x="1485495" y="4446019"/>
            <a:ext cx="7764135" cy="1108212"/>
          </a:xfrm>
          <a:prstGeom prst="rect">
            <a:avLst/>
          </a:prstGeom>
        </p:spPr>
        <p:txBody>
          <a:bodyPr lIns="0" tIns="0" rIns="0" bIns="0" rtlCol="0" anchor="t">
            <a:spAutoFit/>
          </a:bodyPr>
          <a:lstStyle/>
          <a:p>
            <a:pPr marL="0" lvl="0" indent="0" algn="l">
              <a:lnSpc>
                <a:spcPts val="2755"/>
              </a:lnSpc>
              <a:spcBef>
                <a:spcPct val="0"/>
              </a:spcBef>
            </a:pPr>
            <a:r>
              <a:rPr lang="en-US" sz="2755">
                <a:solidFill>
                  <a:srgbClr val="366EC2"/>
                </a:solidFill>
                <a:latin typeface="Arial"/>
                <a:ea typeface="Arial"/>
                <a:cs typeface="Arial"/>
                <a:sym typeface="Arial"/>
              </a:rPr>
              <a:t>Patients receiving treatment informed by the NICE guidelines, and by the latest evidence-based developments in medical science.</a:t>
            </a:r>
          </a:p>
        </p:txBody>
      </p:sp>
      <p:grpSp>
        <p:nvGrpSpPr>
          <p:cNvPr id="30" name="Group 30"/>
          <p:cNvGrpSpPr/>
          <p:nvPr/>
        </p:nvGrpSpPr>
        <p:grpSpPr>
          <a:xfrm>
            <a:off x="9507438" y="2153747"/>
            <a:ext cx="1336408" cy="669606"/>
            <a:chOff x="0" y="0"/>
            <a:chExt cx="811098" cy="406400"/>
          </a:xfrm>
        </p:grpSpPr>
        <p:sp>
          <p:nvSpPr>
            <p:cNvPr id="31" name="Freeform 31"/>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32" name="TextBox 32"/>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33" name="Group 33"/>
          <p:cNvGrpSpPr/>
          <p:nvPr/>
        </p:nvGrpSpPr>
        <p:grpSpPr>
          <a:xfrm>
            <a:off x="9507438" y="3036950"/>
            <a:ext cx="1336408" cy="669606"/>
            <a:chOff x="0" y="0"/>
            <a:chExt cx="811098" cy="406400"/>
          </a:xfrm>
        </p:grpSpPr>
        <p:sp>
          <p:nvSpPr>
            <p:cNvPr id="34" name="Freeform 3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35" name="TextBox 3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36" name="TextBox 36"/>
          <p:cNvSpPr txBox="1"/>
          <p:nvPr/>
        </p:nvSpPr>
        <p:spPr>
          <a:xfrm>
            <a:off x="10976071" y="3027425"/>
            <a:ext cx="7242759"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Admin issues affecting the diagnosis process, such as lost test results. </a:t>
            </a:r>
          </a:p>
        </p:txBody>
      </p:sp>
      <p:grpSp>
        <p:nvGrpSpPr>
          <p:cNvPr id="37" name="Group 37"/>
          <p:cNvGrpSpPr/>
          <p:nvPr/>
        </p:nvGrpSpPr>
        <p:grpSpPr>
          <a:xfrm>
            <a:off x="9541430" y="3916106"/>
            <a:ext cx="1336408" cy="669606"/>
            <a:chOff x="0" y="0"/>
            <a:chExt cx="811098" cy="406400"/>
          </a:xfrm>
        </p:grpSpPr>
        <p:sp>
          <p:nvSpPr>
            <p:cNvPr id="38" name="Freeform 38"/>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39" name="TextBox 39"/>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40" name="Group 40"/>
          <p:cNvGrpSpPr/>
          <p:nvPr/>
        </p:nvGrpSpPr>
        <p:grpSpPr>
          <a:xfrm>
            <a:off x="9556433" y="4907930"/>
            <a:ext cx="1336408" cy="669606"/>
            <a:chOff x="0" y="0"/>
            <a:chExt cx="811098" cy="406400"/>
          </a:xfrm>
        </p:grpSpPr>
        <p:sp>
          <p:nvSpPr>
            <p:cNvPr id="41" name="Freeform 41"/>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42" name="TextBox 42"/>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43" name="TextBox 43"/>
          <p:cNvSpPr txBox="1"/>
          <p:nvPr/>
        </p:nvSpPr>
        <p:spPr>
          <a:xfrm>
            <a:off x="11015234" y="4946767"/>
            <a:ext cx="690983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Lack of support with symptoms during an ongoing/ potentially long diagnosis process.</a:t>
            </a:r>
          </a:p>
        </p:txBody>
      </p:sp>
      <p:sp>
        <p:nvSpPr>
          <p:cNvPr id="44" name="TextBox 44"/>
          <p:cNvSpPr txBox="1"/>
          <p:nvPr/>
        </p:nvSpPr>
        <p:spPr>
          <a:xfrm>
            <a:off x="1673674" y="8499624"/>
            <a:ext cx="7575957" cy="892097"/>
          </a:xfrm>
          <a:prstGeom prst="rect">
            <a:avLst/>
          </a:prstGeom>
        </p:spPr>
        <p:txBody>
          <a:bodyPr lIns="0" tIns="0" rIns="0" bIns="0" rtlCol="0" anchor="t">
            <a:spAutoFit/>
          </a:bodyPr>
          <a:lstStyle/>
          <a:p>
            <a:pPr marL="0" lvl="0" indent="0" algn="just">
              <a:lnSpc>
                <a:spcPts val="2225"/>
              </a:lnSpc>
              <a:spcBef>
                <a:spcPct val="0"/>
              </a:spcBef>
            </a:pPr>
            <a:r>
              <a:rPr lang="en-US" sz="2225" i="1">
                <a:solidFill>
                  <a:srgbClr val="727DC6"/>
                </a:solidFill>
                <a:latin typeface="Arial Italics"/>
                <a:ea typeface="Arial Italics"/>
                <a:cs typeface="Arial Italics"/>
                <a:sym typeface="Arial Italics"/>
              </a:rPr>
              <a:t>Healthcare professionals need to have an understanding that negative test results don't mean that symptoms are not life changing.</a:t>
            </a:r>
          </a:p>
        </p:txBody>
      </p:sp>
      <p:grpSp>
        <p:nvGrpSpPr>
          <p:cNvPr id="45" name="Group 45"/>
          <p:cNvGrpSpPr/>
          <p:nvPr/>
        </p:nvGrpSpPr>
        <p:grpSpPr>
          <a:xfrm>
            <a:off x="9556433" y="6171109"/>
            <a:ext cx="1336408" cy="669606"/>
            <a:chOff x="0" y="0"/>
            <a:chExt cx="811098" cy="406400"/>
          </a:xfrm>
        </p:grpSpPr>
        <p:sp>
          <p:nvSpPr>
            <p:cNvPr id="46" name="Freeform 46"/>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47" name="TextBox 47"/>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48" name="TextBox 48"/>
          <p:cNvSpPr txBox="1"/>
          <p:nvPr/>
        </p:nvSpPr>
        <p:spPr>
          <a:xfrm>
            <a:off x="11015234" y="5896606"/>
            <a:ext cx="6909835"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Clinical decisions being taken based on factors such as budget constraints or professional’s own cultural biases, rather than clinical need and scientific evidence.</a:t>
            </a:r>
          </a:p>
        </p:txBody>
      </p:sp>
      <p:sp>
        <p:nvSpPr>
          <p:cNvPr id="49" name="TextBox 49"/>
          <p:cNvSpPr txBox="1"/>
          <p:nvPr/>
        </p:nvSpPr>
        <p:spPr>
          <a:xfrm>
            <a:off x="10175642" y="7854185"/>
            <a:ext cx="7378740" cy="1449135"/>
          </a:xfrm>
          <a:prstGeom prst="rect">
            <a:avLst/>
          </a:prstGeom>
        </p:spPr>
        <p:txBody>
          <a:bodyPr lIns="0" tIns="0" rIns="0" bIns="0" rtlCol="0" anchor="t">
            <a:spAutoFit/>
          </a:bodyPr>
          <a:lstStyle/>
          <a:p>
            <a:pPr marL="0" lvl="0" indent="0" algn="just">
              <a:lnSpc>
                <a:spcPts val="2225"/>
              </a:lnSpc>
              <a:spcBef>
                <a:spcPct val="0"/>
              </a:spcBef>
            </a:pPr>
            <a:r>
              <a:rPr lang="en-US" sz="2225" i="1">
                <a:solidFill>
                  <a:srgbClr val="727DC6"/>
                </a:solidFill>
                <a:latin typeface="Arial Italics"/>
                <a:ea typeface="Arial Italics"/>
                <a:cs typeface="Arial Italics"/>
                <a:sym typeface="Arial Italics"/>
              </a:rPr>
              <a:t>“Some health professionals’ culture and religion comes first, rather then what the young people are telling you, if you are asking for contraception they look at you like you should not ask for it, as its obviously against their religion to have sex before marriage.</a:t>
            </a:r>
          </a:p>
        </p:txBody>
      </p:sp>
      <p:grpSp>
        <p:nvGrpSpPr>
          <p:cNvPr id="50" name="Group 50"/>
          <p:cNvGrpSpPr/>
          <p:nvPr/>
        </p:nvGrpSpPr>
        <p:grpSpPr>
          <a:xfrm>
            <a:off x="15110016" y="188356"/>
            <a:ext cx="2817707" cy="687944"/>
            <a:chOff x="0" y="0"/>
            <a:chExt cx="3756942" cy="917258"/>
          </a:xfrm>
        </p:grpSpPr>
        <p:grpSp>
          <p:nvGrpSpPr>
            <p:cNvPr id="51" name="Group 51"/>
            <p:cNvGrpSpPr/>
            <p:nvPr/>
          </p:nvGrpSpPr>
          <p:grpSpPr>
            <a:xfrm rot="5400000">
              <a:off x="1674982" y="-1355786"/>
              <a:ext cx="535090" cy="3628830"/>
              <a:chOff x="0" y="0"/>
              <a:chExt cx="119852" cy="812800"/>
            </a:xfrm>
          </p:grpSpPr>
          <p:sp>
            <p:nvSpPr>
              <p:cNvPr id="52" name="Freeform 52"/>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C1282D"/>
              </a:solidFill>
            </p:spPr>
            <p:txBody>
              <a:bodyPr/>
              <a:lstStyle/>
              <a:p>
                <a:endParaRPr lang="en-GB"/>
              </a:p>
            </p:txBody>
          </p:sp>
          <p:sp>
            <p:nvSpPr>
              <p:cNvPr id="53" name="TextBox 53"/>
              <p:cNvSpPr txBox="1"/>
              <p:nvPr/>
            </p:nvSpPr>
            <p:spPr>
              <a:xfrm>
                <a:off x="0" y="28575"/>
                <a:ext cx="119852" cy="784225"/>
              </a:xfrm>
              <a:prstGeom prst="rect">
                <a:avLst/>
              </a:prstGeom>
            </p:spPr>
            <p:txBody>
              <a:bodyPr lIns="50800" tIns="50800" rIns="50800" bIns="50800" rtlCol="0" anchor="ctr"/>
              <a:lstStyle/>
              <a:p>
                <a:pPr algn="ctr">
                  <a:lnSpc>
                    <a:spcPts val="1900"/>
                  </a:lnSpc>
                </a:pPr>
                <a:endParaRPr/>
              </a:p>
            </p:txBody>
          </p:sp>
        </p:grpSp>
        <p:grpSp>
          <p:nvGrpSpPr>
            <p:cNvPr id="54" name="Group 54"/>
            <p:cNvGrpSpPr/>
            <p:nvPr/>
          </p:nvGrpSpPr>
          <p:grpSpPr>
            <a:xfrm rot="5400000">
              <a:off x="3170201" y="330517"/>
              <a:ext cx="917258" cy="256224"/>
              <a:chOff x="0" y="0"/>
              <a:chExt cx="205451" cy="57390"/>
            </a:xfrm>
          </p:grpSpPr>
          <p:sp>
            <p:nvSpPr>
              <p:cNvPr id="55" name="Freeform 55"/>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56" name="TextBox 56"/>
              <p:cNvSpPr txBox="1"/>
              <p:nvPr/>
            </p:nvSpPr>
            <p:spPr>
              <a:xfrm>
                <a:off x="0" y="28575"/>
                <a:ext cx="205451" cy="28815"/>
              </a:xfrm>
              <a:prstGeom prst="rect">
                <a:avLst/>
              </a:prstGeom>
            </p:spPr>
            <p:txBody>
              <a:bodyPr lIns="50800" tIns="50800" rIns="50800" bIns="50800" rtlCol="0" anchor="ctr"/>
              <a:lstStyle/>
              <a:p>
                <a:pPr algn="ctr">
                  <a:lnSpc>
                    <a:spcPts val="1900"/>
                  </a:lnSpc>
                </a:pPr>
                <a:endParaRPr/>
              </a:p>
            </p:txBody>
          </p:sp>
        </p:grpSp>
        <p:grpSp>
          <p:nvGrpSpPr>
            <p:cNvPr id="57" name="Group 57"/>
            <p:cNvGrpSpPr/>
            <p:nvPr/>
          </p:nvGrpSpPr>
          <p:grpSpPr>
            <a:xfrm rot="5400000">
              <a:off x="-330517" y="330517"/>
              <a:ext cx="917258" cy="256224"/>
              <a:chOff x="0" y="0"/>
              <a:chExt cx="205451" cy="57390"/>
            </a:xfrm>
          </p:grpSpPr>
          <p:sp>
            <p:nvSpPr>
              <p:cNvPr id="58" name="Freeform 58"/>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59" name="TextBox 59"/>
              <p:cNvSpPr txBox="1"/>
              <p:nvPr/>
            </p:nvSpPr>
            <p:spPr>
              <a:xfrm>
                <a:off x="0" y="28575"/>
                <a:ext cx="205451" cy="28815"/>
              </a:xfrm>
              <a:prstGeom prst="rect">
                <a:avLst/>
              </a:prstGeom>
            </p:spPr>
            <p:txBody>
              <a:bodyPr lIns="50800" tIns="50800" rIns="50800" bIns="50800" rtlCol="0" anchor="ctr"/>
              <a:lstStyle/>
              <a:p>
                <a:pPr algn="ctr">
                  <a:lnSpc>
                    <a:spcPts val="1900"/>
                  </a:lnSpc>
                </a:pPr>
                <a:endParaRPr/>
              </a:p>
            </p:txBody>
          </p:sp>
        </p:grpSp>
        <p:sp>
          <p:nvSpPr>
            <p:cNvPr id="60" name="TextBox 60"/>
            <p:cNvSpPr txBox="1"/>
            <p:nvPr/>
          </p:nvSpPr>
          <p:spPr>
            <a:xfrm>
              <a:off x="260200" y="152667"/>
              <a:ext cx="3236542" cy="526199"/>
            </a:xfrm>
            <a:prstGeom prst="rect">
              <a:avLst/>
            </a:prstGeom>
          </p:spPr>
          <p:txBody>
            <a:bodyPr lIns="0" tIns="0" rIns="0" bIns="0" rtlCol="0" anchor="t">
              <a:spAutoFit/>
            </a:bodyPr>
            <a:lstStyle/>
            <a:p>
              <a:pPr algn="ctr">
                <a:lnSpc>
                  <a:spcPts val="3086"/>
                </a:lnSpc>
              </a:pPr>
              <a:r>
                <a:rPr lang="en-US" sz="2204" b="1" spc="26">
                  <a:solidFill>
                    <a:srgbClr val="FFFFFF"/>
                  </a:solidFill>
                  <a:latin typeface="Calibri (MS) Bold"/>
                  <a:ea typeface="Calibri (MS) Bold"/>
                  <a:cs typeface="Calibri (MS) Bold"/>
                  <a:sym typeface="Calibri (MS) Bold"/>
                </a:rPr>
                <a:t>Competent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5698" y="463756"/>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person-centered</a:t>
            </a:r>
          </a:p>
        </p:txBody>
      </p:sp>
      <p:sp>
        <p:nvSpPr>
          <p:cNvPr id="3" name="Freeform 3"/>
          <p:cNvSpPr/>
          <p:nvPr/>
        </p:nvSpPr>
        <p:spPr>
          <a:xfrm>
            <a:off x="9909555" y="7529703"/>
            <a:ext cx="3399322" cy="3089133"/>
          </a:xfrm>
          <a:custGeom>
            <a:avLst/>
            <a:gdLst/>
            <a:ahLst/>
            <a:cxnLst/>
            <a:rect l="l" t="t" r="r" b="b"/>
            <a:pathLst>
              <a:path w="3399322" h="3089133">
                <a:moveTo>
                  <a:pt x="0" y="0"/>
                </a:moveTo>
                <a:lnTo>
                  <a:pt x="3399322" y="0"/>
                </a:lnTo>
                <a:lnTo>
                  <a:pt x="3399322" y="3089133"/>
                </a:lnTo>
                <a:lnTo>
                  <a:pt x="0" y="3089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909555" y="1624966"/>
            <a:ext cx="11746654" cy="6168403"/>
            <a:chOff x="0" y="0"/>
            <a:chExt cx="3093769" cy="1624600"/>
          </a:xfrm>
        </p:grpSpPr>
        <p:sp>
          <p:nvSpPr>
            <p:cNvPr id="5" name="Freeform 5"/>
            <p:cNvSpPr/>
            <p:nvPr/>
          </p:nvSpPr>
          <p:spPr>
            <a:xfrm>
              <a:off x="0" y="0"/>
              <a:ext cx="3093769" cy="1624600"/>
            </a:xfrm>
            <a:custGeom>
              <a:avLst/>
              <a:gdLst/>
              <a:ahLst/>
              <a:cxnLst/>
              <a:rect l="l" t="t" r="r" b="b"/>
              <a:pathLst>
                <a:path w="3093769" h="1624600">
                  <a:moveTo>
                    <a:pt x="0" y="0"/>
                  </a:moveTo>
                  <a:lnTo>
                    <a:pt x="3093769" y="0"/>
                  </a:lnTo>
                  <a:lnTo>
                    <a:pt x="3093769" y="1624600"/>
                  </a:lnTo>
                  <a:lnTo>
                    <a:pt x="0" y="1624600"/>
                  </a:lnTo>
                  <a:close/>
                </a:path>
              </a:pathLst>
            </a:custGeom>
            <a:solidFill>
              <a:srgbClr val="FF1616">
                <a:alpha val="7843"/>
              </a:srgbClr>
            </a:solidFill>
          </p:spPr>
          <p:txBody>
            <a:bodyPr/>
            <a:lstStyle/>
            <a:p>
              <a:endParaRPr lang="en-GB"/>
            </a:p>
          </p:txBody>
        </p:sp>
        <p:sp>
          <p:nvSpPr>
            <p:cNvPr id="6" name="TextBox 6"/>
            <p:cNvSpPr txBox="1"/>
            <p:nvPr/>
          </p:nvSpPr>
          <p:spPr>
            <a:xfrm>
              <a:off x="0" y="-9525"/>
              <a:ext cx="3093769" cy="1634125"/>
            </a:xfrm>
            <a:prstGeom prst="rect">
              <a:avLst/>
            </a:prstGeom>
          </p:spPr>
          <p:txBody>
            <a:bodyPr lIns="50800" tIns="50800" rIns="50800" bIns="50800" rtlCol="0" anchor="ctr"/>
            <a:lstStyle/>
            <a:p>
              <a:pPr algn="ctr">
                <a:lnSpc>
                  <a:spcPts val="1623"/>
                </a:lnSpc>
              </a:pPr>
              <a:endParaRPr/>
            </a:p>
          </p:txBody>
        </p:sp>
      </p:grpSp>
      <p:grpSp>
        <p:nvGrpSpPr>
          <p:cNvPr id="7" name="Group 7"/>
          <p:cNvGrpSpPr/>
          <p:nvPr/>
        </p:nvGrpSpPr>
        <p:grpSpPr>
          <a:xfrm>
            <a:off x="-3444410" y="1647524"/>
            <a:ext cx="13277765" cy="9246471"/>
            <a:chOff x="0" y="0"/>
            <a:chExt cx="3497025" cy="2435285"/>
          </a:xfrm>
        </p:grpSpPr>
        <p:sp>
          <p:nvSpPr>
            <p:cNvPr id="8" name="Freeform 8"/>
            <p:cNvSpPr/>
            <p:nvPr/>
          </p:nvSpPr>
          <p:spPr>
            <a:xfrm>
              <a:off x="0" y="0"/>
              <a:ext cx="3497025" cy="2435284"/>
            </a:xfrm>
            <a:custGeom>
              <a:avLst/>
              <a:gdLst/>
              <a:ahLst/>
              <a:cxnLst/>
              <a:rect l="l" t="t" r="r" b="b"/>
              <a:pathLst>
                <a:path w="3497025" h="2435284">
                  <a:moveTo>
                    <a:pt x="0" y="0"/>
                  </a:moveTo>
                  <a:lnTo>
                    <a:pt x="3497025" y="0"/>
                  </a:lnTo>
                  <a:lnTo>
                    <a:pt x="3497025" y="2435284"/>
                  </a:lnTo>
                  <a:lnTo>
                    <a:pt x="0" y="2435284"/>
                  </a:lnTo>
                  <a:close/>
                </a:path>
              </a:pathLst>
            </a:custGeom>
            <a:solidFill>
              <a:srgbClr val="C6D428">
                <a:alpha val="9804"/>
              </a:srgbClr>
            </a:solidFill>
          </p:spPr>
          <p:txBody>
            <a:bodyPr/>
            <a:lstStyle/>
            <a:p>
              <a:endParaRPr lang="en-GB"/>
            </a:p>
          </p:txBody>
        </p:sp>
        <p:sp>
          <p:nvSpPr>
            <p:cNvPr id="9" name="TextBox 9"/>
            <p:cNvSpPr txBox="1"/>
            <p:nvPr/>
          </p:nvSpPr>
          <p:spPr>
            <a:xfrm>
              <a:off x="0" y="-9525"/>
              <a:ext cx="3497025" cy="2444810"/>
            </a:xfrm>
            <a:prstGeom prst="rect">
              <a:avLst/>
            </a:prstGeom>
          </p:spPr>
          <p:txBody>
            <a:bodyPr lIns="50800" tIns="50800" rIns="50800" bIns="50800" rtlCol="0" anchor="ctr"/>
            <a:lstStyle/>
            <a:p>
              <a:pPr algn="ctr">
                <a:lnSpc>
                  <a:spcPts val="1623"/>
                </a:lnSpc>
              </a:pPr>
              <a:endParaRPr/>
            </a:p>
          </p:txBody>
        </p:sp>
      </p:grpSp>
      <p:grpSp>
        <p:nvGrpSpPr>
          <p:cNvPr id="10" name="Group 10"/>
          <p:cNvGrpSpPr/>
          <p:nvPr/>
        </p:nvGrpSpPr>
        <p:grpSpPr>
          <a:xfrm>
            <a:off x="0" y="3131421"/>
            <a:ext cx="1336408" cy="669606"/>
            <a:chOff x="0" y="0"/>
            <a:chExt cx="811098" cy="406400"/>
          </a:xfrm>
        </p:grpSpPr>
        <p:sp>
          <p:nvSpPr>
            <p:cNvPr id="11" name="Freeform 11"/>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2" name="TextBox 12"/>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3" name="Group 13"/>
          <p:cNvGrpSpPr/>
          <p:nvPr/>
        </p:nvGrpSpPr>
        <p:grpSpPr>
          <a:xfrm>
            <a:off x="9909555" y="2861215"/>
            <a:ext cx="1336408" cy="669606"/>
            <a:chOff x="0" y="0"/>
            <a:chExt cx="811098" cy="406400"/>
          </a:xfrm>
        </p:grpSpPr>
        <p:sp>
          <p:nvSpPr>
            <p:cNvPr id="14" name="Freeform 1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15" name="TextBox 1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6" name="Group 16"/>
          <p:cNvGrpSpPr/>
          <p:nvPr/>
        </p:nvGrpSpPr>
        <p:grpSpPr>
          <a:xfrm>
            <a:off x="0" y="4773252"/>
            <a:ext cx="1336408" cy="669606"/>
            <a:chOff x="0" y="0"/>
            <a:chExt cx="811098" cy="406400"/>
          </a:xfrm>
        </p:grpSpPr>
        <p:sp>
          <p:nvSpPr>
            <p:cNvPr id="17" name="Freeform 17"/>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8" name="TextBox 18"/>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9" name="Group 19"/>
          <p:cNvGrpSpPr/>
          <p:nvPr/>
        </p:nvGrpSpPr>
        <p:grpSpPr>
          <a:xfrm>
            <a:off x="9909555" y="4091513"/>
            <a:ext cx="1336408" cy="669606"/>
            <a:chOff x="0" y="0"/>
            <a:chExt cx="811098" cy="406400"/>
          </a:xfrm>
        </p:grpSpPr>
        <p:sp>
          <p:nvSpPr>
            <p:cNvPr id="20" name="Freeform 2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21" name="TextBox 2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22" name="Group 22"/>
          <p:cNvGrpSpPr/>
          <p:nvPr/>
        </p:nvGrpSpPr>
        <p:grpSpPr>
          <a:xfrm>
            <a:off x="-273444" y="9544050"/>
            <a:ext cx="18624180" cy="752062"/>
            <a:chOff x="0" y="0"/>
            <a:chExt cx="4905134" cy="198074"/>
          </a:xfrm>
        </p:grpSpPr>
        <p:sp>
          <p:nvSpPr>
            <p:cNvPr id="23" name="Freeform 23"/>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24" name="TextBox 24"/>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grpSp>
        <p:nvGrpSpPr>
          <p:cNvPr id="25" name="Group 25"/>
          <p:cNvGrpSpPr/>
          <p:nvPr/>
        </p:nvGrpSpPr>
        <p:grpSpPr>
          <a:xfrm>
            <a:off x="37494" y="6621972"/>
            <a:ext cx="1336408" cy="669606"/>
            <a:chOff x="0" y="0"/>
            <a:chExt cx="811098" cy="406400"/>
          </a:xfrm>
        </p:grpSpPr>
        <p:sp>
          <p:nvSpPr>
            <p:cNvPr id="26" name="Freeform 26"/>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27" name="TextBox 27"/>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28" name="Group 28"/>
          <p:cNvGrpSpPr/>
          <p:nvPr/>
        </p:nvGrpSpPr>
        <p:grpSpPr>
          <a:xfrm>
            <a:off x="0" y="8212469"/>
            <a:ext cx="1336408" cy="669606"/>
            <a:chOff x="0" y="0"/>
            <a:chExt cx="811098" cy="406400"/>
          </a:xfrm>
        </p:grpSpPr>
        <p:sp>
          <p:nvSpPr>
            <p:cNvPr id="29" name="Freeform 29"/>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30" name="TextBox 30"/>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31" name="TextBox 31"/>
          <p:cNvSpPr txBox="1"/>
          <p:nvPr/>
        </p:nvSpPr>
        <p:spPr>
          <a:xfrm>
            <a:off x="483527" y="2005623"/>
            <a:ext cx="8775154" cy="523645"/>
          </a:xfrm>
          <a:prstGeom prst="rect">
            <a:avLst/>
          </a:prstGeom>
        </p:spPr>
        <p:txBody>
          <a:bodyPr lIns="0" tIns="0" rIns="0" bIns="0" rtlCol="0" anchor="t">
            <a:spAutoFit/>
          </a:bodyPr>
          <a:lstStyle/>
          <a:p>
            <a:pPr marL="0" lvl="0" indent="0" algn="just">
              <a:lnSpc>
                <a:spcPts val="3425"/>
              </a:lnSpc>
              <a:spcBef>
                <a:spcPct val="0"/>
              </a:spcBef>
            </a:pPr>
            <a:r>
              <a:rPr lang="en-US" sz="3425" b="1">
                <a:solidFill>
                  <a:srgbClr val="366EC2"/>
                </a:solidFill>
                <a:latin typeface="Arial Bold"/>
                <a:ea typeface="Arial Bold"/>
                <a:cs typeface="Arial Bold"/>
                <a:sym typeface="Arial Bold"/>
              </a:rPr>
              <a:t>What would indicate person-centred care?</a:t>
            </a:r>
          </a:p>
        </p:txBody>
      </p:sp>
      <p:sp>
        <p:nvSpPr>
          <p:cNvPr id="32" name="TextBox 32"/>
          <p:cNvSpPr txBox="1"/>
          <p:nvPr/>
        </p:nvSpPr>
        <p:spPr>
          <a:xfrm>
            <a:off x="10577760" y="1975273"/>
            <a:ext cx="5677952"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NOT happen </a:t>
            </a:r>
          </a:p>
        </p:txBody>
      </p:sp>
      <p:sp>
        <p:nvSpPr>
          <p:cNvPr id="33" name="TextBox 33"/>
          <p:cNvSpPr txBox="1"/>
          <p:nvPr/>
        </p:nvSpPr>
        <p:spPr>
          <a:xfrm>
            <a:off x="1442601" y="2966785"/>
            <a:ext cx="7764135"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get to see the same medical professional consistently (for example the same doctor or nurse), as much as it is practical.</a:t>
            </a:r>
          </a:p>
        </p:txBody>
      </p:sp>
      <p:sp>
        <p:nvSpPr>
          <p:cNvPr id="34" name="TextBox 34"/>
          <p:cNvSpPr txBox="1"/>
          <p:nvPr/>
        </p:nvSpPr>
        <p:spPr>
          <a:xfrm>
            <a:off x="11282968" y="2939088"/>
            <a:ext cx="674956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receiving contradictory information from medical professionals.</a:t>
            </a:r>
          </a:p>
        </p:txBody>
      </p:sp>
      <p:sp>
        <p:nvSpPr>
          <p:cNvPr id="35" name="TextBox 35"/>
          <p:cNvSpPr txBox="1"/>
          <p:nvPr/>
        </p:nvSpPr>
        <p:spPr>
          <a:xfrm>
            <a:off x="11319973" y="3944011"/>
            <a:ext cx="6675556"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like the level of care they receive is dependent on whom they get to see on any given day.</a:t>
            </a:r>
          </a:p>
        </p:txBody>
      </p:sp>
      <p:sp>
        <p:nvSpPr>
          <p:cNvPr id="36" name="TextBox 36"/>
          <p:cNvSpPr txBox="1"/>
          <p:nvPr/>
        </p:nvSpPr>
        <p:spPr>
          <a:xfrm>
            <a:off x="11319973" y="8202944"/>
            <a:ext cx="5437921" cy="1490391"/>
          </a:xfrm>
          <a:prstGeom prst="rect">
            <a:avLst/>
          </a:prstGeom>
        </p:spPr>
        <p:txBody>
          <a:bodyPr lIns="0" tIns="0" rIns="0" bIns="0" rtlCol="0" anchor="t">
            <a:spAutoFit/>
          </a:bodyPr>
          <a:lstStyle/>
          <a:p>
            <a:pPr marL="0" lvl="0" indent="0" algn="just">
              <a:lnSpc>
                <a:spcPts val="2815"/>
              </a:lnSpc>
              <a:spcBef>
                <a:spcPct val="0"/>
              </a:spcBef>
            </a:pPr>
            <a:r>
              <a:rPr lang="en-US" sz="2815" i="1">
                <a:solidFill>
                  <a:srgbClr val="727DC6"/>
                </a:solidFill>
                <a:latin typeface="Arial Italics"/>
                <a:ea typeface="Arial Italics"/>
                <a:cs typeface="Arial Italics"/>
                <a:sym typeface="Arial Italics"/>
              </a:rPr>
              <a:t>Often health care providers give contradictory information which is frustratingly vague and confusing .</a:t>
            </a:r>
          </a:p>
        </p:txBody>
      </p:sp>
      <p:sp>
        <p:nvSpPr>
          <p:cNvPr id="37" name="TextBox 37"/>
          <p:cNvSpPr txBox="1"/>
          <p:nvPr/>
        </p:nvSpPr>
        <p:spPr>
          <a:xfrm>
            <a:off x="1494546" y="4353123"/>
            <a:ext cx="7764135" cy="182153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When patients see different medical professionals within the same practice or there is a staff turnover, notes and patient records are passed down and read. Quality of care remains constant regardless of who is delivering the care.</a:t>
            </a:r>
          </a:p>
        </p:txBody>
      </p:sp>
      <p:sp>
        <p:nvSpPr>
          <p:cNvPr id="38" name="TextBox 38"/>
          <p:cNvSpPr txBox="1"/>
          <p:nvPr/>
        </p:nvSpPr>
        <p:spPr>
          <a:xfrm>
            <a:off x="1494546" y="6486326"/>
            <a:ext cx="7764135" cy="1451112"/>
          </a:xfrm>
          <a:prstGeom prst="rect">
            <a:avLst/>
          </a:prstGeom>
        </p:spPr>
        <p:txBody>
          <a:bodyPr lIns="0" tIns="0" rIns="0" bIns="0" rtlCol="0" anchor="t">
            <a:spAutoFit/>
          </a:bodyPr>
          <a:lstStyle/>
          <a:p>
            <a:pPr marL="0" lvl="0" indent="0" algn="l">
              <a:lnSpc>
                <a:spcPts val="2755"/>
              </a:lnSpc>
              <a:spcBef>
                <a:spcPct val="0"/>
              </a:spcBef>
            </a:pPr>
            <a:r>
              <a:rPr lang="en-US" sz="2755">
                <a:solidFill>
                  <a:srgbClr val="366EC2"/>
                </a:solidFill>
                <a:latin typeface="Arial"/>
                <a:ea typeface="Arial"/>
                <a:cs typeface="Arial"/>
                <a:sym typeface="Arial"/>
              </a:rPr>
              <a:t>Referrals to other services are issued as needed and processed promptly; GPs and other  services share medical records and information seamlessly.</a:t>
            </a:r>
          </a:p>
        </p:txBody>
      </p:sp>
      <p:grpSp>
        <p:nvGrpSpPr>
          <p:cNvPr id="39" name="Group 39"/>
          <p:cNvGrpSpPr/>
          <p:nvPr/>
        </p:nvGrpSpPr>
        <p:grpSpPr>
          <a:xfrm>
            <a:off x="9908460" y="5491453"/>
            <a:ext cx="1336408" cy="669606"/>
            <a:chOff x="0" y="0"/>
            <a:chExt cx="811098" cy="406400"/>
          </a:xfrm>
        </p:grpSpPr>
        <p:sp>
          <p:nvSpPr>
            <p:cNvPr id="40" name="Freeform 4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41" name="TextBox 4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42" name="TextBox 42"/>
          <p:cNvSpPr txBox="1"/>
          <p:nvPr/>
        </p:nvSpPr>
        <p:spPr>
          <a:xfrm>
            <a:off x="11319973" y="5259130"/>
            <a:ext cx="6675556"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having to repeat information that should be in their medical records or notes already. </a:t>
            </a:r>
          </a:p>
        </p:txBody>
      </p:sp>
      <p:grpSp>
        <p:nvGrpSpPr>
          <p:cNvPr id="43" name="Group 43"/>
          <p:cNvGrpSpPr/>
          <p:nvPr/>
        </p:nvGrpSpPr>
        <p:grpSpPr>
          <a:xfrm>
            <a:off x="9983565" y="6621972"/>
            <a:ext cx="1336408" cy="669606"/>
            <a:chOff x="0" y="0"/>
            <a:chExt cx="811098" cy="406400"/>
          </a:xfrm>
        </p:grpSpPr>
        <p:sp>
          <p:nvSpPr>
            <p:cNvPr id="44" name="Freeform 4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45" name="TextBox 4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46" name="TextBox 46"/>
          <p:cNvSpPr txBox="1"/>
          <p:nvPr/>
        </p:nvSpPr>
        <p:spPr>
          <a:xfrm>
            <a:off x="11319973" y="6574358"/>
            <a:ext cx="6675556"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like they are passed around between services with no actual help.</a:t>
            </a:r>
          </a:p>
        </p:txBody>
      </p:sp>
      <p:sp>
        <p:nvSpPr>
          <p:cNvPr id="47" name="TextBox 47"/>
          <p:cNvSpPr txBox="1"/>
          <p:nvPr/>
        </p:nvSpPr>
        <p:spPr>
          <a:xfrm>
            <a:off x="1494546" y="8072628"/>
            <a:ext cx="7764135"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GP surgeries are actively working with the wider community to promote holistic patient health - social prescribers, the voluntary sector etc.</a:t>
            </a:r>
          </a:p>
        </p:txBody>
      </p:sp>
      <p:grpSp>
        <p:nvGrpSpPr>
          <p:cNvPr id="48" name="Group 48"/>
          <p:cNvGrpSpPr/>
          <p:nvPr/>
        </p:nvGrpSpPr>
        <p:grpSpPr>
          <a:xfrm>
            <a:off x="14735564" y="343261"/>
            <a:ext cx="3055006" cy="779828"/>
            <a:chOff x="0" y="0"/>
            <a:chExt cx="4073342" cy="1039770"/>
          </a:xfrm>
        </p:grpSpPr>
        <p:grpSp>
          <p:nvGrpSpPr>
            <p:cNvPr id="49" name="Group 49"/>
            <p:cNvGrpSpPr/>
            <p:nvPr/>
          </p:nvGrpSpPr>
          <p:grpSpPr>
            <a:xfrm rot="5400000">
              <a:off x="3444033" y="410462"/>
              <a:ext cx="983804" cy="274813"/>
              <a:chOff x="0" y="0"/>
              <a:chExt cx="205451" cy="57390"/>
            </a:xfrm>
          </p:grpSpPr>
          <p:sp>
            <p:nvSpPr>
              <p:cNvPr id="50" name="Freeform 5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51" name="TextBox 51"/>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52" name="Group 52"/>
            <p:cNvGrpSpPr/>
            <p:nvPr/>
          </p:nvGrpSpPr>
          <p:grpSpPr>
            <a:xfrm rot="5400000">
              <a:off x="1796499" y="-1454146"/>
              <a:ext cx="573910" cy="3892095"/>
              <a:chOff x="0" y="0"/>
              <a:chExt cx="119852" cy="812800"/>
            </a:xfrm>
          </p:grpSpPr>
          <p:sp>
            <p:nvSpPr>
              <p:cNvPr id="53" name="Freeform 53"/>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54" name="TextBox 54"/>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55" name="Group 55"/>
            <p:cNvGrpSpPr/>
            <p:nvPr/>
          </p:nvGrpSpPr>
          <p:grpSpPr>
            <a:xfrm rot="5400000">
              <a:off x="-354495" y="354495"/>
              <a:ext cx="983804" cy="274813"/>
              <a:chOff x="0" y="0"/>
              <a:chExt cx="205451" cy="57390"/>
            </a:xfrm>
          </p:grpSpPr>
          <p:sp>
            <p:nvSpPr>
              <p:cNvPr id="56" name="Freeform 56"/>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57" name="TextBox 57"/>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58" name="TextBox 58"/>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5698" y="631963"/>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person-centered</a:t>
            </a:r>
          </a:p>
        </p:txBody>
      </p:sp>
      <p:sp>
        <p:nvSpPr>
          <p:cNvPr id="3" name="Freeform 3"/>
          <p:cNvSpPr/>
          <p:nvPr/>
        </p:nvSpPr>
        <p:spPr>
          <a:xfrm>
            <a:off x="9766680" y="5524213"/>
            <a:ext cx="3399322" cy="3089133"/>
          </a:xfrm>
          <a:custGeom>
            <a:avLst/>
            <a:gdLst/>
            <a:ahLst/>
            <a:cxnLst/>
            <a:rect l="l" t="t" r="r" b="b"/>
            <a:pathLst>
              <a:path w="3399322" h="3089133">
                <a:moveTo>
                  <a:pt x="0" y="0"/>
                </a:moveTo>
                <a:lnTo>
                  <a:pt x="3399322" y="0"/>
                </a:lnTo>
                <a:lnTo>
                  <a:pt x="3399322" y="3089133"/>
                </a:lnTo>
                <a:lnTo>
                  <a:pt x="0" y="3089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909555" y="1624966"/>
            <a:ext cx="11479954" cy="3804310"/>
            <a:chOff x="0" y="0"/>
            <a:chExt cx="3023527" cy="1001958"/>
          </a:xfrm>
        </p:grpSpPr>
        <p:sp>
          <p:nvSpPr>
            <p:cNvPr id="5" name="Freeform 5"/>
            <p:cNvSpPr/>
            <p:nvPr/>
          </p:nvSpPr>
          <p:spPr>
            <a:xfrm>
              <a:off x="0" y="0"/>
              <a:ext cx="3023527" cy="1001958"/>
            </a:xfrm>
            <a:custGeom>
              <a:avLst/>
              <a:gdLst/>
              <a:ahLst/>
              <a:cxnLst/>
              <a:rect l="l" t="t" r="r" b="b"/>
              <a:pathLst>
                <a:path w="3023527" h="1001958">
                  <a:moveTo>
                    <a:pt x="0" y="0"/>
                  </a:moveTo>
                  <a:lnTo>
                    <a:pt x="3023527" y="0"/>
                  </a:lnTo>
                  <a:lnTo>
                    <a:pt x="3023527" y="1001958"/>
                  </a:lnTo>
                  <a:lnTo>
                    <a:pt x="0" y="1001958"/>
                  </a:lnTo>
                  <a:close/>
                </a:path>
              </a:pathLst>
            </a:custGeom>
            <a:solidFill>
              <a:srgbClr val="FF1616">
                <a:alpha val="7843"/>
              </a:srgbClr>
            </a:solidFill>
          </p:spPr>
          <p:txBody>
            <a:bodyPr/>
            <a:lstStyle/>
            <a:p>
              <a:endParaRPr lang="en-GB"/>
            </a:p>
          </p:txBody>
        </p:sp>
        <p:sp>
          <p:nvSpPr>
            <p:cNvPr id="6" name="TextBox 6"/>
            <p:cNvSpPr txBox="1"/>
            <p:nvPr/>
          </p:nvSpPr>
          <p:spPr>
            <a:xfrm>
              <a:off x="0" y="-9525"/>
              <a:ext cx="3023527" cy="1011483"/>
            </a:xfrm>
            <a:prstGeom prst="rect">
              <a:avLst/>
            </a:prstGeom>
          </p:spPr>
          <p:txBody>
            <a:bodyPr lIns="50800" tIns="50800" rIns="50800" bIns="50800" rtlCol="0" anchor="ctr"/>
            <a:lstStyle/>
            <a:p>
              <a:pPr algn="ctr">
                <a:lnSpc>
                  <a:spcPts val="1623"/>
                </a:lnSpc>
              </a:pPr>
              <a:endParaRPr/>
            </a:p>
          </p:txBody>
        </p:sp>
      </p:grpSp>
      <p:grpSp>
        <p:nvGrpSpPr>
          <p:cNvPr id="7" name="Group 7"/>
          <p:cNvGrpSpPr/>
          <p:nvPr/>
        </p:nvGrpSpPr>
        <p:grpSpPr>
          <a:xfrm>
            <a:off x="-3444410" y="1647524"/>
            <a:ext cx="13353965" cy="7896526"/>
            <a:chOff x="0" y="0"/>
            <a:chExt cx="3517094" cy="2079743"/>
          </a:xfrm>
        </p:grpSpPr>
        <p:sp>
          <p:nvSpPr>
            <p:cNvPr id="8" name="Freeform 8"/>
            <p:cNvSpPr/>
            <p:nvPr/>
          </p:nvSpPr>
          <p:spPr>
            <a:xfrm>
              <a:off x="0" y="0"/>
              <a:ext cx="3517094" cy="2079743"/>
            </a:xfrm>
            <a:custGeom>
              <a:avLst/>
              <a:gdLst/>
              <a:ahLst/>
              <a:cxnLst/>
              <a:rect l="l" t="t" r="r" b="b"/>
              <a:pathLst>
                <a:path w="3517094" h="2079743">
                  <a:moveTo>
                    <a:pt x="0" y="0"/>
                  </a:moveTo>
                  <a:lnTo>
                    <a:pt x="3517094" y="0"/>
                  </a:lnTo>
                  <a:lnTo>
                    <a:pt x="3517094" y="2079743"/>
                  </a:lnTo>
                  <a:lnTo>
                    <a:pt x="0" y="2079743"/>
                  </a:lnTo>
                  <a:close/>
                </a:path>
              </a:pathLst>
            </a:custGeom>
            <a:solidFill>
              <a:srgbClr val="C6D428">
                <a:alpha val="9804"/>
              </a:srgbClr>
            </a:solidFill>
          </p:spPr>
          <p:txBody>
            <a:bodyPr/>
            <a:lstStyle/>
            <a:p>
              <a:endParaRPr lang="en-GB"/>
            </a:p>
          </p:txBody>
        </p:sp>
        <p:sp>
          <p:nvSpPr>
            <p:cNvPr id="9" name="TextBox 9"/>
            <p:cNvSpPr txBox="1"/>
            <p:nvPr/>
          </p:nvSpPr>
          <p:spPr>
            <a:xfrm>
              <a:off x="0" y="-9525"/>
              <a:ext cx="3517094" cy="2089268"/>
            </a:xfrm>
            <a:prstGeom prst="rect">
              <a:avLst/>
            </a:prstGeom>
          </p:spPr>
          <p:txBody>
            <a:bodyPr lIns="50800" tIns="50800" rIns="50800" bIns="50800" rtlCol="0" anchor="ctr"/>
            <a:lstStyle/>
            <a:p>
              <a:pPr algn="ctr">
                <a:lnSpc>
                  <a:spcPts val="1623"/>
                </a:lnSpc>
              </a:pPr>
              <a:endParaRPr/>
            </a:p>
          </p:txBody>
        </p:sp>
      </p:grpSp>
      <p:grpSp>
        <p:nvGrpSpPr>
          <p:cNvPr id="10" name="Group 10"/>
          <p:cNvGrpSpPr/>
          <p:nvPr/>
        </p:nvGrpSpPr>
        <p:grpSpPr>
          <a:xfrm>
            <a:off x="0" y="3131421"/>
            <a:ext cx="1336408" cy="669606"/>
            <a:chOff x="0" y="0"/>
            <a:chExt cx="811098" cy="406400"/>
          </a:xfrm>
        </p:grpSpPr>
        <p:sp>
          <p:nvSpPr>
            <p:cNvPr id="11" name="Freeform 11"/>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2" name="TextBox 12"/>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3" name="Group 13"/>
          <p:cNvGrpSpPr/>
          <p:nvPr/>
        </p:nvGrpSpPr>
        <p:grpSpPr>
          <a:xfrm>
            <a:off x="9909555" y="2864306"/>
            <a:ext cx="1336408" cy="669606"/>
            <a:chOff x="0" y="0"/>
            <a:chExt cx="811098" cy="406400"/>
          </a:xfrm>
        </p:grpSpPr>
        <p:sp>
          <p:nvSpPr>
            <p:cNvPr id="14" name="Freeform 1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15" name="TextBox 1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6" name="Group 16"/>
          <p:cNvGrpSpPr/>
          <p:nvPr/>
        </p:nvGrpSpPr>
        <p:grpSpPr>
          <a:xfrm>
            <a:off x="0" y="4610652"/>
            <a:ext cx="1336408" cy="669606"/>
            <a:chOff x="0" y="0"/>
            <a:chExt cx="811098" cy="406400"/>
          </a:xfrm>
        </p:grpSpPr>
        <p:sp>
          <p:nvSpPr>
            <p:cNvPr id="17" name="Freeform 17"/>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8" name="TextBox 18"/>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9" name="Group 19"/>
          <p:cNvGrpSpPr/>
          <p:nvPr/>
        </p:nvGrpSpPr>
        <p:grpSpPr>
          <a:xfrm>
            <a:off x="-273444" y="9544050"/>
            <a:ext cx="18624180" cy="752062"/>
            <a:chOff x="0" y="0"/>
            <a:chExt cx="4905134" cy="198074"/>
          </a:xfrm>
        </p:grpSpPr>
        <p:sp>
          <p:nvSpPr>
            <p:cNvPr id="20" name="Freeform 20"/>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21" name="TextBox 21"/>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grpSp>
        <p:nvGrpSpPr>
          <p:cNvPr id="22" name="Group 22"/>
          <p:cNvGrpSpPr/>
          <p:nvPr/>
        </p:nvGrpSpPr>
        <p:grpSpPr>
          <a:xfrm>
            <a:off x="37494" y="6399173"/>
            <a:ext cx="1336408" cy="669606"/>
            <a:chOff x="0" y="0"/>
            <a:chExt cx="811098" cy="406400"/>
          </a:xfrm>
        </p:grpSpPr>
        <p:sp>
          <p:nvSpPr>
            <p:cNvPr id="23" name="Freeform 23"/>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24" name="TextBox 24"/>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25" name="TextBox 25"/>
          <p:cNvSpPr txBox="1"/>
          <p:nvPr/>
        </p:nvSpPr>
        <p:spPr>
          <a:xfrm>
            <a:off x="483527" y="2005623"/>
            <a:ext cx="8775154" cy="523645"/>
          </a:xfrm>
          <a:prstGeom prst="rect">
            <a:avLst/>
          </a:prstGeom>
        </p:spPr>
        <p:txBody>
          <a:bodyPr lIns="0" tIns="0" rIns="0" bIns="0" rtlCol="0" anchor="t">
            <a:spAutoFit/>
          </a:bodyPr>
          <a:lstStyle/>
          <a:p>
            <a:pPr marL="0" lvl="0" indent="0" algn="just">
              <a:lnSpc>
                <a:spcPts val="3425"/>
              </a:lnSpc>
              <a:spcBef>
                <a:spcPct val="0"/>
              </a:spcBef>
            </a:pPr>
            <a:r>
              <a:rPr lang="en-US" sz="3425" b="1">
                <a:solidFill>
                  <a:srgbClr val="366EC2"/>
                </a:solidFill>
                <a:latin typeface="Arial Bold"/>
                <a:ea typeface="Arial Bold"/>
                <a:cs typeface="Arial Bold"/>
                <a:sym typeface="Arial Bold"/>
              </a:rPr>
              <a:t>What would indicate person-centred care?</a:t>
            </a:r>
          </a:p>
        </p:txBody>
      </p:sp>
      <p:sp>
        <p:nvSpPr>
          <p:cNvPr id="26" name="TextBox 26"/>
          <p:cNvSpPr txBox="1"/>
          <p:nvPr/>
        </p:nvSpPr>
        <p:spPr>
          <a:xfrm>
            <a:off x="11245964" y="1975273"/>
            <a:ext cx="5677952"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NOT happen </a:t>
            </a:r>
          </a:p>
        </p:txBody>
      </p:sp>
      <p:sp>
        <p:nvSpPr>
          <p:cNvPr id="27" name="TextBox 27"/>
          <p:cNvSpPr txBox="1"/>
          <p:nvPr/>
        </p:nvSpPr>
        <p:spPr>
          <a:xfrm>
            <a:off x="1442601" y="2966785"/>
            <a:ext cx="7764135"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that thy are treated as a partner in their own care; and that medical professionals are interested in their own desired health outcomes. </a:t>
            </a:r>
          </a:p>
        </p:txBody>
      </p:sp>
      <p:sp>
        <p:nvSpPr>
          <p:cNvPr id="28" name="TextBox 28"/>
          <p:cNvSpPr txBox="1"/>
          <p:nvPr/>
        </p:nvSpPr>
        <p:spPr>
          <a:xfrm>
            <a:off x="11396766" y="2843918"/>
            <a:ext cx="6089323"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like they don’t have sufficient information to make informed decisions about their care.</a:t>
            </a:r>
          </a:p>
        </p:txBody>
      </p:sp>
      <p:grpSp>
        <p:nvGrpSpPr>
          <p:cNvPr id="29" name="Group 29"/>
          <p:cNvGrpSpPr/>
          <p:nvPr/>
        </p:nvGrpSpPr>
        <p:grpSpPr>
          <a:xfrm>
            <a:off x="9909555" y="4292821"/>
            <a:ext cx="1336408" cy="669606"/>
            <a:chOff x="0" y="0"/>
            <a:chExt cx="811098" cy="406400"/>
          </a:xfrm>
        </p:grpSpPr>
        <p:sp>
          <p:nvSpPr>
            <p:cNvPr id="30" name="Freeform 3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31" name="TextBox 3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32" name="TextBox 32"/>
          <p:cNvSpPr txBox="1"/>
          <p:nvPr/>
        </p:nvSpPr>
        <p:spPr>
          <a:xfrm>
            <a:off x="1494546" y="4416791"/>
            <a:ext cx="8001711"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Medical professionals giving patients clear options for treatment or care, presented objectively with pros and cons; empowering them to make informed decisions.</a:t>
            </a:r>
          </a:p>
        </p:txBody>
      </p:sp>
      <p:sp>
        <p:nvSpPr>
          <p:cNvPr id="33" name="TextBox 33"/>
          <p:cNvSpPr txBox="1"/>
          <p:nvPr/>
        </p:nvSpPr>
        <p:spPr>
          <a:xfrm>
            <a:off x="1494546" y="6213774"/>
            <a:ext cx="8001711"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Medical professionals taking a holistic approach to patients’ health rather than examining conditions and symptoms in isolation.</a:t>
            </a:r>
          </a:p>
        </p:txBody>
      </p:sp>
      <p:sp>
        <p:nvSpPr>
          <p:cNvPr id="34" name="TextBox 34"/>
          <p:cNvSpPr txBox="1"/>
          <p:nvPr/>
        </p:nvSpPr>
        <p:spPr>
          <a:xfrm>
            <a:off x="11396766" y="4283296"/>
            <a:ext cx="6600478"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only being allowed to discuss one symptom or condition per appointment.</a:t>
            </a:r>
          </a:p>
        </p:txBody>
      </p:sp>
      <p:sp>
        <p:nvSpPr>
          <p:cNvPr id="35" name="TextBox 35"/>
          <p:cNvSpPr txBox="1"/>
          <p:nvPr/>
        </p:nvSpPr>
        <p:spPr>
          <a:xfrm>
            <a:off x="10868022" y="6358726"/>
            <a:ext cx="6055894" cy="1384203"/>
          </a:xfrm>
          <a:prstGeom prst="rect">
            <a:avLst/>
          </a:prstGeom>
        </p:spPr>
        <p:txBody>
          <a:bodyPr lIns="0" tIns="0" rIns="0" bIns="0" rtlCol="0" anchor="t">
            <a:spAutoFit/>
          </a:bodyPr>
          <a:lstStyle/>
          <a:p>
            <a:pPr marL="0" lvl="0" indent="0" algn="just">
              <a:lnSpc>
                <a:spcPts val="3430"/>
              </a:lnSpc>
              <a:spcBef>
                <a:spcPct val="0"/>
              </a:spcBef>
            </a:pPr>
            <a:r>
              <a:rPr lang="en-US" sz="3430" i="1">
                <a:solidFill>
                  <a:srgbClr val="727DC6"/>
                </a:solidFill>
                <a:latin typeface="Arial Italics"/>
                <a:ea typeface="Arial Italics"/>
                <a:cs typeface="Arial Italics"/>
                <a:sym typeface="Arial Italics"/>
              </a:rPr>
              <a:t>Involve me in everything about me and make communication easier and transparent .</a:t>
            </a:r>
          </a:p>
        </p:txBody>
      </p:sp>
      <p:grpSp>
        <p:nvGrpSpPr>
          <p:cNvPr id="36" name="Group 36"/>
          <p:cNvGrpSpPr/>
          <p:nvPr/>
        </p:nvGrpSpPr>
        <p:grpSpPr>
          <a:xfrm>
            <a:off x="37494" y="7847751"/>
            <a:ext cx="1336408" cy="669606"/>
            <a:chOff x="0" y="0"/>
            <a:chExt cx="811098" cy="406400"/>
          </a:xfrm>
        </p:grpSpPr>
        <p:sp>
          <p:nvSpPr>
            <p:cNvPr id="37" name="Freeform 37"/>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38" name="TextBox 38"/>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39" name="TextBox 39"/>
          <p:cNvSpPr txBox="1"/>
          <p:nvPr/>
        </p:nvSpPr>
        <p:spPr>
          <a:xfrm>
            <a:off x="1494546" y="7615428"/>
            <a:ext cx="8148310"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getting a choice about where and how they access GP services (using online services, having remote consultations or doing everything in person)</a:t>
            </a:r>
          </a:p>
        </p:txBody>
      </p:sp>
      <p:grpSp>
        <p:nvGrpSpPr>
          <p:cNvPr id="40" name="Group 40"/>
          <p:cNvGrpSpPr/>
          <p:nvPr/>
        </p:nvGrpSpPr>
        <p:grpSpPr>
          <a:xfrm>
            <a:off x="14735564" y="343261"/>
            <a:ext cx="3055006" cy="779828"/>
            <a:chOff x="0" y="0"/>
            <a:chExt cx="4073342" cy="1039770"/>
          </a:xfrm>
        </p:grpSpPr>
        <p:grpSp>
          <p:nvGrpSpPr>
            <p:cNvPr id="41" name="Group 41"/>
            <p:cNvGrpSpPr/>
            <p:nvPr/>
          </p:nvGrpSpPr>
          <p:grpSpPr>
            <a:xfrm rot="5400000">
              <a:off x="3444033" y="410462"/>
              <a:ext cx="983804" cy="274813"/>
              <a:chOff x="0" y="0"/>
              <a:chExt cx="205451" cy="57390"/>
            </a:xfrm>
          </p:grpSpPr>
          <p:sp>
            <p:nvSpPr>
              <p:cNvPr id="42" name="Freeform 42"/>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43" name="TextBox 43"/>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44" name="Group 44"/>
            <p:cNvGrpSpPr/>
            <p:nvPr/>
          </p:nvGrpSpPr>
          <p:grpSpPr>
            <a:xfrm rot="5400000">
              <a:off x="1796499" y="-1454146"/>
              <a:ext cx="573910" cy="3892095"/>
              <a:chOff x="0" y="0"/>
              <a:chExt cx="119852" cy="812800"/>
            </a:xfrm>
          </p:grpSpPr>
          <p:sp>
            <p:nvSpPr>
              <p:cNvPr id="45" name="Freeform 45"/>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46" name="TextBox 46"/>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47" name="Group 47"/>
            <p:cNvGrpSpPr/>
            <p:nvPr/>
          </p:nvGrpSpPr>
          <p:grpSpPr>
            <a:xfrm rot="5400000">
              <a:off x="-354495" y="354495"/>
              <a:ext cx="983804" cy="274813"/>
              <a:chOff x="0" y="0"/>
              <a:chExt cx="205451" cy="57390"/>
            </a:xfrm>
          </p:grpSpPr>
          <p:sp>
            <p:nvSpPr>
              <p:cNvPr id="48" name="Freeform 48"/>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49" name="TextBox 49"/>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50" name="TextBox 50"/>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5698" y="463756"/>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trustworthy</a:t>
            </a:r>
          </a:p>
        </p:txBody>
      </p:sp>
      <p:sp>
        <p:nvSpPr>
          <p:cNvPr id="3" name="Freeform 3"/>
          <p:cNvSpPr/>
          <p:nvPr/>
        </p:nvSpPr>
        <p:spPr>
          <a:xfrm>
            <a:off x="9795255" y="5734152"/>
            <a:ext cx="3399322" cy="3089133"/>
          </a:xfrm>
          <a:custGeom>
            <a:avLst/>
            <a:gdLst/>
            <a:ahLst/>
            <a:cxnLst/>
            <a:rect l="l" t="t" r="r" b="b"/>
            <a:pathLst>
              <a:path w="3399322" h="3089133">
                <a:moveTo>
                  <a:pt x="0" y="0"/>
                </a:moveTo>
                <a:lnTo>
                  <a:pt x="3399322" y="0"/>
                </a:lnTo>
                <a:lnTo>
                  <a:pt x="3399322" y="3089133"/>
                </a:lnTo>
                <a:lnTo>
                  <a:pt x="0" y="3089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9642855" y="1624966"/>
            <a:ext cx="11746654" cy="4483641"/>
            <a:chOff x="0" y="0"/>
            <a:chExt cx="3093769" cy="1180877"/>
          </a:xfrm>
        </p:grpSpPr>
        <p:sp>
          <p:nvSpPr>
            <p:cNvPr id="5" name="Freeform 5"/>
            <p:cNvSpPr/>
            <p:nvPr/>
          </p:nvSpPr>
          <p:spPr>
            <a:xfrm>
              <a:off x="0" y="0"/>
              <a:ext cx="3093769" cy="1180877"/>
            </a:xfrm>
            <a:custGeom>
              <a:avLst/>
              <a:gdLst/>
              <a:ahLst/>
              <a:cxnLst/>
              <a:rect l="l" t="t" r="r" b="b"/>
              <a:pathLst>
                <a:path w="3093769" h="1180877">
                  <a:moveTo>
                    <a:pt x="0" y="0"/>
                  </a:moveTo>
                  <a:lnTo>
                    <a:pt x="3093769" y="0"/>
                  </a:lnTo>
                  <a:lnTo>
                    <a:pt x="3093769" y="1180877"/>
                  </a:lnTo>
                  <a:lnTo>
                    <a:pt x="0" y="1180877"/>
                  </a:lnTo>
                  <a:close/>
                </a:path>
              </a:pathLst>
            </a:custGeom>
            <a:solidFill>
              <a:srgbClr val="FF1616">
                <a:alpha val="7843"/>
              </a:srgbClr>
            </a:solidFill>
          </p:spPr>
          <p:txBody>
            <a:bodyPr/>
            <a:lstStyle/>
            <a:p>
              <a:endParaRPr lang="en-GB"/>
            </a:p>
          </p:txBody>
        </p:sp>
        <p:sp>
          <p:nvSpPr>
            <p:cNvPr id="6" name="TextBox 6"/>
            <p:cNvSpPr txBox="1"/>
            <p:nvPr/>
          </p:nvSpPr>
          <p:spPr>
            <a:xfrm>
              <a:off x="0" y="-9525"/>
              <a:ext cx="3093769" cy="1190402"/>
            </a:xfrm>
            <a:prstGeom prst="rect">
              <a:avLst/>
            </a:prstGeom>
          </p:spPr>
          <p:txBody>
            <a:bodyPr lIns="50800" tIns="50800" rIns="50800" bIns="50800" rtlCol="0" anchor="ctr"/>
            <a:lstStyle/>
            <a:p>
              <a:pPr algn="ctr">
                <a:lnSpc>
                  <a:spcPts val="1623"/>
                </a:lnSpc>
              </a:pPr>
              <a:endParaRPr/>
            </a:p>
          </p:txBody>
        </p:sp>
      </p:grpSp>
      <p:grpSp>
        <p:nvGrpSpPr>
          <p:cNvPr id="7" name="Group 7"/>
          <p:cNvGrpSpPr/>
          <p:nvPr/>
        </p:nvGrpSpPr>
        <p:grpSpPr>
          <a:xfrm>
            <a:off x="-3444410" y="1497714"/>
            <a:ext cx="13087265" cy="7896526"/>
            <a:chOff x="0" y="0"/>
            <a:chExt cx="3446852" cy="2079743"/>
          </a:xfrm>
        </p:grpSpPr>
        <p:sp>
          <p:nvSpPr>
            <p:cNvPr id="8" name="Freeform 8"/>
            <p:cNvSpPr/>
            <p:nvPr/>
          </p:nvSpPr>
          <p:spPr>
            <a:xfrm>
              <a:off x="0" y="0"/>
              <a:ext cx="3446852" cy="2079743"/>
            </a:xfrm>
            <a:custGeom>
              <a:avLst/>
              <a:gdLst/>
              <a:ahLst/>
              <a:cxnLst/>
              <a:rect l="l" t="t" r="r" b="b"/>
              <a:pathLst>
                <a:path w="3446852" h="2079743">
                  <a:moveTo>
                    <a:pt x="0" y="0"/>
                  </a:moveTo>
                  <a:lnTo>
                    <a:pt x="3446852" y="0"/>
                  </a:lnTo>
                  <a:lnTo>
                    <a:pt x="3446852" y="2079743"/>
                  </a:lnTo>
                  <a:lnTo>
                    <a:pt x="0" y="2079743"/>
                  </a:lnTo>
                  <a:close/>
                </a:path>
              </a:pathLst>
            </a:custGeom>
            <a:solidFill>
              <a:srgbClr val="C6D428">
                <a:alpha val="9804"/>
              </a:srgbClr>
            </a:solidFill>
          </p:spPr>
          <p:txBody>
            <a:bodyPr/>
            <a:lstStyle/>
            <a:p>
              <a:endParaRPr lang="en-GB"/>
            </a:p>
          </p:txBody>
        </p:sp>
        <p:sp>
          <p:nvSpPr>
            <p:cNvPr id="9" name="TextBox 9"/>
            <p:cNvSpPr txBox="1"/>
            <p:nvPr/>
          </p:nvSpPr>
          <p:spPr>
            <a:xfrm>
              <a:off x="0" y="-9525"/>
              <a:ext cx="3446852" cy="2089268"/>
            </a:xfrm>
            <a:prstGeom prst="rect">
              <a:avLst/>
            </a:prstGeom>
          </p:spPr>
          <p:txBody>
            <a:bodyPr lIns="50800" tIns="50800" rIns="50800" bIns="50800" rtlCol="0" anchor="ctr"/>
            <a:lstStyle/>
            <a:p>
              <a:pPr algn="ctr">
                <a:lnSpc>
                  <a:spcPts val="1623"/>
                </a:lnSpc>
              </a:pPr>
              <a:endParaRPr/>
            </a:p>
          </p:txBody>
        </p:sp>
      </p:grpSp>
      <p:grpSp>
        <p:nvGrpSpPr>
          <p:cNvPr id="10" name="Group 10"/>
          <p:cNvGrpSpPr/>
          <p:nvPr/>
        </p:nvGrpSpPr>
        <p:grpSpPr>
          <a:xfrm>
            <a:off x="-118469" y="2529268"/>
            <a:ext cx="1336408" cy="669606"/>
            <a:chOff x="0" y="0"/>
            <a:chExt cx="811098" cy="406400"/>
          </a:xfrm>
        </p:grpSpPr>
        <p:sp>
          <p:nvSpPr>
            <p:cNvPr id="11" name="Freeform 11"/>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2" name="TextBox 12"/>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3" name="Group 13"/>
          <p:cNvGrpSpPr/>
          <p:nvPr/>
        </p:nvGrpSpPr>
        <p:grpSpPr>
          <a:xfrm>
            <a:off x="9642855" y="2518640"/>
            <a:ext cx="1336408" cy="669606"/>
            <a:chOff x="0" y="0"/>
            <a:chExt cx="811098" cy="406400"/>
          </a:xfrm>
        </p:grpSpPr>
        <p:sp>
          <p:nvSpPr>
            <p:cNvPr id="14" name="Freeform 1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15" name="TextBox 1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6" name="Group 16"/>
          <p:cNvGrpSpPr/>
          <p:nvPr/>
        </p:nvGrpSpPr>
        <p:grpSpPr>
          <a:xfrm>
            <a:off x="-118469" y="3750904"/>
            <a:ext cx="1336408" cy="669606"/>
            <a:chOff x="0" y="0"/>
            <a:chExt cx="811098" cy="406400"/>
          </a:xfrm>
        </p:grpSpPr>
        <p:sp>
          <p:nvSpPr>
            <p:cNvPr id="17" name="Freeform 17"/>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8" name="TextBox 18"/>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9" name="Group 19"/>
          <p:cNvGrpSpPr/>
          <p:nvPr/>
        </p:nvGrpSpPr>
        <p:grpSpPr>
          <a:xfrm>
            <a:off x="-273444" y="9544050"/>
            <a:ext cx="18624180" cy="752062"/>
            <a:chOff x="0" y="0"/>
            <a:chExt cx="4905134" cy="198074"/>
          </a:xfrm>
        </p:grpSpPr>
        <p:sp>
          <p:nvSpPr>
            <p:cNvPr id="20" name="Freeform 20"/>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21" name="TextBox 21"/>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grpSp>
        <p:nvGrpSpPr>
          <p:cNvPr id="22" name="Group 22"/>
          <p:cNvGrpSpPr/>
          <p:nvPr/>
        </p:nvGrpSpPr>
        <p:grpSpPr>
          <a:xfrm>
            <a:off x="0" y="4760101"/>
            <a:ext cx="1336408" cy="669606"/>
            <a:chOff x="0" y="0"/>
            <a:chExt cx="811098" cy="406400"/>
          </a:xfrm>
        </p:grpSpPr>
        <p:sp>
          <p:nvSpPr>
            <p:cNvPr id="23" name="Freeform 23"/>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24" name="TextBox 24"/>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25" name="TextBox 25"/>
          <p:cNvSpPr txBox="1"/>
          <p:nvPr/>
        </p:nvSpPr>
        <p:spPr>
          <a:xfrm>
            <a:off x="483527" y="1816786"/>
            <a:ext cx="7735486" cy="523645"/>
          </a:xfrm>
          <a:prstGeom prst="rect">
            <a:avLst/>
          </a:prstGeom>
        </p:spPr>
        <p:txBody>
          <a:bodyPr lIns="0" tIns="0" rIns="0" bIns="0" rtlCol="0" anchor="t">
            <a:spAutoFit/>
          </a:bodyPr>
          <a:lstStyle/>
          <a:p>
            <a:pPr marL="0" lvl="0" indent="0" algn="just">
              <a:lnSpc>
                <a:spcPts val="3425"/>
              </a:lnSpc>
              <a:spcBef>
                <a:spcPct val="0"/>
              </a:spcBef>
            </a:pPr>
            <a:r>
              <a:rPr lang="en-US" sz="3425" b="1">
                <a:solidFill>
                  <a:srgbClr val="366EC2"/>
                </a:solidFill>
                <a:latin typeface="Arial Bold"/>
                <a:ea typeface="Arial Bold"/>
                <a:cs typeface="Arial Bold"/>
                <a:sym typeface="Arial Bold"/>
              </a:rPr>
              <a:t>What would indicate trustworthy care</a:t>
            </a:r>
          </a:p>
        </p:txBody>
      </p:sp>
      <p:sp>
        <p:nvSpPr>
          <p:cNvPr id="26" name="TextBox 26"/>
          <p:cNvSpPr txBox="1"/>
          <p:nvPr/>
        </p:nvSpPr>
        <p:spPr>
          <a:xfrm>
            <a:off x="10556461" y="1832723"/>
            <a:ext cx="5677952"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NOT happen </a:t>
            </a:r>
          </a:p>
        </p:txBody>
      </p:sp>
      <p:sp>
        <p:nvSpPr>
          <p:cNvPr id="27" name="TextBox 27"/>
          <p:cNvSpPr txBox="1"/>
          <p:nvPr/>
        </p:nvSpPr>
        <p:spPr>
          <a:xfrm>
            <a:off x="1532265" y="2447339"/>
            <a:ext cx="7764135"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listened to and reassured that their problems are taken seriously by care professionals; being given adequate time .</a:t>
            </a:r>
          </a:p>
        </p:txBody>
      </p:sp>
      <p:sp>
        <p:nvSpPr>
          <p:cNvPr id="28" name="TextBox 28"/>
          <p:cNvSpPr txBox="1"/>
          <p:nvPr/>
        </p:nvSpPr>
        <p:spPr>
          <a:xfrm>
            <a:off x="11169977" y="2519743"/>
            <a:ext cx="6089323"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like they are fobbed off or their concerns are dismissed.</a:t>
            </a:r>
          </a:p>
        </p:txBody>
      </p:sp>
      <p:grpSp>
        <p:nvGrpSpPr>
          <p:cNvPr id="29" name="Group 29"/>
          <p:cNvGrpSpPr/>
          <p:nvPr/>
        </p:nvGrpSpPr>
        <p:grpSpPr>
          <a:xfrm>
            <a:off x="9642855" y="3807371"/>
            <a:ext cx="1336408" cy="669606"/>
            <a:chOff x="0" y="0"/>
            <a:chExt cx="811098" cy="406400"/>
          </a:xfrm>
        </p:grpSpPr>
        <p:sp>
          <p:nvSpPr>
            <p:cNvPr id="30" name="Freeform 3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31" name="TextBox 3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32" name="TextBox 32"/>
          <p:cNvSpPr txBox="1"/>
          <p:nvPr/>
        </p:nvSpPr>
        <p:spPr>
          <a:xfrm>
            <a:off x="1548330" y="3762508"/>
            <a:ext cx="776413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GP services proactively engaging with patients and asking about what is important to them.</a:t>
            </a:r>
          </a:p>
        </p:txBody>
      </p:sp>
      <p:sp>
        <p:nvSpPr>
          <p:cNvPr id="33" name="TextBox 33"/>
          <p:cNvSpPr txBox="1"/>
          <p:nvPr/>
        </p:nvSpPr>
        <p:spPr>
          <a:xfrm>
            <a:off x="1532265" y="4750576"/>
            <a:ext cx="776413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having someone they can turn to for competent advice, reassurance and prevention.</a:t>
            </a:r>
          </a:p>
        </p:txBody>
      </p:sp>
      <p:sp>
        <p:nvSpPr>
          <p:cNvPr id="34" name="TextBox 34"/>
          <p:cNvSpPr txBox="1"/>
          <p:nvPr/>
        </p:nvSpPr>
        <p:spPr>
          <a:xfrm>
            <a:off x="11169977" y="3562541"/>
            <a:ext cx="6600478"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feeling that they are treated like a burden; feeling discouraged from seeking care or asking questions.</a:t>
            </a:r>
          </a:p>
        </p:txBody>
      </p:sp>
      <p:grpSp>
        <p:nvGrpSpPr>
          <p:cNvPr id="35" name="Group 35"/>
          <p:cNvGrpSpPr/>
          <p:nvPr/>
        </p:nvGrpSpPr>
        <p:grpSpPr>
          <a:xfrm>
            <a:off x="0" y="5982157"/>
            <a:ext cx="1336408" cy="669606"/>
            <a:chOff x="0" y="0"/>
            <a:chExt cx="811098" cy="406400"/>
          </a:xfrm>
        </p:grpSpPr>
        <p:sp>
          <p:nvSpPr>
            <p:cNvPr id="36" name="Freeform 36"/>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37" name="TextBox 37"/>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38" name="TextBox 38"/>
          <p:cNvSpPr txBox="1"/>
          <p:nvPr/>
        </p:nvSpPr>
        <p:spPr>
          <a:xfrm>
            <a:off x="1532265" y="5680719"/>
            <a:ext cx="7764135"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communicating with professionals about their care, in a honest, straightforward manner; understanding why they are offered a certain course of action.</a:t>
            </a:r>
          </a:p>
        </p:txBody>
      </p:sp>
      <p:grpSp>
        <p:nvGrpSpPr>
          <p:cNvPr id="39" name="Group 39"/>
          <p:cNvGrpSpPr/>
          <p:nvPr/>
        </p:nvGrpSpPr>
        <p:grpSpPr>
          <a:xfrm>
            <a:off x="43456" y="7249546"/>
            <a:ext cx="1336408" cy="669606"/>
            <a:chOff x="0" y="0"/>
            <a:chExt cx="811098" cy="406400"/>
          </a:xfrm>
        </p:grpSpPr>
        <p:sp>
          <p:nvSpPr>
            <p:cNvPr id="40" name="Freeform 40"/>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41" name="TextBox 41"/>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42" name="TextBox 42"/>
          <p:cNvSpPr txBox="1"/>
          <p:nvPr/>
        </p:nvSpPr>
        <p:spPr>
          <a:xfrm>
            <a:off x="1527387" y="7278718"/>
            <a:ext cx="7769013" cy="767279"/>
          </a:xfrm>
          <a:prstGeom prst="rect">
            <a:avLst/>
          </a:prstGeom>
        </p:spPr>
        <p:txBody>
          <a:bodyPr lIns="0" tIns="0" rIns="0" bIns="0" rtlCol="0" anchor="t">
            <a:spAutoFit/>
          </a:bodyPr>
          <a:lstStyle/>
          <a:p>
            <a:pPr marL="0" lvl="0" indent="0" algn="just">
              <a:lnSpc>
                <a:spcPts val="2757"/>
              </a:lnSpc>
              <a:spcBef>
                <a:spcPct val="0"/>
              </a:spcBef>
            </a:pPr>
            <a:r>
              <a:rPr lang="en-US" sz="2757">
                <a:solidFill>
                  <a:srgbClr val="366EC2"/>
                </a:solidFill>
                <a:latin typeface="Arial"/>
                <a:ea typeface="Arial"/>
                <a:cs typeface="Arial"/>
                <a:sym typeface="Arial"/>
              </a:rPr>
              <a:t>A simple, straightforward and transparent process for accessing care.</a:t>
            </a:r>
          </a:p>
        </p:txBody>
      </p:sp>
      <p:grpSp>
        <p:nvGrpSpPr>
          <p:cNvPr id="43" name="Group 43"/>
          <p:cNvGrpSpPr/>
          <p:nvPr/>
        </p:nvGrpSpPr>
        <p:grpSpPr>
          <a:xfrm>
            <a:off x="43456" y="8468340"/>
            <a:ext cx="1336408" cy="669606"/>
            <a:chOff x="0" y="0"/>
            <a:chExt cx="811098" cy="406400"/>
          </a:xfrm>
        </p:grpSpPr>
        <p:sp>
          <p:nvSpPr>
            <p:cNvPr id="44" name="Freeform 4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45" name="TextBox 4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46" name="TextBox 46"/>
          <p:cNvSpPr txBox="1"/>
          <p:nvPr/>
        </p:nvSpPr>
        <p:spPr>
          <a:xfrm>
            <a:off x="1548330" y="8361623"/>
            <a:ext cx="7764135"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Services demonstrating accountability and acting upon feedback received from patients.</a:t>
            </a:r>
          </a:p>
        </p:txBody>
      </p:sp>
      <p:grpSp>
        <p:nvGrpSpPr>
          <p:cNvPr id="47" name="Group 47"/>
          <p:cNvGrpSpPr/>
          <p:nvPr/>
        </p:nvGrpSpPr>
        <p:grpSpPr>
          <a:xfrm>
            <a:off x="9642855" y="4962427"/>
            <a:ext cx="1336408" cy="669606"/>
            <a:chOff x="0" y="0"/>
            <a:chExt cx="811098" cy="406400"/>
          </a:xfrm>
        </p:grpSpPr>
        <p:sp>
          <p:nvSpPr>
            <p:cNvPr id="48" name="Freeform 48"/>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49" name="TextBox 49"/>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50" name="TextBox 50"/>
          <p:cNvSpPr txBox="1"/>
          <p:nvPr/>
        </p:nvSpPr>
        <p:spPr>
          <a:xfrm>
            <a:off x="11169977" y="4854458"/>
            <a:ext cx="6600478" cy="77632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Consultations feeling more like a tick-box exercise than like a consultation.</a:t>
            </a:r>
          </a:p>
        </p:txBody>
      </p:sp>
      <p:sp>
        <p:nvSpPr>
          <p:cNvPr id="51" name="TextBox 51"/>
          <p:cNvSpPr txBox="1"/>
          <p:nvPr/>
        </p:nvSpPr>
        <p:spPr>
          <a:xfrm>
            <a:off x="10663010" y="6768487"/>
            <a:ext cx="6596290" cy="1787743"/>
          </a:xfrm>
          <a:prstGeom prst="rect">
            <a:avLst/>
          </a:prstGeom>
        </p:spPr>
        <p:txBody>
          <a:bodyPr lIns="0" tIns="0" rIns="0" bIns="0" rtlCol="0" anchor="t">
            <a:spAutoFit/>
          </a:bodyPr>
          <a:lstStyle/>
          <a:p>
            <a:pPr marL="0" lvl="0" indent="0" algn="just">
              <a:lnSpc>
                <a:spcPts val="3399"/>
              </a:lnSpc>
              <a:spcBef>
                <a:spcPct val="0"/>
              </a:spcBef>
            </a:pPr>
            <a:r>
              <a:rPr lang="en-US" sz="3399" i="1">
                <a:solidFill>
                  <a:srgbClr val="727DC6"/>
                </a:solidFill>
                <a:latin typeface="Arial Italics"/>
                <a:ea typeface="Arial Italics"/>
                <a:cs typeface="Arial Italics"/>
                <a:sym typeface="Arial Italics"/>
              </a:rPr>
              <a:t> I want someone who will look at me and listen to what I need.  Not stare at a computer screen.  They used to have time to do that. </a:t>
            </a:r>
          </a:p>
        </p:txBody>
      </p:sp>
      <p:grpSp>
        <p:nvGrpSpPr>
          <p:cNvPr id="52" name="Group 52"/>
          <p:cNvGrpSpPr/>
          <p:nvPr/>
        </p:nvGrpSpPr>
        <p:grpSpPr>
          <a:xfrm>
            <a:off x="14251689" y="499214"/>
            <a:ext cx="3458019" cy="825066"/>
            <a:chOff x="0" y="0"/>
            <a:chExt cx="4610691" cy="1100088"/>
          </a:xfrm>
        </p:grpSpPr>
        <p:grpSp>
          <p:nvGrpSpPr>
            <p:cNvPr id="53" name="Group 53"/>
            <p:cNvGrpSpPr/>
            <p:nvPr/>
          </p:nvGrpSpPr>
          <p:grpSpPr>
            <a:xfrm rot="5400000">
              <a:off x="2139870" y="-1609015"/>
              <a:ext cx="635033" cy="4306611"/>
              <a:chOff x="0" y="0"/>
              <a:chExt cx="119852" cy="812800"/>
            </a:xfrm>
          </p:grpSpPr>
          <p:sp>
            <p:nvSpPr>
              <p:cNvPr id="54" name="Freeform 5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9A24AD"/>
              </a:solidFill>
            </p:spPr>
            <p:txBody>
              <a:bodyPr/>
              <a:lstStyle/>
              <a:p>
                <a:endParaRPr lang="en-GB"/>
              </a:p>
            </p:txBody>
          </p:sp>
          <p:sp>
            <p:nvSpPr>
              <p:cNvPr id="55" name="TextBox 55"/>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56" name="Group 56"/>
            <p:cNvGrpSpPr/>
            <p:nvPr/>
          </p:nvGrpSpPr>
          <p:grpSpPr>
            <a:xfrm rot="5400000">
              <a:off x="3914361" y="392250"/>
              <a:ext cx="1088581" cy="304081"/>
              <a:chOff x="0" y="0"/>
              <a:chExt cx="205451" cy="57390"/>
            </a:xfrm>
          </p:grpSpPr>
          <p:sp>
            <p:nvSpPr>
              <p:cNvPr id="57" name="Freeform 5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58" name="TextBox 58"/>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59" name="Group 59"/>
            <p:cNvGrpSpPr/>
            <p:nvPr/>
          </p:nvGrpSpPr>
          <p:grpSpPr>
            <a:xfrm rot="5400000">
              <a:off x="-392250" y="403757"/>
              <a:ext cx="1088581" cy="304081"/>
              <a:chOff x="0" y="0"/>
              <a:chExt cx="205451" cy="57390"/>
            </a:xfrm>
          </p:grpSpPr>
          <p:sp>
            <p:nvSpPr>
              <p:cNvPr id="60" name="Freeform 6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61" name="TextBox 61"/>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62" name="TextBox 62"/>
            <p:cNvSpPr txBox="1"/>
            <p:nvPr/>
          </p:nvSpPr>
          <p:spPr>
            <a:xfrm>
              <a:off x="460840" y="189650"/>
              <a:ext cx="3841052" cy="627520"/>
            </a:xfrm>
            <a:prstGeom prst="rect">
              <a:avLst/>
            </a:prstGeom>
          </p:spPr>
          <p:txBody>
            <a:bodyPr lIns="0" tIns="0" rIns="0" bIns="0" rtlCol="0" anchor="t">
              <a:spAutoFit/>
            </a:bodyPr>
            <a:lstStyle/>
            <a:p>
              <a:pPr algn="ctr">
                <a:lnSpc>
                  <a:spcPts val="3663"/>
                </a:lnSpc>
              </a:pPr>
              <a:r>
                <a:rPr lang="en-US" sz="2616" b="1" spc="31">
                  <a:solidFill>
                    <a:srgbClr val="FFFFFF"/>
                  </a:solidFill>
                  <a:latin typeface="Calibri (MS) Bold"/>
                  <a:ea typeface="Calibri (MS) Bold"/>
                  <a:cs typeface="Calibri (MS) Bold"/>
                  <a:sym typeface="Calibri (MS) Bold"/>
                </a:rPr>
                <a:t>Trustworthy</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5698" y="463756"/>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trustworthy</a:t>
            </a:r>
          </a:p>
        </p:txBody>
      </p:sp>
      <p:sp>
        <p:nvSpPr>
          <p:cNvPr id="3" name="TextBox 3"/>
          <p:cNvSpPr txBox="1"/>
          <p:nvPr/>
        </p:nvSpPr>
        <p:spPr>
          <a:xfrm>
            <a:off x="705698" y="1199584"/>
            <a:ext cx="11941747" cy="523645"/>
          </a:xfrm>
          <a:prstGeom prst="rect">
            <a:avLst/>
          </a:prstGeom>
        </p:spPr>
        <p:txBody>
          <a:bodyPr lIns="0" tIns="0" rIns="0" bIns="0" rtlCol="0" anchor="t">
            <a:spAutoFit/>
          </a:bodyPr>
          <a:lstStyle/>
          <a:p>
            <a:pPr marL="0" lvl="0" indent="0" algn="just">
              <a:lnSpc>
                <a:spcPts val="3425"/>
              </a:lnSpc>
              <a:spcBef>
                <a:spcPct val="0"/>
              </a:spcBef>
            </a:pPr>
            <a:r>
              <a:rPr lang="en-US" sz="3425" b="1">
                <a:solidFill>
                  <a:srgbClr val="366EC2"/>
                </a:solidFill>
                <a:latin typeface="Arial Bold"/>
                <a:ea typeface="Arial Bold"/>
                <a:cs typeface="Arial Bold"/>
                <a:sym typeface="Arial Bold"/>
              </a:rPr>
              <a:t>Focus on trust, communication and avoiding gatekeeping</a:t>
            </a:r>
          </a:p>
        </p:txBody>
      </p:sp>
      <p:sp>
        <p:nvSpPr>
          <p:cNvPr id="4" name="Freeform 4"/>
          <p:cNvSpPr/>
          <p:nvPr/>
        </p:nvSpPr>
        <p:spPr>
          <a:xfrm>
            <a:off x="2905194" y="2955244"/>
            <a:ext cx="3670241" cy="3179346"/>
          </a:xfrm>
          <a:custGeom>
            <a:avLst/>
            <a:gdLst/>
            <a:ahLst/>
            <a:cxnLst/>
            <a:rect l="l" t="t" r="r" b="b"/>
            <a:pathLst>
              <a:path w="3670241" h="3179346">
                <a:moveTo>
                  <a:pt x="0" y="0"/>
                </a:moveTo>
                <a:lnTo>
                  <a:pt x="3670241" y="0"/>
                </a:lnTo>
                <a:lnTo>
                  <a:pt x="3670241" y="3179346"/>
                </a:lnTo>
                <a:lnTo>
                  <a:pt x="0" y="31793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Freeform 5"/>
          <p:cNvSpPr/>
          <p:nvPr/>
        </p:nvSpPr>
        <p:spPr>
          <a:xfrm>
            <a:off x="3899431" y="4288099"/>
            <a:ext cx="1681766" cy="1624433"/>
          </a:xfrm>
          <a:custGeom>
            <a:avLst/>
            <a:gdLst/>
            <a:ahLst/>
            <a:cxnLst/>
            <a:rect l="l" t="t" r="r" b="b"/>
            <a:pathLst>
              <a:path w="1681766" h="1624433">
                <a:moveTo>
                  <a:pt x="0" y="0"/>
                </a:moveTo>
                <a:lnTo>
                  <a:pt x="1681767" y="0"/>
                </a:lnTo>
                <a:lnTo>
                  <a:pt x="1681767" y="1624433"/>
                </a:lnTo>
                <a:lnTo>
                  <a:pt x="0" y="1624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6" name="Group 6"/>
          <p:cNvGrpSpPr/>
          <p:nvPr/>
        </p:nvGrpSpPr>
        <p:grpSpPr>
          <a:xfrm>
            <a:off x="6575435" y="5354166"/>
            <a:ext cx="1369387" cy="1560849"/>
            <a:chOff x="0" y="0"/>
            <a:chExt cx="466778" cy="532041"/>
          </a:xfrm>
        </p:grpSpPr>
        <p:sp>
          <p:nvSpPr>
            <p:cNvPr id="7" name="Freeform 7"/>
            <p:cNvSpPr/>
            <p:nvPr/>
          </p:nvSpPr>
          <p:spPr>
            <a:xfrm>
              <a:off x="0" y="0"/>
              <a:ext cx="466778" cy="532041"/>
            </a:xfrm>
            <a:custGeom>
              <a:avLst/>
              <a:gdLst/>
              <a:ahLst/>
              <a:cxnLst/>
              <a:rect l="l" t="t" r="r" b="b"/>
              <a:pathLst>
                <a:path w="466778" h="532041">
                  <a:moveTo>
                    <a:pt x="0" y="0"/>
                  </a:moveTo>
                  <a:lnTo>
                    <a:pt x="466778" y="0"/>
                  </a:lnTo>
                  <a:lnTo>
                    <a:pt x="466778" y="532041"/>
                  </a:lnTo>
                  <a:lnTo>
                    <a:pt x="0" y="532041"/>
                  </a:lnTo>
                  <a:close/>
                </a:path>
              </a:pathLst>
            </a:custGeom>
            <a:solidFill>
              <a:srgbClr val="84BD00"/>
            </a:solidFill>
          </p:spPr>
          <p:txBody>
            <a:bodyPr/>
            <a:lstStyle/>
            <a:p>
              <a:endParaRPr lang="en-GB"/>
            </a:p>
          </p:txBody>
        </p:sp>
        <p:sp>
          <p:nvSpPr>
            <p:cNvPr id="8" name="TextBox 8"/>
            <p:cNvSpPr txBox="1"/>
            <p:nvPr/>
          </p:nvSpPr>
          <p:spPr>
            <a:xfrm>
              <a:off x="0" y="-47625"/>
              <a:ext cx="466778" cy="579666"/>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567529" y="5354166"/>
            <a:ext cx="1337665" cy="1560849"/>
            <a:chOff x="0" y="0"/>
            <a:chExt cx="455965" cy="532041"/>
          </a:xfrm>
        </p:grpSpPr>
        <p:sp>
          <p:nvSpPr>
            <p:cNvPr id="10" name="Freeform 10"/>
            <p:cNvSpPr/>
            <p:nvPr/>
          </p:nvSpPr>
          <p:spPr>
            <a:xfrm>
              <a:off x="0" y="0"/>
              <a:ext cx="455965" cy="532041"/>
            </a:xfrm>
            <a:custGeom>
              <a:avLst/>
              <a:gdLst/>
              <a:ahLst/>
              <a:cxnLst/>
              <a:rect l="l" t="t" r="r" b="b"/>
              <a:pathLst>
                <a:path w="455965" h="532041">
                  <a:moveTo>
                    <a:pt x="0" y="0"/>
                  </a:moveTo>
                  <a:lnTo>
                    <a:pt x="455965" y="0"/>
                  </a:lnTo>
                  <a:lnTo>
                    <a:pt x="455965" y="532041"/>
                  </a:lnTo>
                  <a:lnTo>
                    <a:pt x="0" y="532041"/>
                  </a:lnTo>
                  <a:close/>
                </a:path>
              </a:pathLst>
            </a:custGeom>
            <a:solidFill>
              <a:srgbClr val="84BD00"/>
            </a:solidFill>
          </p:spPr>
          <p:txBody>
            <a:bodyPr/>
            <a:lstStyle/>
            <a:p>
              <a:endParaRPr lang="en-GB"/>
            </a:p>
          </p:txBody>
        </p:sp>
        <p:sp>
          <p:nvSpPr>
            <p:cNvPr id="11" name="TextBox 11"/>
            <p:cNvSpPr txBox="1"/>
            <p:nvPr/>
          </p:nvSpPr>
          <p:spPr>
            <a:xfrm>
              <a:off x="0" y="-47625"/>
              <a:ext cx="455965" cy="579666"/>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776902" y="2143973"/>
            <a:ext cx="1804295" cy="811270"/>
            <a:chOff x="0" y="0"/>
            <a:chExt cx="466778" cy="209879"/>
          </a:xfrm>
        </p:grpSpPr>
        <p:sp>
          <p:nvSpPr>
            <p:cNvPr id="13" name="Freeform 13"/>
            <p:cNvSpPr/>
            <p:nvPr/>
          </p:nvSpPr>
          <p:spPr>
            <a:xfrm>
              <a:off x="0" y="0"/>
              <a:ext cx="466778" cy="209879"/>
            </a:xfrm>
            <a:custGeom>
              <a:avLst/>
              <a:gdLst/>
              <a:ahLst/>
              <a:cxnLst/>
              <a:rect l="l" t="t" r="r" b="b"/>
              <a:pathLst>
                <a:path w="466778" h="209879">
                  <a:moveTo>
                    <a:pt x="0" y="0"/>
                  </a:moveTo>
                  <a:lnTo>
                    <a:pt x="466778" y="0"/>
                  </a:lnTo>
                  <a:lnTo>
                    <a:pt x="466778" y="209879"/>
                  </a:lnTo>
                  <a:lnTo>
                    <a:pt x="0" y="209879"/>
                  </a:lnTo>
                  <a:close/>
                </a:path>
              </a:pathLst>
            </a:custGeom>
            <a:solidFill>
              <a:srgbClr val="E73E97"/>
            </a:solidFill>
          </p:spPr>
          <p:txBody>
            <a:bodyPr/>
            <a:lstStyle/>
            <a:p>
              <a:endParaRPr lang="en-GB"/>
            </a:p>
          </p:txBody>
        </p:sp>
        <p:sp>
          <p:nvSpPr>
            <p:cNvPr id="14" name="TextBox 14"/>
            <p:cNvSpPr txBox="1"/>
            <p:nvPr/>
          </p:nvSpPr>
          <p:spPr>
            <a:xfrm>
              <a:off x="0" y="-47625"/>
              <a:ext cx="466778" cy="257504"/>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671091" y="5480821"/>
            <a:ext cx="1130542" cy="1285424"/>
          </a:xfrm>
          <a:prstGeom prst="rect">
            <a:avLst/>
          </a:prstGeom>
        </p:spPr>
        <p:txBody>
          <a:bodyPr lIns="0" tIns="0" rIns="0" bIns="0" rtlCol="0" anchor="t">
            <a:spAutoFit/>
          </a:bodyPr>
          <a:lstStyle/>
          <a:p>
            <a:pPr algn="ctr">
              <a:lnSpc>
                <a:spcPts val="3407"/>
              </a:lnSpc>
            </a:pPr>
            <a:r>
              <a:rPr lang="en-US" sz="2433" b="1">
                <a:solidFill>
                  <a:srgbClr val="FFFFFF"/>
                </a:solidFill>
                <a:latin typeface="Trebuchet MS 1"/>
                <a:ea typeface="Trebuchet MS 1"/>
                <a:cs typeface="Trebuchet MS 1"/>
                <a:sym typeface="Trebuchet MS 1"/>
              </a:rPr>
              <a:t>Quality </a:t>
            </a:r>
          </a:p>
          <a:p>
            <a:pPr algn="ctr">
              <a:lnSpc>
                <a:spcPts val="3407"/>
              </a:lnSpc>
            </a:pPr>
            <a:r>
              <a:rPr lang="en-US" sz="2433" b="1">
                <a:solidFill>
                  <a:srgbClr val="FFFFFF"/>
                </a:solidFill>
                <a:latin typeface="Trebuchet MS 1"/>
                <a:ea typeface="Trebuchet MS 1"/>
                <a:cs typeface="Trebuchet MS 1"/>
                <a:sym typeface="Trebuchet MS 1"/>
              </a:rPr>
              <a:t>of </a:t>
            </a:r>
          </a:p>
          <a:p>
            <a:pPr algn="ctr">
              <a:lnSpc>
                <a:spcPts val="3407"/>
              </a:lnSpc>
            </a:pPr>
            <a:r>
              <a:rPr lang="en-US" sz="2433" b="1">
                <a:solidFill>
                  <a:srgbClr val="FFFFFF"/>
                </a:solidFill>
                <a:latin typeface="Trebuchet MS 1"/>
                <a:ea typeface="Trebuchet MS 1"/>
                <a:cs typeface="Trebuchet MS 1"/>
                <a:sym typeface="Trebuchet MS 1"/>
              </a:rPr>
              <a:t>service </a:t>
            </a:r>
          </a:p>
        </p:txBody>
      </p:sp>
      <p:sp>
        <p:nvSpPr>
          <p:cNvPr id="16" name="TextBox 16"/>
          <p:cNvSpPr txBox="1"/>
          <p:nvPr/>
        </p:nvSpPr>
        <p:spPr>
          <a:xfrm>
            <a:off x="6696621" y="5458540"/>
            <a:ext cx="1127015" cy="1285424"/>
          </a:xfrm>
          <a:prstGeom prst="rect">
            <a:avLst/>
          </a:prstGeom>
        </p:spPr>
        <p:txBody>
          <a:bodyPr lIns="0" tIns="0" rIns="0" bIns="0" rtlCol="0" anchor="t">
            <a:spAutoFit/>
          </a:bodyPr>
          <a:lstStyle/>
          <a:p>
            <a:pPr algn="ctr">
              <a:lnSpc>
                <a:spcPts val="3407"/>
              </a:lnSpc>
            </a:pPr>
            <a:r>
              <a:rPr lang="en-US" sz="2433" b="1">
                <a:solidFill>
                  <a:srgbClr val="FFFFFF"/>
                </a:solidFill>
                <a:latin typeface="Trebuchet MS 1"/>
                <a:ea typeface="Trebuchet MS 1"/>
                <a:cs typeface="Trebuchet MS 1"/>
                <a:sym typeface="Trebuchet MS 1"/>
              </a:rPr>
              <a:t>Access </a:t>
            </a:r>
          </a:p>
          <a:p>
            <a:pPr algn="ctr">
              <a:lnSpc>
                <a:spcPts val="3407"/>
              </a:lnSpc>
            </a:pPr>
            <a:r>
              <a:rPr lang="en-US" sz="2433">
                <a:solidFill>
                  <a:srgbClr val="FFFFFF"/>
                </a:solidFill>
                <a:latin typeface="Trebuchet MS 1"/>
                <a:ea typeface="Trebuchet MS 1"/>
                <a:cs typeface="Trebuchet MS 1"/>
                <a:sym typeface="Trebuchet MS 1"/>
              </a:rPr>
              <a:t>to</a:t>
            </a:r>
          </a:p>
          <a:p>
            <a:pPr algn="ctr">
              <a:lnSpc>
                <a:spcPts val="3407"/>
              </a:lnSpc>
            </a:pPr>
            <a:r>
              <a:rPr lang="en-US" sz="2433" b="1">
                <a:solidFill>
                  <a:srgbClr val="FFFFFF"/>
                </a:solidFill>
                <a:latin typeface="Trebuchet MS 1"/>
                <a:ea typeface="Trebuchet MS 1"/>
                <a:cs typeface="Trebuchet MS 1"/>
                <a:sym typeface="Trebuchet MS 1"/>
              </a:rPr>
              <a:t>service </a:t>
            </a:r>
          </a:p>
        </p:txBody>
      </p:sp>
      <p:sp>
        <p:nvSpPr>
          <p:cNvPr id="17" name="TextBox 17"/>
          <p:cNvSpPr txBox="1"/>
          <p:nvPr/>
        </p:nvSpPr>
        <p:spPr>
          <a:xfrm>
            <a:off x="3920123" y="2187999"/>
            <a:ext cx="1517854" cy="678573"/>
          </a:xfrm>
          <a:prstGeom prst="rect">
            <a:avLst/>
          </a:prstGeom>
        </p:spPr>
        <p:txBody>
          <a:bodyPr lIns="0" tIns="0" rIns="0" bIns="0" rtlCol="0" anchor="t">
            <a:spAutoFit/>
          </a:bodyPr>
          <a:lstStyle/>
          <a:p>
            <a:pPr algn="ctr">
              <a:lnSpc>
                <a:spcPts val="5533"/>
              </a:lnSpc>
            </a:pPr>
            <a:r>
              <a:rPr lang="en-US" sz="3952" b="1">
                <a:solidFill>
                  <a:srgbClr val="FFFFFF"/>
                </a:solidFill>
                <a:latin typeface="Trebuchet MS 1"/>
                <a:ea typeface="Trebuchet MS 1"/>
                <a:cs typeface="Trebuchet MS 1"/>
                <a:sym typeface="Trebuchet MS 1"/>
              </a:rPr>
              <a:t>TRUST</a:t>
            </a:r>
          </a:p>
        </p:txBody>
      </p:sp>
      <p:grpSp>
        <p:nvGrpSpPr>
          <p:cNvPr id="18" name="Group 18"/>
          <p:cNvGrpSpPr/>
          <p:nvPr/>
        </p:nvGrpSpPr>
        <p:grpSpPr>
          <a:xfrm>
            <a:off x="10263128" y="1889123"/>
            <a:ext cx="9406677" cy="9196557"/>
            <a:chOff x="0" y="0"/>
            <a:chExt cx="2477479" cy="2422138"/>
          </a:xfrm>
        </p:grpSpPr>
        <p:sp>
          <p:nvSpPr>
            <p:cNvPr id="19" name="Freeform 19"/>
            <p:cNvSpPr/>
            <p:nvPr/>
          </p:nvSpPr>
          <p:spPr>
            <a:xfrm>
              <a:off x="0" y="0"/>
              <a:ext cx="2477479" cy="2422138"/>
            </a:xfrm>
            <a:custGeom>
              <a:avLst/>
              <a:gdLst/>
              <a:ahLst/>
              <a:cxnLst/>
              <a:rect l="l" t="t" r="r" b="b"/>
              <a:pathLst>
                <a:path w="2477479" h="2422138">
                  <a:moveTo>
                    <a:pt x="0" y="0"/>
                  </a:moveTo>
                  <a:lnTo>
                    <a:pt x="2477479" y="0"/>
                  </a:lnTo>
                  <a:lnTo>
                    <a:pt x="2477479" y="2422138"/>
                  </a:lnTo>
                  <a:lnTo>
                    <a:pt x="0" y="2422138"/>
                  </a:lnTo>
                  <a:close/>
                </a:path>
              </a:pathLst>
            </a:custGeom>
            <a:solidFill>
              <a:srgbClr val="AD2473">
                <a:alpha val="9804"/>
              </a:srgbClr>
            </a:solidFill>
          </p:spPr>
          <p:txBody>
            <a:bodyPr/>
            <a:lstStyle/>
            <a:p>
              <a:endParaRPr lang="en-GB"/>
            </a:p>
          </p:txBody>
        </p:sp>
        <p:sp>
          <p:nvSpPr>
            <p:cNvPr id="20" name="TextBox 20"/>
            <p:cNvSpPr txBox="1"/>
            <p:nvPr/>
          </p:nvSpPr>
          <p:spPr>
            <a:xfrm>
              <a:off x="0" y="-9525"/>
              <a:ext cx="2477479" cy="2431663"/>
            </a:xfrm>
            <a:prstGeom prst="rect">
              <a:avLst/>
            </a:prstGeom>
          </p:spPr>
          <p:txBody>
            <a:bodyPr lIns="50800" tIns="50800" rIns="50800" bIns="50800" rtlCol="0" anchor="ctr"/>
            <a:lstStyle/>
            <a:p>
              <a:pPr algn="ctr">
                <a:lnSpc>
                  <a:spcPts val="1623"/>
                </a:lnSpc>
              </a:pPr>
              <a:endParaRPr/>
            </a:p>
          </p:txBody>
        </p:sp>
      </p:grpSp>
      <p:sp>
        <p:nvSpPr>
          <p:cNvPr id="21" name="TextBox 21"/>
          <p:cNvSpPr txBox="1"/>
          <p:nvPr/>
        </p:nvSpPr>
        <p:spPr>
          <a:xfrm>
            <a:off x="10625196" y="2240953"/>
            <a:ext cx="7073046" cy="14417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323B60"/>
                </a:solidFill>
                <a:latin typeface="Arial Bold"/>
                <a:ea typeface="Arial Bold"/>
                <a:cs typeface="Arial Bold"/>
                <a:sym typeface="Arial Bold"/>
              </a:rPr>
              <a:t>Experience of access to services impacts the level of trust people feel they can have; which, in turn, impacts perception of the quality of care.</a:t>
            </a:r>
          </a:p>
        </p:txBody>
      </p:sp>
      <p:sp>
        <p:nvSpPr>
          <p:cNvPr id="22" name="TextBox 22"/>
          <p:cNvSpPr txBox="1"/>
          <p:nvPr/>
        </p:nvSpPr>
        <p:spPr>
          <a:xfrm>
            <a:off x="10625196" y="3948117"/>
            <a:ext cx="7073046" cy="21275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AE2673"/>
                </a:solidFill>
                <a:latin typeface="Arial Bold"/>
                <a:ea typeface="Arial Bold"/>
                <a:cs typeface="Arial Bold"/>
                <a:sym typeface="Arial Bold"/>
              </a:rPr>
              <a:t>At worst, when trust is eroded, patients may feel like services don’t want to provide the best care they can, but just the minimum they can get away with, and the processes through which care is accessed start to feel like </a:t>
            </a:r>
            <a:r>
              <a:rPr lang="en-US" sz="2761" b="1">
                <a:solidFill>
                  <a:srgbClr val="792052"/>
                </a:solidFill>
                <a:latin typeface="Arial Bold"/>
                <a:ea typeface="Arial Bold"/>
                <a:cs typeface="Arial Bold"/>
                <a:sym typeface="Arial Bold"/>
              </a:rPr>
              <a:t>gatekeeping.</a:t>
            </a:r>
          </a:p>
        </p:txBody>
      </p:sp>
      <p:sp>
        <p:nvSpPr>
          <p:cNvPr id="23" name="TextBox 23"/>
          <p:cNvSpPr txBox="1"/>
          <p:nvPr/>
        </p:nvSpPr>
        <p:spPr>
          <a:xfrm>
            <a:off x="10625196" y="6301263"/>
            <a:ext cx="7073046" cy="4130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AE2673"/>
                </a:solidFill>
                <a:latin typeface="Arial Bold"/>
                <a:ea typeface="Arial Bold"/>
                <a:cs typeface="Arial Bold"/>
                <a:sym typeface="Arial Bold"/>
              </a:rPr>
              <a:t>Most notably:</a:t>
            </a:r>
          </a:p>
        </p:txBody>
      </p:sp>
      <p:sp>
        <p:nvSpPr>
          <p:cNvPr id="24" name="Freeform 24"/>
          <p:cNvSpPr/>
          <p:nvPr/>
        </p:nvSpPr>
        <p:spPr>
          <a:xfrm>
            <a:off x="10816879" y="7108757"/>
            <a:ext cx="929889" cy="424262"/>
          </a:xfrm>
          <a:custGeom>
            <a:avLst/>
            <a:gdLst/>
            <a:ahLst/>
            <a:cxnLst/>
            <a:rect l="l" t="t" r="r" b="b"/>
            <a:pathLst>
              <a:path w="929889" h="424262">
                <a:moveTo>
                  <a:pt x="0" y="0"/>
                </a:moveTo>
                <a:lnTo>
                  <a:pt x="929889" y="0"/>
                </a:lnTo>
                <a:lnTo>
                  <a:pt x="929889" y="424262"/>
                </a:lnTo>
                <a:lnTo>
                  <a:pt x="0" y="4242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5" name="TextBox 25"/>
          <p:cNvSpPr txBox="1"/>
          <p:nvPr/>
        </p:nvSpPr>
        <p:spPr>
          <a:xfrm>
            <a:off x="12055381" y="6942913"/>
            <a:ext cx="5203919" cy="7559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323B60"/>
                </a:solidFill>
                <a:latin typeface="Arial Bold"/>
                <a:ea typeface="Arial Bold"/>
                <a:cs typeface="Arial Bold"/>
                <a:sym typeface="Arial Bold"/>
              </a:rPr>
              <a:t>Admin staff in GP surgeries triaging patients on the phone.</a:t>
            </a:r>
          </a:p>
        </p:txBody>
      </p:sp>
      <p:sp>
        <p:nvSpPr>
          <p:cNvPr id="26" name="Freeform 26"/>
          <p:cNvSpPr/>
          <p:nvPr/>
        </p:nvSpPr>
        <p:spPr>
          <a:xfrm>
            <a:off x="10816879" y="8219573"/>
            <a:ext cx="929889" cy="424262"/>
          </a:xfrm>
          <a:custGeom>
            <a:avLst/>
            <a:gdLst/>
            <a:ahLst/>
            <a:cxnLst/>
            <a:rect l="l" t="t" r="r" b="b"/>
            <a:pathLst>
              <a:path w="929889" h="424262">
                <a:moveTo>
                  <a:pt x="0" y="0"/>
                </a:moveTo>
                <a:lnTo>
                  <a:pt x="929889" y="0"/>
                </a:lnTo>
                <a:lnTo>
                  <a:pt x="929889" y="424262"/>
                </a:lnTo>
                <a:lnTo>
                  <a:pt x="0" y="4242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7" name="TextBox 27"/>
          <p:cNvSpPr txBox="1"/>
          <p:nvPr/>
        </p:nvSpPr>
        <p:spPr>
          <a:xfrm>
            <a:off x="12055381" y="7965563"/>
            <a:ext cx="5203919" cy="7559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323B60"/>
                </a:solidFill>
                <a:latin typeface="Arial Bold"/>
                <a:ea typeface="Arial Bold"/>
                <a:cs typeface="Arial Bold"/>
                <a:sym typeface="Arial Bold"/>
              </a:rPr>
              <a:t>Long and complex e-consult forms.</a:t>
            </a:r>
          </a:p>
        </p:txBody>
      </p:sp>
      <p:sp>
        <p:nvSpPr>
          <p:cNvPr id="28" name="TextBox 28"/>
          <p:cNvSpPr txBox="1"/>
          <p:nvPr/>
        </p:nvSpPr>
        <p:spPr>
          <a:xfrm>
            <a:off x="705698" y="7326234"/>
            <a:ext cx="4262169" cy="1672426"/>
          </a:xfrm>
          <a:prstGeom prst="rect">
            <a:avLst/>
          </a:prstGeom>
        </p:spPr>
        <p:txBody>
          <a:bodyPr lIns="0" tIns="0" rIns="0" bIns="0" rtlCol="0" anchor="t">
            <a:spAutoFit/>
          </a:bodyPr>
          <a:lstStyle/>
          <a:p>
            <a:pPr marL="0" lvl="0" indent="0" algn="just">
              <a:lnSpc>
                <a:spcPts val="2554"/>
              </a:lnSpc>
              <a:spcBef>
                <a:spcPct val="0"/>
              </a:spcBef>
            </a:pPr>
            <a:r>
              <a:rPr lang="en-US" sz="2554" i="1">
                <a:solidFill>
                  <a:srgbClr val="727DC6"/>
                </a:solidFill>
                <a:latin typeface="Arial Italics"/>
                <a:ea typeface="Arial Italics"/>
                <a:cs typeface="Arial Italics"/>
                <a:sym typeface="Arial Italics"/>
              </a:rPr>
              <a:t>Doctors are good but the ones I have problems getting through are the  receptionists at my GP. They lie, and are a law on their own. </a:t>
            </a:r>
          </a:p>
        </p:txBody>
      </p:sp>
      <p:sp>
        <p:nvSpPr>
          <p:cNvPr id="29" name="TextBox 29"/>
          <p:cNvSpPr txBox="1"/>
          <p:nvPr/>
        </p:nvSpPr>
        <p:spPr>
          <a:xfrm>
            <a:off x="5603072" y="7326234"/>
            <a:ext cx="3699723" cy="1992031"/>
          </a:xfrm>
          <a:prstGeom prst="rect">
            <a:avLst/>
          </a:prstGeom>
        </p:spPr>
        <p:txBody>
          <a:bodyPr lIns="0" tIns="0" rIns="0" bIns="0" rtlCol="0" anchor="t">
            <a:spAutoFit/>
          </a:bodyPr>
          <a:lstStyle/>
          <a:p>
            <a:pPr marL="0" lvl="0" indent="0" algn="just">
              <a:lnSpc>
                <a:spcPts val="2554"/>
              </a:lnSpc>
              <a:spcBef>
                <a:spcPct val="0"/>
              </a:spcBef>
            </a:pPr>
            <a:r>
              <a:rPr lang="en-US" sz="2554" i="1">
                <a:solidFill>
                  <a:srgbClr val="727DC6"/>
                </a:solidFill>
                <a:latin typeface="Arial Italics"/>
                <a:ea typeface="Arial Italics"/>
                <a:cs typeface="Arial Italics"/>
                <a:sym typeface="Arial Italics"/>
              </a:rPr>
              <a:t>Good care means not just being sent texts or asked to fill in lengthy forms for triage before you are even considered  for an appointment.</a:t>
            </a:r>
          </a:p>
        </p:txBody>
      </p:sp>
      <p:grpSp>
        <p:nvGrpSpPr>
          <p:cNvPr id="30" name="Group 30"/>
          <p:cNvGrpSpPr/>
          <p:nvPr/>
        </p:nvGrpSpPr>
        <p:grpSpPr>
          <a:xfrm>
            <a:off x="-273444" y="9374776"/>
            <a:ext cx="18624180" cy="921336"/>
            <a:chOff x="0" y="0"/>
            <a:chExt cx="4905134" cy="242656"/>
          </a:xfrm>
        </p:grpSpPr>
        <p:sp>
          <p:nvSpPr>
            <p:cNvPr id="31" name="Freeform 31"/>
            <p:cNvSpPr/>
            <p:nvPr/>
          </p:nvSpPr>
          <p:spPr>
            <a:xfrm>
              <a:off x="0" y="0"/>
              <a:ext cx="4905134" cy="242656"/>
            </a:xfrm>
            <a:custGeom>
              <a:avLst/>
              <a:gdLst/>
              <a:ahLst/>
              <a:cxnLst/>
              <a:rect l="l" t="t" r="r" b="b"/>
              <a:pathLst>
                <a:path w="4905134" h="242656">
                  <a:moveTo>
                    <a:pt x="0" y="0"/>
                  </a:moveTo>
                  <a:lnTo>
                    <a:pt x="4905134" y="0"/>
                  </a:lnTo>
                  <a:lnTo>
                    <a:pt x="4905134" y="242656"/>
                  </a:lnTo>
                  <a:lnTo>
                    <a:pt x="0" y="242656"/>
                  </a:lnTo>
                  <a:close/>
                </a:path>
              </a:pathLst>
            </a:custGeom>
            <a:solidFill>
              <a:srgbClr val="366EC2"/>
            </a:solidFill>
          </p:spPr>
          <p:txBody>
            <a:bodyPr/>
            <a:lstStyle/>
            <a:p>
              <a:endParaRPr lang="en-GB"/>
            </a:p>
          </p:txBody>
        </p:sp>
        <p:sp>
          <p:nvSpPr>
            <p:cNvPr id="32" name="TextBox 32"/>
            <p:cNvSpPr txBox="1"/>
            <p:nvPr/>
          </p:nvSpPr>
          <p:spPr>
            <a:xfrm>
              <a:off x="0" y="-9525"/>
              <a:ext cx="4905134" cy="252181"/>
            </a:xfrm>
            <a:prstGeom prst="rect">
              <a:avLst/>
            </a:prstGeom>
          </p:spPr>
          <p:txBody>
            <a:bodyPr lIns="50800" tIns="50800" rIns="50800" bIns="50800" rtlCol="0" anchor="ctr"/>
            <a:lstStyle/>
            <a:p>
              <a:pPr algn="ctr">
                <a:lnSpc>
                  <a:spcPts val="1623"/>
                </a:lnSpc>
              </a:pPr>
              <a:endParaRPr/>
            </a:p>
          </p:txBody>
        </p:sp>
      </p:grpSp>
      <p:grpSp>
        <p:nvGrpSpPr>
          <p:cNvPr id="33" name="Group 33"/>
          <p:cNvGrpSpPr/>
          <p:nvPr/>
        </p:nvGrpSpPr>
        <p:grpSpPr>
          <a:xfrm>
            <a:off x="14251689" y="499214"/>
            <a:ext cx="3458019" cy="825066"/>
            <a:chOff x="0" y="0"/>
            <a:chExt cx="4610691" cy="1100088"/>
          </a:xfrm>
        </p:grpSpPr>
        <p:grpSp>
          <p:nvGrpSpPr>
            <p:cNvPr id="34" name="Group 34"/>
            <p:cNvGrpSpPr/>
            <p:nvPr/>
          </p:nvGrpSpPr>
          <p:grpSpPr>
            <a:xfrm rot="5400000">
              <a:off x="2139870" y="-1609015"/>
              <a:ext cx="635033" cy="4306611"/>
              <a:chOff x="0" y="0"/>
              <a:chExt cx="119852" cy="812800"/>
            </a:xfrm>
          </p:grpSpPr>
          <p:sp>
            <p:nvSpPr>
              <p:cNvPr id="35" name="Freeform 35"/>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9A24AD"/>
              </a:solidFill>
            </p:spPr>
            <p:txBody>
              <a:bodyPr/>
              <a:lstStyle/>
              <a:p>
                <a:endParaRPr lang="en-GB"/>
              </a:p>
            </p:txBody>
          </p:sp>
          <p:sp>
            <p:nvSpPr>
              <p:cNvPr id="36" name="TextBox 36"/>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37" name="Group 37"/>
            <p:cNvGrpSpPr/>
            <p:nvPr/>
          </p:nvGrpSpPr>
          <p:grpSpPr>
            <a:xfrm rot="5400000">
              <a:off x="3914361" y="392250"/>
              <a:ext cx="1088581" cy="304081"/>
              <a:chOff x="0" y="0"/>
              <a:chExt cx="205451" cy="57390"/>
            </a:xfrm>
          </p:grpSpPr>
          <p:sp>
            <p:nvSpPr>
              <p:cNvPr id="38" name="Freeform 38"/>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39" name="TextBox 39"/>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40" name="Group 40"/>
            <p:cNvGrpSpPr/>
            <p:nvPr/>
          </p:nvGrpSpPr>
          <p:grpSpPr>
            <a:xfrm rot="5400000">
              <a:off x="-392250" y="403757"/>
              <a:ext cx="1088581" cy="304081"/>
              <a:chOff x="0" y="0"/>
              <a:chExt cx="205451" cy="57390"/>
            </a:xfrm>
          </p:grpSpPr>
          <p:sp>
            <p:nvSpPr>
              <p:cNvPr id="41" name="Freeform 41"/>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42" name="TextBox 42"/>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43" name="TextBox 43"/>
            <p:cNvSpPr txBox="1"/>
            <p:nvPr/>
          </p:nvSpPr>
          <p:spPr>
            <a:xfrm>
              <a:off x="460840" y="189650"/>
              <a:ext cx="3841052" cy="627520"/>
            </a:xfrm>
            <a:prstGeom prst="rect">
              <a:avLst/>
            </a:prstGeom>
          </p:spPr>
          <p:txBody>
            <a:bodyPr lIns="0" tIns="0" rIns="0" bIns="0" rtlCol="0" anchor="t">
              <a:spAutoFit/>
            </a:bodyPr>
            <a:lstStyle/>
            <a:p>
              <a:pPr algn="ctr">
                <a:lnSpc>
                  <a:spcPts val="3663"/>
                </a:lnSpc>
              </a:pPr>
              <a:r>
                <a:rPr lang="en-US" sz="2616" b="1" spc="31">
                  <a:solidFill>
                    <a:srgbClr val="FFFFFF"/>
                  </a:solidFill>
                  <a:latin typeface="Calibri (MS) Bold"/>
                  <a:ea typeface="Calibri (MS) Bold"/>
                  <a:cs typeface="Calibri (MS) Bold"/>
                  <a:sym typeface="Calibri (MS) Bold"/>
                </a:rPr>
                <a:t>Trustworthy</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7925" y="1723229"/>
            <a:ext cx="11243291" cy="8144608"/>
            <a:chOff x="0" y="0"/>
            <a:chExt cx="2961196" cy="2145082"/>
          </a:xfrm>
        </p:grpSpPr>
        <p:sp>
          <p:nvSpPr>
            <p:cNvPr id="3" name="Freeform 3"/>
            <p:cNvSpPr/>
            <p:nvPr/>
          </p:nvSpPr>
          <p:spPr>
            <a:xfrm>
              <a:off x="0" y="0"/>
              <a:ext cx="2961196" cy="2145082"/>
            </a:xfrm>
            <a:custGeom>
              <a:avLst/>
              <a:gdLst/>
              <a:ahLst/>
              <a:cxnLst/>
              <a:rect l="l" t="t" r="r" b="b"/>
              <a:pathLst>
                <a:path w="2961196" h="2145082">
                  <a:moveTo>
                    <a:pt x="0" y="0"/>
                  </a:moveTo>
                  <a:lnTo>
                    <a:pt x="2961196" y="0"/>
                  </a:lnTo>
                  <a:lnTo>
                    <a:pt x="2961196" y="2145082"/>
                  </a:lnTo>
                  <a:lnTo>
                    <a:pt x="0" y="2145082"/>
                  </a:lnTo>
                  <a:close/>
                </a:path>
              </a:pathLst>
            </a:custGeom>
            <a:solidFill>
              <a:srgbClr val="AD2473">
                <a:alpha val="9804"/>
              </a:srgbClr>
            </a:solidFill>
          </p:spPr>
          <p:txBody>
            <a:bodyPr/>
            <a:lstStyle/>
            <a:p>
              <a:endParaRPr lang="en-GB"/>
            </a:p>
          </p:txBody>
        </p:sp>
        <p:sp>
          <p:nvSpPr>
            <p:cNvPr id="4" name="TextBox 4"/>
            <p:cNvSpPr txBox="1"/>
            <p:nvPr/>
          </p:nvSpPr>
          <p:spPr>
            <a:xfrm>
              <a:off x="0" y="-9525"/>
              <a:ext cx="2961196" cy="2154607"/>
            </a:xfrm>
            <a:prstGeom prst="rect">
              <a:avLst/>
            </a:prstGeom>
          </p:spPr>
          <p:txBody>
            <a:bodyPr lIns="50800" tIns="50800" rIns="50800" bIns="50800" rtlCol="0" anchor="ctr"/>
            <a:lstStyle/>
            <a:p>
              <a:pPr algn="ctr">
                <a:lnSpc>
                  <a:spcPts val="1623"/>
                </a:lnSpc>
              </a:pPr>
              <a:endParaRPr/>
            </a:p>
          </p:txBody>
        </p:sp>
      </p:grpSp>
      <p:sp>
        <p:nvSpPr>
          <p:cNvPr id="5" name="Freeform 5"/>
          <p:cNvSpPr/>
          <p:nvPr/>
        </p:nvSpPr>
        <p:spPr>
          <a:xfrm>
            <a:off x="705698" y="4719238"/>
            <a:ext cx="929889" cy="424262"/>
          </a:xfrm>
          <a:custGeom>
            <a:avLst/>
            <a:gdLst/>
            <a:ahLst/>
            <a:cxnLst/>
            <a:rect l="l" t="t" r="r" b="b"/>
            <a:pathLst>
              <a:path w="929889" h="424262">
                <a:moveTo>
                  <a:pt x="0" y="0"/>
                </a:moveTo>
                <a:lnTo>
                  <a:pt x="929889" y="0"/>
                </a:lnTo>
                <a:lnTo>
                  <a:pt x="929889"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705698" y="5786935"/>
            <a:ext cx="929889" cy="424262"/>
          </a:xfrm>
          <a:custGeom>
            <a:avLst/>
            <a:gdLst/>
            <a:ahLst/>
            <a:cxnLst/>
            <a:rect l="l" t="t" r="r" b="b"/>
            <a:pathLst>
              <a:path w="929889" h="424262">
                <a:moveTo>
                  <a:pt x="0" y="0"/>
                </a:moveTo>
                <a:lnTo>
                  <a:pt x="929889" y="0"/>
                </a:lnTo>
                <a:lnTo>
                  <a:pt x="929889" y="424261"/>
                </a:lnTo>
                <a:lnTo>
                  <a:pt x="0" y="424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7" name="Group 7"/>
          <p:cNvGrpSpPr/>
          <p:nvPr/>
        </p:nvGrpSpPr>
        <p:grpSpPr>
          <a:xfrm>
            <a:off x="-246552" y="9407169"/>
            <a:ext cx="18624180" cy="921336"/>
            <a:chOff x="0" y="0"/>
            <a:chExt cx="4905134" cy="242656"/>
          </a:xfrm>
        </p:grpSpPr>
        <p:sp>
          <p:nvSpPr>
            <p:cNvPr id="8" name="Freeform 8"/>
            <p:cNvSpPr/>
            <p:nvPr/>
          </p:nvSpPr>
          <p:spPr>
            <a:xfrm>
              <a:off x="0" y="0"/>
              <a:ext cx="4905134" cy="242656"/>
            </a:xfrm>
            <a:custGeom>
              <a:avLst/>
              <a:gdLst/>
              <a:ahLst/>
              <a:cxnLst/>
              <a:rect l="l" t="t" r="r" b="b"/>
              <a:pathLst>
                <a:path w="4905134" h="242656">
                  <a:moveTo>
                    <a:pt x="0" y="0"/>
                  </a:moveTo>
                  <a:lnTo>
                    <a:pt x="4905134" y="0"/>
                  </a:lnTo>
                  <a:lnTo>
                    <a:pt x="4905134" y="242656"/>
                  </a:lnTo>
                  <a:lnTo>
                    <a:pt x="0" y="242656"/>
                  </a:lnTo>
                  <a:close/>
                </a:path>
              </a:pathLst>
            </a:custGeom>
            <a:solidFill>
              <a:srgbClr val="366EC2"/>
            </a:solidFill>
          </p:spPr>
          <p:txBody>
            <a:bodyPr/>
            <a:lstStyle/>
            <a:p>
              <a:endParaRPr lang="en-GB"/>
            </a:p>
          </p:txBody>
        </p:sp>
        <p:sp>
          <p:nvSpPr>
            <p:cNvPr id="9" name="TextBox 9"/>
            <p:cNvSpPr txBox="1"/>
            <p:nvPr/>
          </p:nvSpPr>
          <p:spPr>
            <a:xfrm>
              <a:off x="0" y="-9525"/>
              <a:ext cx="4905134" cy="252181"/>
            </a:xfrm>
            <a:prstGeom prst="rect">
              <a:avLst/>
            </a:prstGeom>
          </p:spPr>
          <p:txBody>
            <a:bodyPr lIns="50800" tIns="50800" rIns="50800" bIns="50800" rtlCol="0" anchor="ctr"/>
            <a:lstStyle/>
            <a:p>
              <a:pPr algn="ctr">
                <a:lnSpc>
                  <a:spcPts val="1623"/>
                </a:lnSpc>
              </a:pPr>
              <a:endParaRPr/>
            </a:p>
          </p:txBody>
        </p:sp>
      </p:grpSp>
      <p:grpSp>
        <p:nvGrpSpPr>
          <p:cNvPr id="10" name="Group 10"/>
          <p:cNvGrpSpPr/>
          <p:nvPr/>
        </p:nvGrpSpPr>
        <p:grpSpPr>
          <a:xfrm>
            <a:off x="10975366" y="1723229"/>
            <a:ext cx="11425827" cy="8144608"/>
            <a:chOff x="0" y="0"/>
            <a:chExt cx="3009271" cy="2145082"/>
          </a:xfrm>
        </p:grpSpPr>
        <p:sp>
          <p:nvSpPr>
            <p:cNvPr id="11" name="Freeform 11"/>
            <p:cNvSpPr/>
            <p:nvPr/>
          </p:nvSpPr>
          <p:spPr>
            <a:xfrm>
              <a:off x="0" y="0"/>
              <a:ext cx="3009271" cy="2145082"/>
            </a:xfrm>
            <a:custGeom>
              <a:avLst/>
              <a:gdLst/>
              <a:ahLst/>
              <a:cxnLst/>
              <a:rect l="l" t="t" r="r" b="b"/>
              <a:pathLst>
                <a:path w="3009271" h="2145082">
                  <a:moveTo>
                    <a:pt x="0" y="0"/>
                  </a:moveTo>
                  <a:lnTo>
                    <a:pt x="3009271" y="0"/>
                  </a:lnTo>
                  <a:lnTo>
                    <a:pt x="3009271" y="2145082"/>
                  </a:lnTo>
                  <a:lnTo>
                    <a:pt x="0" y="2145082"/>
                  </a:lnTo>
                  <a:close/>
                </a:path>
              </a:pathLst>
            </a:custGeom>
            <a:solidFill>
              <a:srgbClr val="008E00">
                <a:alpha val="9804"/>
              </a:srgbClr>
            </a:solidFill>
          </p:spPr>
          <p:txBody>
            <a:bodyPr/>
            <a:lstStyle/>
            <a:p>
              <a:endParaRPr lang="en-GB"/>
            </a:p>
          </p:txBody>
        </p:sp>
        <p:sp>
          <p:nvSpPr>
            <p:cNvPr id="12" name="TextBox 12"/>
            <p:cNvSpPr txBox="1"/>
            <p:nvPr/>
          </p:nvSpPr>
          <p:spPr>
            <a:xfrm>
              <a:off x="0" y="-9525"/>
              <a:ext cx="3009271" cy="2154607"/>
            </a:xfrm>
            <a:prstGeom prst="rect">
              <a:avLst/>
            </a:prstGeom>
          </p:spPr>
          <p:txBody>
            <a:bodyPr lIns="50800" tIns="50800" rIns="50800" bIns="50800" rtlCol="0" anchor="ctr"/>
            <a:lstStyle/>
            <a:p>
              <a:pPr algn="ctr">
                <a:lnSpc>
                  <a:spcPts val="1623"/>
                </a:lnSpc>
              </a:pPr>
              <a:endParaRPr/>
            </a:p>
          </p:txBody>
        </p:sp>
      </p:grpSp>
      <p:sp>
        <p:nvSpPr>
          <p:cNvPr id="13" name="Freeform 13"/>
          <p:cNvSpPr/>
          <p:nvPr/>
        </p:nvSpPr>
        <p:spPr>
          <a:xfrm>
            <a:off x="6438142" y="6829425"/>
            <a:ext cx="5254792" cy="3487868"/>
          </a:xfrm>
          <a:custGeom>
            <a:avLst/>
            <a:gdLst/>
            <a:ahLst/>
            <a:cxnLst/>
            <a:rect l="l" t="t" r="r" b="b"/>
            <a:pathLst>
              <a:path w="5254792" h="3487868">
                <a:moveTo>
                  <a:pt x="0" y="0"/>
                </a:moveTo>
                <a:lnTo>
                  <a:pt x="5254792" y="0"/>
                </a:lnTo>
                <a:lnTo>
                  <a:pt x="5254792" y="3487868"/>
                </a:lnTo>
                <a:lnTo>
                  <a:pt x="0" y="3487868"/>
                </a:lnTo>
                <a:lnTo>
                  <a:pt x="0" y="0"/>
                </a:lnTo>
                <a:close/>
              </a:path>
            </a:pathLst>
          </a:custGeom>
          <a:blipFill>
            <a:blip r:embed="rId4"/>
            <a:stretch>
              <a:fillRect/>
            </a:stretch>
          </a:blipFill>
        </p:spPr>
        <p:txBody>
          <a:bodyPr/>
          <a:lstStyle/>
          <a:p>
            <a:endParaRPr lang="en-GB"/>
          </a:p>
        </p:txBody>
      </p:sp>
      <p:sp>
        <p:nvSpPr>
          <p:cNvPr id="14" name="TextBox 14"/>
          <p:cNvSpPr txBox="1"/>
          <p:nvPr/>
        </p:nvSpPr>
        <p:spPr>
          <a:xfrm>
            <a:off x="705698" y="463756"/>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trustworthy</a:t>
            </a:r>
          </a:p>
        </p:txBody>
      </p:sp>
      <p:sp>
        <p:nvSpPr>
          <p:cNvPr id="15" name="TextBox 15"/>
          <p:cNvSpPr txBox="1"/>
          <p:nvPr/>
        </p:nvSpPr>
        <p:spPr>
          <a:xfrm>
            <a:off x="705698" y="1199584"/>
            <a:ext cx="3916748" cy="523645"/>
          </a:xfrm>
          <a:prstGeom prst="rect">
            <a:avLst/>
          </a:prstGeom>
        </p:spPr>
        <p:txBody>
          <a:bodyPr lIns="0" tIns="0" rIns="0" bIns="0" rtlCol="0" anchor="t">
            <a:spAutoFit/>
          </a:bodyPr>
          <a:lstStyle/>
          <a:p>
            <a:pPr marL="0" lvl="0" indent="0" algn="just">
              <a:lnSpc>
                <a:spcPts val="3425"/>
              </a:lnSpc>
              <a:spcBef>
                <a:spcPct val="0"/>
              </a:spcBef>
            </a:pPr>
            <a:r>
              <a:rPr lang="en-US" sz="3425" b="1">
                <a:solidFill>
                  <a:srgbClr val="366EC2"/>
                </a:solidFill>
                <a:latin typeface="Arial Bold"/>
                <a:ea typeface="Arial Bold"/>
                <a:cs typeface="Arial Bold"/>
                <a:sym typeface="Arial Bold"/>
              </a:rPr>
              <a:t>The big challenges</a:t>
            </a:r>
          </a:p>
        </p:txBody>
      </p:sp>
      <p:sp>
        <p:nvSpPr>
          <p:cNvPr id="16" name="TextBox 16"/>
          <p:cNvSpPr txBox="1"/>
          <p:nvPr/>
        </p:nvSpPr>
        <p:spPr>
          <a:xfrm>
            <a:off x="871776" y="1942304"/>
            <a:ext cx="9697298" cy="14417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323B60"/>
                </a:solidFill>
                <a:latin typeface="Arial Bold"/>
                <a:ea typeface="Arial Bold"/>
                <a:cs typeface="Arial Bold"/>
                <a:sym typeface="Arial Bold"/>
              </a:rPr>
              <a:t>Patients, especially parents of small children, people living with long-term illness and the elderly, may not feel certain about how to tell whether they are well, or whether they are experiencing worrying changes in their health. </a:t>
            </a:r>
          </a:p>
        </p:txBody>
      </p:sp>
      <p:sp>
        <p:nvSpPr>
          <p:cNvPr id="17" name="TextBox 17"/>
          <p:cNvSpPr txBox="1"/>
          <p:nvPr/>
        </p:nvSpPr>
        <p:spPr>
          <a:xfrm>
            <a:off x="871776" y="3695425"/>
            <a:ext cx="9697298" cy="7559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AE2673"/>
                </a:solidFill>
                <a:latin typeface="Arial Bold"/>
                <a:ea typeface="Arial Bold"/>
                <a:cs typeface="Arial Bold"/>
                <a:sym typeface="Arial Bold"/>
              </a:rPr>
              <a:t>Anticipative and trustworthy care can provide them with reassurance and confidence. This could entail:</a:t>
            </a:r>
          </a:p>
        </p:txBody>
      </p:sp>
      <p:sp>
        <p:nvSpPr>
          <p:cNvPr id="18" name="TextBox 18"/>
          <p:cNvSpPr txBox="1"/>
          <p:nvPr/>
        </p:nvSpPr>
        <p:spPr>
          <a:xfrm>
            <a:off x="1872922" y="4730450"/>
            <a:ext cx="8696151" cy="755950"/>
          </a:xfrm>
          <a:prstGeom prst="rect">
            <a:avLst/>
          </a:prstGeom>
        </p:spPr>
        <p:txBody>
          <a:bodyPr lIns="0" tIns="0" rIns="0" bIns="0" rtlCol="0" anchor="t">
            <a:spAutoFit/>
          </a:bodyPr>
          <a:lstStyle/>
          <a:p>
            <a:pPr marL="0" lvl="0" indent="0" algn="just">
              <a:lnSpc>
                <a:spcPts val="2761"/>
              </a:lnSpc>
              <a:spcBef>
                <a:spcPct val="0"/>
              </a:spcBef>
            </a:pPr>
            <a:r>
              <a:rPr lang="en-US" sz="2761" b="1" u="none" strike="noStrike">
                <a:solidFill>
                  <a:srgbClr val="323B60"/>
                </a:solidFill>
                <a:latin typeface="Arial Bold"/>
                <a:ea typeface="Arial Bold"/>
                <a:cs typeface="Arial Bold"/>
                <a:sym typeface="Arial Bold"/>
              </a:rPr>
              <a:t>Providing reassurance (what’s normal, what’s not) and educating on self-care.</a:t>
            </a:r>
          </a:p>
        </p:txBody>
      </p:sp>
      <p:sp>
        <p:nvSpPr>
          <p:cNvPr id="19" name="TextBox 19"/>
          <p:cNvSpPr txBox="1"/>
          <p:nvPr/>
        </p:nvSpPr>
        <p:spPr>
          <a:xfrm>
            <a:off x="1872922" y="5762625"/>
            <a:ext cx="8919076" cy="10988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323B60"/>
                </a:solidFill>
                <a:latin typeface="Arial Bold"/>
                <a:ea typeface="Arial Bold"/>
                <a:cs typeface="Arial Bold"/>
                <a:sym typeface="Arial Bold"/>
              </a:rPr>
              <a:t>Prioritising prevention over reactive care; proactively offering check-ups, routine investigations or other forms of care and support.</a:t>
            </a:r>
          </a:p>
        </p:txBody>
      </p:sp>
      <p:sp>
        <p:nvSpPr>
          <p:cNvPr id="20" name="TextBox 20"/>
          <p:cNvSpPr txBox="1"/>
          <p:nvPr/>
        </p:nvSpPr>
        <p:spPr>
          <a:xfrm>
            <a:off x="11276144" y="2072242"/>
            <a:ext cx="6327030" cy="21275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026202"/>
                </a:solidFill>
                <a:latin typeface="Arial Bold"/>
                <a:ea typeface="Arial Bold"/>
                <a:cs typeface="Arial Bold"/>
                <a:sym typeface="Arial Bold"/>
              </a:rPr>
              <a:t>Changing patient behaviour around how they access care may play a crucial role in reducing demand for care; but in order to change patient behaviour, we must first understand their motivations and gain their trust.</a:t>
            </a:r>
          </a:p>
        </p:txBody>
      </p:sp>
      <p:sp>
        <p:nvSpPr>
          <p:cNvPr id="21" name="TextBox 21"/>
          <p:cNvSpPr txBox="1"/>
          <p:nvPr/>
        </p:nvSpPr>
        <p:spPr>
          <a:xfrm>
            <a:off x="11276144" y="4688085"/>
            <a:ext cx="6250483" cy="24704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AE2673"/>
                </a:solidFill>
                <a:latin typeface="Arial Bold"/>
                <a:ea typeface="Arial Bold"/>
                <a:cs typeface="Arial Bold"/>
                <a:sym typeface="Arial Bold"/>
              </a:rPr>
              <a:t>When patients are told that they may need to wait longer than expected for an appointment, or advised to take over the counter painkillers to manage their symptoms- are they going to TRUST that it is safe for them to wait?</a:t>
            </a:r>
          </a:p>
        </p:txBody>
      </p:sp>
      <p:grpSp>
        <p:nvGrpSpPr>
          <p:cNvPr id="22" name="Group 22"/>
          <p:cNvGrpSpPr/>
          <p:nvPr/>
        </p:nvGrpSpPr>
        <p:grpSpPr>
          <a:xfrm>
            <a:off x="14251689" y="499214"/>
            <a:ext cx="3458019" cy="825066"/>
            <a:chOff x="0" y="0"/>
            <a:chExt cx="4610691" cy="1100088"/>
          </a:xfrm>
        </p:grpSpPr>
        <p:grpSp>
          <p:nvGrpSpPr>
            <p:cNvPr id="23" name="Group 23"/>
            <p:cNvGrpSpPr/>
            <p:nvPr/>
          </p:nvGrpSpPr>
          <p:grpSpPr>
            <a:xfrm rot="5400000">
              <a:off x="2139870" y="-1609015"/>
              <a:ext cx="635033" cy="4306611"/>
              <a:chOff x="0" y="0"/>
              <a:chExt cx="119852" cy="812800"/>
            </a:xfrm>
          </p:grpSpPr>
          <p:sp>
            <p:nvSpPr>
              <p:cNvPr id="24" name="Freeform 2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9A24AD"/>
              </a:solidFill>
            </p:spPr>
            <p:txBody>
              <a:bodyPr/>
              <a:lstStyle/>
              <a:p>
                <a:endParaRPr lang="en-GB"/>
              </a:p>
            </p:txBody>
          </p:sp>
          <p:sp>
            <p:nvSpPr>
              <p:cNvPr id="25" name="TextBox 25"/>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26" name="Group 26"/>
            <p:cNvGrpSpPr/>
            <p:nvPr/>
          </p:nvGrpSpPr>
          <p:grpSpPr>
            <a:xfrm rot="5400000">
              <a:off x="3914361" y="392250"/>
              <a:ext cx="1088581" cy="304081"/>
              <a:chOff x="0" y="0"/>
              <a:chExt cx="205451" cy="57390"/>
            </a:xfrm>
          </p:grpSpPr>
          <p:sp>
            <p:nvSpPr>
              <p:cNvPr id="27" name="Freeform 2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28" name="TextBox 28"/>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29" name="Group 29"/>
            <p:cNvGrpSpPr/>
            <p:nvPr/>
          </p:nvGrpSpPr>
          <p:grpSpPr>
            <a:xfrm rot="5400000">
              <a:off x="-392250" y="403757"/>
              <a:ext cx="1088581" cy="304081"/>
              <a:chOff x="0" y="0"/>
              <a:chExt cx="205451" cy="57390"/>
            </a:xfrm>
          </p:grpSpPr>
          <p:sp>
            <p:nvSpPr>
              <p:cNvPr id="30" name="Freeform 3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31" name="TextBox 31"/>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32" name="TextBox 32"/>
            <p:cNvSpPr txBox="1"/>
            <p:nvPr/>
          </p:nvSpPr>
          <p:spPr>
            <a:xfrm>
              <a:off x="460840" y="189650"/>
              <a:ext cx="3841052" cy="627520"/>
            </a:xfrm>
            <a:prstGeom prst="rect">
              <a:avLst/>
            </a:prstGeom>
          </p:spPr>
          <p:txBody>
            <a:bodyPr lIns="0" tIns="0" rIns="0" bIns="0" rtlCol="0" anchor="t">
              <a:spAutoFit/>
            </a:bodyPr>
            <a:lstStyle/>
            <a:p>
              <a:pPr algn="ctr">
                <a:lnSpc>
                  <a:spcPts val="3663"/>
                </a:lnSpc>
              </a:pPr>
              <a:r>
                <a:rPr lang="en-US" sz="2616" b="1" spc="31">
                  <a:solidFill>
                    <a:srgbClr val="FFFFFF"/>
                  </a:solidFill>
                  <a:latin typeface="Calibri (MS) Bold"/>
                  <a:ea typeface="Calibri (MS) Bold"/>
                  <a:cs typeface="Calibri (MS) Bold"/>
                  <a:sym typeface="Calibri (MS) Bold"/>
                </a:rPr>
                <a:t>Trustworthy</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07432" y="1511990"/>
            <a:ext cx="6654112" cy="6654112"/>
          </a:xfrm>
          <a:custGeom>
            <a:avLst/>
            <a:gdLst/>
            <a:ahLst/>
            <a:cxnLst/>
            <a:rect l="l" t="t" r="r" b="b"/>
            <a:pathLst>
              <a:path w="6654112" h="6654112">
                <a:moveTo>
                  <a:pt x="0" y="0"/>
                </a:moveTo>
                <a:lnTo>
                  <a:pt x="6654112" y="0"/>
                </a:lnTo>
                <a:lnTo>
                  <a:pt x="6654112" y="6654112"/>
                </a:lnTo>
                <a:lnTo>
                  <a:pt x="0" y="665411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3" name="AutoShape 3"/>
          <p:cNvSpPr/>
          <p:nvPr/>
        </p:nvSpPr>
        <p:spPr>
          <a:xfrm>
            <a:off x="9832362" y="1949138"/>
            <a:ext cx="5901886" cy="5293328"/>
          </a:xfrm>
          <a:prstGeom prst="line">
            <a:avLst/>
          </a:prstGeom>
          <a:ln w="152400" cap="flat">
            <a:solidFill>
              <a:srgbClr val="000000"/>
            </a:solidFill>
            <a:prstDash val="solid"/>
            <a:headEnd type="none" w="sm" len="sm"/>
            <a:tailEnd type="none" w="sm" len="sm"/>
          </a:ln>
        </p:spPr>
        <p:txBody>
          <a:bodyPr/>
          <a:lstStyle/>
          <a:p>
            <a:endParaRPr lang="en-GB"/>
          </a:p>
        </p:txBody>
      </p:sp>
      <p:grpSp>
        <p:nvGrpSpPr>
          <p:cNvPr id="4" name="Group 4"/>
          <p:cNvGrpSpPr/>
          <p:nvPr/>
        </p:nvGrpSpPr>
        <p:grpSpPr>
          <a:xfrm>
            <a:off x="15369653" y="6734434"/>
            <a:ext cx="2106279" cy="210627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B328"/>
            </a:solidFill>
          </p:spPr>
          <p:txBody>
            <a:bodyPr/>
            <a:lstStyle/>
            <a:p>
              <a:endParaRPr lang="en-GB"/>
            </a:p>
          </p:txBody>
        </p:sp>
        <p:sp>
          <p:nvSpPr>
            <p:cNvPr id="6" name="TextBox 6"/>
            <p:cNvSpPr txBox="1"/>
            <p:nvPr/>
          </p:nvSpPr>
          <p:spPr>
            <a:xfrm>
              <a:off x="76200" y="66675"/>
              <a:ext cx="660400" cy="669925"/>
            </a:xfrm>
            <a:prstGeom prst="rect">
              <a:avLst/>
            </a:prstGeom>
          </p:spPr>
          <p:txBody>
            <a:bodyPr lIns="50800" tIns="50800" rIns="50800" bIns="50800" rtlCol="0" anchor="ctr"/>
            <a:lstStyle/>
            <a:p>
              <a:pPr algn="ctr">
                <a:lnSpc>
                  <a:spcPts val="1623"/>
                </a:lnSpc>
              </a:pPr>
              <a:endParaRPr/>
            </a:p>
          </p:txBody>
        </p:sp>
      </p:grpSp>
      <p:grpSp>
        <p:nvGrpSpPr>
          <p:cNvPr id="7" name="Group 7"/>
          <p:cNvGrpSpPr/>
          <p:nvPr/>
        </p:nvGrpSpPr>
        <p:grpSpPr>
          <a:xfrm>
            <a:off x="7880408" y="6639994"/>
            <a:ext cx="2200719" cy="220071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1282D"/>
            </a:solidFill>
          </p:spPr>
          <p:txBody>
            <a:bodyPr/>
            <a:lstStyle/>
            <a:p>
              <a:endParaRPr lang="en-GB"/>
            </a:p>
          </p:txBody>
        </p:sp>
        <p:sp>
          <p:nvSpPr>
            <p:cNvPr id="9" name="TextBox 9"/>
            <p:cNvSpPr txBox="1"/>
            <p:nvPr/>
          </p:nvSpPr>
          <p:spPr>
            <a:xfrm>
              <a:off x="76200" y="66675"/>
              <a:ext cx="660400" cy="669925"/>
            </a:xfrm>
            <a:prstGeom prst="rect">
              <a:avLst/>
            </a:prstGeom>
          </p:spPr>
          <p:txBody>
            <a:bodyPr lIns="50800" tIns="50800" rIns="50800" bIns="50800" rtlCol="0" anchor="ctr"/>
            <a:lstStyle/>
            <a:p>
              <a:pPr algn="ctr">
                <a:lnSpc>
                  <a:spcPts val="1623"/>
                </a:lnSpc>
              </a:pPr>
              <a:endParaRPr/>
            </a:p>
          </p:txBody>
        </p:sp>
      </p:grpSp>
      <p:grpSp>
        <p:nvGrpSpPr>
          <p:cNvPr id="10" name="Group 10"/>
          <p:cNvGrpSpPr/>
          <p:nvPr/>
        </p:nvGrpSpPr>
        <p:grpSpPr>
          <a:xfrm>
            <a:off x="7880408" y="523312"/>
            <a:ext cx="2200719" cy="220071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6EC2"/>
            </a:solidFill>
          </p:spPr>
          <p:txBody>
            <a:bodyPr/>
            <a:lstStyle/>
            <a:p>
              <a:endParaRPr lang="en-GB"/>
            </a:p>
          </p:txBody>
        </p:sp>
        <p:sp>
          <p:nvSpPr>
            <p:cNvPr id="12" name="TextBox 12"/>
            <p:cNvSpPr txBox="1"/>
            <p:nvPr/>
          </p:nvSpPr>
          <p:spPr>
            <a:xfrm>
              <a:off x="76200" y="66675"/>
              <a:ext cx="660400" cy="669925"/>
            </a:xfrm>
            <a:prstGeom prst="rect">
              <a:avLst/>
            </a:prstGeom>
          </p:spPr>
          <p:txBody>
            <a:bodyPr lIns="50800" tIns="50800" rIns="50800" bIns="50800" rtlCol="0" anchor="ctr"/>
            <a:lstStyle/>
            <a:p>
              <a:pPr algn="ctr">
                <a:lnSpc>
                  <a:spcPts val="1623"/>
                </a:lnSpc>
              </a:pPr>
              <a:endParaRPr/>
            </a:p>
          </p:txBody>
        </p:sp>
      </p:grpSp>
      <p:grpSp>
        <p:nvGrpSpPr>
          <p:cNvPr id="13" name="Group 13"/>
          <p:cNvGrpSpPr/>
          <p:nvPr/>
        </p:nvGrpSpPr>
        <p:grpSpPr>
          <a:xfrm>
            <a:off x="15275214" y="496331"/>
            <a:ext cx="2200719" cy="2200719"/>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24AD"/>
            </a:solidFill>
          </p:spPr>
          <p:txBody>
            <a:bodyPr/>
            <a:lstStyle/>
            <a:p>
              <a:endParaRPr lang="en-GB"/>
            </a:p>
          </p:txBody>
        </p:sp>
        <p:sp>
          <p:nvSpPr>
            <p:cNvPr id="15" name="TextBox 15"/>
            <p:cNvSpPr txBox="1"/>
            <p:nvPr/>
          </p:nvSpPr>
          <p:spPr>
            <a:xfrm>
              <a:off x="76200" y="66675"/>
              <a:ext cx="660400" cy="669925"/>
            </a:xfrm>
            <a:prstGeom prst="rect">
              <a:avLst/>
            </a:prstGeom>
          </p:spPr>
          <p:txBody>
            <a:bodyPr lIns="50800" tIns="50800" rIns="50800" bIns="50800" rtlCol="0" anchor="ctr"/>
            <a:lstStyle/>
            <a:p>
              <a:pPr algn="ctr">
                <a:lnSpc>
                  <a:spcPts val="1623"/>
                </a:lnSpc>
              </a:pPr>
              <a:endParaRPr/>
            </a:p>
          </p:txBody>
        </p:sp>
      </p:grpSp>
      <p:sp>
        <p:nvSpPr>
          <p:cNvPr id="16" name="AutoShape 16"/>
          <p:cNvSpPr/>
          <p:nvPr/>
        </p:nvSpPr>
        <p:spPr>
          <a:xfrm flipH="1">
            <a:off x="9782610" y="2500801"/>
            <a:ext cx="5905013" cy="4578028"/>
          </a:xfrm>
          <a:prstGeom prst="line">
            <a:avLst/>
          </a:prstGeom>
          <a:ln w="152400" cap="flat">
            <a:solidFill>
              <a:srgbClr val="000000"/>
            </a:solidFill>
            <a:prstDash val="solid"/>
            <a:headEnd type="none" w="sm" len="sm"/>
            <a:tailEnd type="none" w="sm" len="sm"/>
          </a:ln>
        </p:spPr>
        <p:txBody>
          <a:bodyPr/>
          <a:lstStyle/>
          <a:p>
            <a:endParaRPr lang="en-GB"/>
          </a:p>
        </p:txBody>
      </p:sp>
      <p:grpSp>
        <p:nvGrpSpPr>
          <p:cNvPr id="17" name="Group 17"/>
          <p:cNvGrpSpPr/>
          <p:nvPr/>
        </p:nvGrpSpPr>
        <p:grpSpPr>
          <a:xfrm>
            <a:off x="0" y="9182707"/>
            <a:ext cx="18288000" cy="1104293"/>
            <a:chOff x="0" y="0"/>
            <a:chExt cx="4816593" cy="290842"/>
          </a:xfrm>
        </p:grpSpPr>
        <p:sp>
          <p:nvSpPr>
            <p:cNvPr id="18" name="Freeform 18"/>
            <p:cNvSpPr/>
            <p:nvPr/>
          </p:nvSpPr>
          <p:spPr>
            <a:xfrm>
              <a:off x="0" y="0"/>
              <a:ext cx="4816592" cy="290842"/>
            </a:xfrm>
            <a:custGeom>
              <a:avLst/>
              <a:gdLst/>
              <a:ahLst/>
              <a:cxnLst/>
              <a:rect l="l" t="t" r="r" b="b"/>
              <a:pathLst>
                <a:path w="4816592" h="290842">
                  <a:moveTo>
                    <a:pt x="0" y="0"/>
                  </a:moveTo>
                  <a:lnTo>
                    <a:pt x="4816592" y="0"/>
                  </a:lnTo>
                  <a:lnTo>
                    <a:pt x="4816592" y="290842"/>
                  </a:lnTo>
                  <a:lnTo>
                    <a:pt x="0" y="290842"/>
                  </a:lnTo>
                  <a:close/>
                </a:path>
              </a:pathLst>
            </a:custGeom>
            <a:solidFill>
              <a:srgbClr val="366EC2"/>
            </a:solidFill>
          </p:spPr>
          <p:txBody>
            <a:bodyPr/>
            <a:lstStyle/>
            <a:p>
              <a:endParaRPr lang="en-GB"/>
            </a:p>
          </p:txBody>
        </p:sp>
        <p:sp>
          <p:nvSpPr>
            <p:cNvPr id="19" name="TextBox 19"/>
            <p:cNvSpPr txBox="1"/>
            <p:nvPr/>
          </p:nvSpPr>
          <p:spPr>
            <a:xfrm>
              <a:off x="0" y="-9525"/>
              <a:ext cx="4816593" cy="300367"/>
            </a:xfrm>
            <a:prstGeom prst="rect">
              <a:avLst/>
            </a:prstGeom>
          </p:spPr>
          <p:txBody>
            <a:bodyPr lIns="50800" tIns="50800" rIns="50800" bIns="50800" rtlCol="0" anchor="ctr"/>
            <a:lstStyle/>
            <a:p>
              <a:pPr algn="ctr">
                <a:lnSpc>
                  <a:spcPts val="1623"/>
                </a:lnSpc>
              </a:pPr>
              <a:endParaRPr/>
            </a:p>
          </p:txBody>
        </p:sp>
      </p:grpSp>
      <p:sp>
        <p:nvSpPr>
          <p:cNvPr id="20" name="Freeform 20"/>
          <p:cNvSpPr/>
          <p:nvPr/>
        </p:nvSpPr>
        <p:spPr>
          <a:xfrm flipH="1">
            <a:off x="369649" y="1365237"/>
            <a:ext cx="7152894" cy="7764335"/>
          </a:xfrm>
          <a:custGeom>
            <a:avLst/>
            <a:gdLst/>
            <a:ahLst/>
            <a:cxnLst/>
            <a:rect l="l" t="t" r="r" b="b"/>
            <a:pathLst>
              <a:path w="7152894" h="7764335">
                <a:moveTo>
                  <a:pt x="7152894" y="0"/>
                </a:moveTo>
                <a:lnTo>
                  <a:pt x="0" y="0"/>
                </a:lnTo>
                <a:lnTo>
                  <a:pt x="0" y="7764335"/>
                </a:lnTo>
                <a:lnTo>
                  <a:pt x="7152894" y="7764335"/>
                </a:lnTo>
                <a:lnTo>
                  <a:pt x="7152894" y="0"/>
                </a:lnTo>
                <a:close/>
              </a:path>
            </a:pathLst>
          </a:custGeom>
          <a:blipFill>
            <a:blip r:embed="rId4"/>
            <a:stretch>
              <a:fillRect/>
            </a:stretch>
          </a:blipFill>
        </p:spPr>
        <p:txBody>
          <a:bodyPr/>
          <a:lstStyle/>
          <a:p>
            <a:endParaRPr lang="en-GB"/>
          </a:p>
        </p:txBody>
      </p:sp>
      <p:sp>
        <p:nvSpPr>
          <p:cNvPr id="21" name="TextBox 21"/>
          <p:cNvSpPr txBox="1"/>
          <p:nvPr/>
        </p:nvSpPr>
        <p:spPr>
          <a:xfrm>
            <a:off x="15369653" y="7147215"/>
            <a:ext cx="2009893" cy="1365304"/>
          </a:xfrm>
          <a:prstGeom prst="rect">
            <a:avLst/>
          </a:prstGeom>
        </p:spPr>
        <p:txBody>
          <a:bodyPr lIns="0" tIns="0" rIns="0" bIns="0" rtlCol="0" anchor="t">
            <a:spAutoFit/>
          </a:bodyPr>
          <a:lstStyle/>
          <a:p>
            <a:pPr algn="ctr">
              <a:lnSpc>
                <a:spcPts val="3584"/>
              </a:lnSpc>
            </a:pPr>
            <a:r>
              <a:rPr lang="en-US" sz="2560" b="1">
                <a:solidFill>
                  <a:srgbClr val="FFFFFF"/>
                </a:solidFill>
                <a:latin typeface="Arial Bold"/>
                <a:ea typeface="Arial Bold"/>
                <a:cs typeface="Arial Bold"/>
                <a:sym typeface="Arial Bold"/>
              </a:rPr>
              <a:t>Person-centered</a:t>
            </a:r>
          </a:p>
          <a:p>
            <a:pPr marL="0" lvl="0" indent="0" algn="ctr">
              <a:lnSpc>
                <a:spcPts val="3584"/>
              </a:lnSpc>
              <a:spcBef>
                <a:spcPct val="0"/>
              </a:spcBef>
            </a:pPr>
            <a:r>
              <a:rPr lang="en-US" sz="2560" b="1">
                <a:solidFill>
                  <a:srgbClr val="FFFFFF"/>
                </a:solidFill>
                <a:latin typeface="Arial Bold"/>
                <a:ea typeface="Arial Bold"/>
                <a:cs typeface="Arial Bold"/>
                <a:sym typeface="Arial Bold"/>
              </a:rPr>
              <a:t>care</a:t>
            </a:r>
          </a:p>
        </p:txBody>
      </p:sp>
      <p:sp>
        <p:nvSpPr>
          <p:cNvPr id="22" name="TextBox 22"/>
          <p:cNvSpPr txBox="1"/>
          <p:nvPr/>
        </p:nvSpPr>
        <p:spPr>
          <a:xfrm>
            <a:off x="7930762" y="7316599"/>
            <a:ext cx="2100012" cy="966794"/>
          </a:xfrm>
          <a:prstGeom prst="rect">
            <a:avLst/>
          </a:prstGeom>
        </p:spPr>
        <p:txBody>
          <a:bodyPr lIns="0" tIns="0" rIns="0" bIns="0" rtlCol="0" anchor="t">
            <a:spAutoFit/>
          </a:bodyPr>
          <a:lstStyle/>
          <a:p>
            <a:pPr algn="ctr">
              <a:lnSpc>
                <a:spcPts val="3744"/>
              </a:lnSpc>
            </a:pPr>
            <a:r>
              <a:rPr lang="en-US" sz="2674" b="1">
                <a:solidFill>
                  <a:srgbClr val="FFFFFF"/>
                </a:solidFill>
                <a:latin typeface="Arial Bold"/>
                <a:ea typeface="Arial Bold"/>
                <a:cs typeface="Arial Bold"/>
                <a:sym typeface="Arial Bold"/>
              </a:rPr>
              <a:t>Competent</a:t>
            </a:r>
          </a:p>
          <a:p>
            <a:pPr marL="0" lvl="0" indent="0" algn="ctr">
              <a:lnSpc>
                <a:spcPts val="3744"/>
              </a:lnSpc>
              <a:spcBef>
                <a:spcPct val="0"/>
              </a:spcBef>
            </a:pPr>
            <a:r>
              <a:rPr lang="en-US" sz="2674" b="1">
                <a:solidFill>
                  <a:srgbClr val="FFFFFF"/>
                </a:solidFill>
                <a:latin typeface="Arial Bold"/>
                <a:ea typeface="Arial Bold"/>
                <a:cs typeface="Arial Bold"/>
                <a:sym typeface="Arial Bold"/>
              </a:rPr>
              <a:t>care</a:t>
            </a:r>
          </a:p>
        </p:txBody>
      </p:sp>
      <p:sp>
        <p:nvSpPr>
          <p:cNvPr id="23" name="TextBox 23"/>
          <p:cNvSpPr txBox="1"/>
          <p:nvPr/>
        </p:nvSpPr>
        <p:spPr>
          <a:xfrm>
            <a:off x="7880408" y="1181838"/>
            <a:ext cx="2100012" cy="966794"/>
          </a:xfrm>
          <a:prstGeom prst="rect">
            <a:avLst/>
          </a:prstGeom>
        </p:spPr>
        <p:txBody>
          <a:bodyPr lIns="0" tIns="0" rIns="0" bIns="0" rtlCol="0" anchor="t">
            <a:spAutoFit/>
          </a:bodyPr>
          <a:lstStyle/>
          <a:p>
            <a:pPr marL="0" lvl="0" indent="0" algn="ctr">
              <a:lnSpc>
                <a:spcPts val="3744"/>
              </a:lnSpc>
              <a:spcBef>
                <a:spcPct val="0"/>
              </a:spcBef>
            </a:pPr>
            <a:r>
              <a:rPr lang="en-US" sz="2674" b="1">
                <a:solidFill>
                  <a:srgbClr val="FFFFFF"/>
                </a:solidFill>
                <a:latin typeface="Arial Bold"/>
                <a:ea typeface="Arial Bold"/>
                <a:cs typeface="Arial Bold"/>
                <a:sym typeface="Arial Bold"/>
              </a:rPr>
              <a:t>Accessible care</a:t>
            </a:r>
          </a:p>
        </p:txBody>
      </p:sp>
      <p:sp>
        <p:nvSpPr>
          <p:cNvPr id="24" name="TextBox 24"/>
          <p:cNvSpPr txBox="1"/>
          <p:nvPr/>
        </p:nvSpPr>
        <p:spPr>
          <a:xfrm>
            <a:off x="15325567" y="1060907"/>
            <a:ext cx="2100012" cy="966794"/>
          </a:xfrm>
          <a:prstGeom prst="rect">
            <a:avLst/>
          </a:prstGeom>
        </p:spPr>
        <p:txBody>
          <a:bodyPr lIns="0" tIns="0" rIns="0" bIns="0" rtlCol="0" anchor="t">
            <a:spAutoFit/>
          </a:bodyPr>
          <a:lstStyle/>
          <a:p>
            <a:pPr marL="0" lvl="0" indent="0" algn="ctr">
              <a:lnSpc>
                <a:spcPts val="3744"/>
              </a:lnSpc>
              <a:spcBef>
                <a:spcPct val="0"/>
              </a:spcBef>
            </a:pPr>
            <a:r>
              <a:rPr lang="en-US" sz="2674" b="1">
                <a:solidFill>
                  <a:srgbClr val="FFFFFF"/>
                </a:solidFill>
                <a:latin typeface="Arial Bold"/>
                <a:ea typeface="Arial Bold"/>
                <a:cs typeface="Arial Bold"/>
                <a:sym typeface="Arial Bold"/>
              </a:rPr>
              <a:t>Trustworthy care</a:t>
            </a:r>
          </a:p>
        </p:txBody>
      </p:sp>
      <p:sp>
        <p:nvSpPr>
          <p:cNvPr id="25" name="TextBox 25"/>
          <p:cNvSpPr txBox="1"/>
          <p:nvPr/>
        </p:nvSpPr>
        <p:spPr>
          <a:xfrm>
            <a:off x="500644" y="636707"/>
            <a:ext cx="16297078" cy="538930"/>
          </a:xfrm>
          <a:prstGeom prst="rect">
            <a:avLst/>
          </a:prstGeom>
        </p:spPr>
        <p:txBody>
          <a:bodyPr lIns="0" tIns="0" rIns="0" bIns="0" rtlCol="0" anchor="t">
            <a:spAutoFit/>
          </a:bodyPr>
          <a:lstStyle/>
          <a:p>
            <a:pPr marL="0" lvl="0" indent="0" algn="just">
              <a:lnSpc>
                <a:spcPts val="3592"/>
              </a:lnSpc>
              <a:spcBef>
                <a:spcPct val="0"/>
              </a:spcBef>
            </a:pPr>
            <a:r>
              <a:rPr lang="en-US" sz="3592" b="1" u="none" strike="noStrike">
                <a:solidFill>
                  <a:srgbClr val="366EC2"/>
                </a:solidFill>
                <a:latin typeface="Arial Bold"/>
                <a:ea typeface="Arial Bold"/>
                <a:cs typeface="Arial Bold"/>
                <a:sym typeface="Arial Bold"/>
              </a:rPr>
              <a:t>What does good care look like?</a:t>
            </a:r>
          </a:p>
        </p:txBody>
      </p:sp>
      <p:sp>
        <p:nvSpPr>
          <p:cNvPr id="26" name="TextBox 26"/>
          <p:cNvSpPr txBox="1"/>
          <p:nvPr/>
        </p:nvSpPr>
        <p:spPr>
          <a:xfrm>
            <a:off x="10586031" y="915495"/>
            <a:ext cx="4184278" cy="596496"/>
          </a:xfrm>
          <a:prstGeom prst="rect">
            <a:avLst/>
          </a:prstGeom>
        </p:spPr>
        <p:txBody>
          <a:bodyPr lIns="0" tIns="0" rIns="0" bIns="0" rtlCol="0" anchor="t">
            <a:spAutoFit/>
          </a:bodyPr>
          <a:lstStyle/>
          <a:p>
            <a:pPr marL="0" lvl="0" indent="0" algn="ctr">
              <a:lnSpc>
                <a:spcPts val="4856"/>
              </a:lnSpc>
              <a:spcBef>
                <a:spcPct val="0"/>
              </a:spcBef>
            </a:pPr>
            <a:r>
              <a:rPr lang="en-US" sz="3469" b="1">
                <a:solidFill>
                  <a:srgbClr val="AD2473"/>
                </a:solidFill>
                <a:latin typeface="Trebuchet MS 1"/>
                <a:ea typeface="Trebuchet MS 1"/>
                <a:cs typeface="Trebuchet MS 1"/>
                <a:sym typeface="Trebuchet MS 1"/>
              </a:rPr>
              <a:t>Don’t gatekeep care</a:t>
            </a:r>
          </a:p>
        </p:txBody>
      </p:sp>
      <p:sp>
        <p:nvSpPr>
          <p:cNvPr id="27" name="TextBox 27"/>
          <p:cNvSpPr txBox="1"/>
          <p:nvPr/>
        </p:nvSpPr>
        <p:spPr>
          <a:xfrm rot="-5400000">
            <a:off x="6660455" y="4415498"/>
            <a:ext cx="4847594" cy="446361"/>
          </a:xfrm>
          <a:prstGeom prst="rect">
            <a:avLst/>
          </a:prstGeom>
        </p:spPr>
        <p:txBody>
          <a:bodyPr lIns="0" tIns="0" rIns="0" bIns="0" rtlCol="0" anchor="t">
            <a:spAutoFit/>
          </a:bodyPr>
          <a:lstStyle/>
          <a:p>
            <a:pPr marL="0" lvl="0" indent="0" algn="ctr">
              <a:lnSpc>
                <a:spcPts val="3633"/>
              </a:lnSpc>
              <a:spcBef>
                <a:spcPct val="0"/>
              </a:spcBef>
            </a:pPr>
            <a:r>
              <a:rPr lang="en-US" sz="2595" b="1">
                <a:solidFill>
                  <a:srgbClr val="AD2473"/>
                </a:solidFill>
                <a:latin typeface="Trebuchet MS 1"/>
                <a:ea typeface="Trebuchet MS 1"/>
                <a:cs typeface="Trebuchet MS 1"/>
                <a:sym typeface="Trebuchet MS 1"/>
              </a:rPr>
              <a:t>Problem-solve promptly</a:t>
            </a:r>
          </a:p>
        </p:txBody>
      </p:sp>
      <p:sp>
        <p:nvSpPr>
          <p:cNvPr id="28" name="TextBox 28"/>
          <p:cNvSpPr txBox="1"/>
          <p:nvPr/>
        </p:nvSpPr>
        <p:spPr>
          <a:xfrm rot="5400000">
            <a:off x="14181436" y="4390216"/>
            <a:ext cx="4211379" cy="555914"/>
          </a:xfrm>
          <a:prstGeom prst="rect">
            <a:avLst/>
          </a:prstGeom>
        </p:spPr>
        <p:txBody>
          <a:bodyPr lIns="0" tIns="0" rIns="0" bIns="0" rtlCol="0" anchor="t">
            <a:spAutoFit/>
          </a:bodyPr>
          <a:lstStyle/>
          <a:p>
            <a:pPr marL="0" lvl="0" indent="0" algn="ctr">
              <a:lnSpc>
                <a:spcPts val="4566"/>
              </a:lnSpc>
              <a:spcBef>
                <a:spcPct val="0"/>
              </a:spcBef>
            </a:pPr>
            <a:r>
              <a:rPr lang="en-US" sz="3262" b="1">
                <a:solidFill>
                  <a:srgbClr val="AD2473"/>
                </a:solidFill>
                <a:latin typeface="Trebuchet MS 1"/>
                <a:ea typeface="Trebuchet MS 1"/>
                <a:cs typeface="Trebuchet MS 1"/>
                <a:sym typeface="Trebuchet MS 1"/>
              </a:rPr>
              <a:t>Listen to patients</a:t>
            </a:r>
          </a:p>
        </p:txBody>
      </p:sp>
      <p:sp>
        <p:nvSpPr>
          <p:cNvPr id="29" name="TextBox 29"/>
          <p:cNvSpPr txBox="1"/>
          <p:nvPr/>
        </p:nvSpPr>
        <p:spPr>
          <a:xfrm>
            <a:off x="9212248" y="7534689"/>
            <a:ext cx="6749296" cy="458144"/>
          </a:xfrm>
          <a:prstGeom prst="rect">
            <a:avLst/>
          </a:prstGeom>
        </p:spPr>
        <p:txBody>
          <a:bodyPr lIns="0" tIns="0" rIns="0" bIns="0" rtlCol="0" anchor="t">
            <a:spAutoFit/>
          </a:bodyPr>
          <a:lstStyle/>
          <a:p>
            <a:pPr marL="0" lvl="0" indent="0" algn="ctr">
              <a:lnSpc>
                <a:spcPts val="3789"/>
              </a:lnSpc>
            </a:pPr>
            <a:r>
              <a:rPr lang="en-US" sz="2706" b="1">
                <a:solidFill>
                  <a:srgbClr val="AD2473"/>
                </a:solidFill>
                <a:latin typeface="Trebuchet MS 1"/>
                <a:ea typeface="Trebuchet MS 1"/>
                <a:cs typeface="Trebuchet MS 1"/>
                <a:sym typeface="Trebuchet MS 1"/>
              </a:rPr>
              <a:t>Be aware of specific needs</a:t>
            </a:r>
          </a:p>
        </p:txBody>
      </p:sp>
      <p:sp>
        <p:nvSpPr>
          <p:cNvPr id="30" name="TextBox 30"/>
          <p:cNvSpPr txBox="1"/>
          <p:nvPr/>
        </p:nvSpPr>
        <p:spPr>
          <a:xfrm rot="2529720">
            <a:off x="9799957" y="4029136"/>
            <a:ext cx="6005057" cy="446361"/>
          </a:xfrm>
          <a:prstGeom prst="rect">
            <a:avLst/>
          </a:prstGeom>
        </p:spPr>
        <p:txBody>
          <a:bodyPr lIns="0" tIns="0" rIns="0" bIns="0" rtlCol="0" anchor="t">
            <a:spAutoFit/>
          </a:bodyPr>
          <a:lstStyle/>
          <a:p>
            <a:pPr marL="0" lvl="0" indent="0" algn="ctr">
              <a:lnSpc>
                <a:spcPts val="3633"/>
              </a:lnSpc>
              <a:spcBef>
                <a:spcPct val="0"/>
              </a:spcBef>
            </a:pPr>
            <a:r>
              <a:rPr lang="en-US" sz="2595" b="1">
                <a:solidFill>
                  <a:srgbClr val="AD2473"/>
                </a:solidFill>
                <a:latin typeface="Trebuchet MS 1"/>
                <a:ea typeface="Trebuchet MS 1"/>
                <a:cs typeface="Trebuchet MS 1"/>
                <a:sym typeface="Trebuchet MS 1"/>
              </a:rPr>
              <a:t>Pluralistic model of    access to care</a:t>
            </a:r>
          </a:p>
        </p:txBody>
      </p:sp>
      <p:sp>
        <p:nvSpPr>
          <p:cNvPr id="31" name="TextBox 31"/>
          <p:cNvSpPr txBox="1"/>
          <p:nvPr/>
        </p:nvSpPr>
        <p:spPr>
          <a:xfrm rot="-2284147">
            <a:off x="8981384" y="5515742"/>
            <a:ext cx="4314421" cy="403553"/>
          </a:xfrm>
          <a:prstGeom prst="rect">
            <a:avLst/>
          </a:prstGeom>
        </p:spPr>
        <p:txBody>
          <a:bodyPr lIns="0" tIns="0" rIns="0" bIns="0" rtlCol="0" anchor="t">
            <a:spAutoFit/>
          </a:bodyPr>
          <a:lstStyle/>
          <a:p>
            <a:pPr marL="0" lvl="0" indent="0" algn="ctr">
              <a:lnSpc>
                <a:spcPts val="3233"/>
              </a:lnSpc>
              <a:spcBef>
                <a:spcPct val="0"/>
              </a:spcBef>
            </a:pPr>
            <a:r>
              <a:rPr lang="en-US" sz="2309" b="1">
                <a:solidFill>
                  <a:srgbClr val="AD2473"/>
                </a:solidFill>
                <a:latin typeface="Trebuchet MS 1"/>
                <a:ea typeface="Trebuchet MS 1"/>
                <a:cs typeface="Trebuchet MS 1"/>
                <a:sym typeface="Trebuchet MS 1"/>
              </a:rPr>
              <a:t>Reassurance, explaining,</a:t>
            </a:r>
          </a:p>
        </p:txBody>
      </p:sp>
      <p:sp>
        <p:nvSpPr>
          <p:cNvPr id="32" name="TextBox 32"/>
          <p:cNvSpPr txBox="1"/>
          <p:nvPr/>
        </p:nvSpPr>
        <p:spPr>
          <a:xfrm rot="-2284147">
            <a:off x="11918798" y="3135911"/>
            <a:ext cx="4314421" cy="403553"/>
          </a:xfrm>
          <a:prstGeom prst="rect">
            <a:avLst/>
          </a:prstGeom>
        </p:spPr>
        <p:txBody>
          <a:bodyPr lIns="0" tIns="0" rIns="0" bIns="0" rtlCol="0" anchor="t">
            <a:spAutoFit/>
          </a:bodyPr>
          <a:lstStyle/>
          <a:p>
            <a:pPr marL="0" lvl="0" indent="0" algn="ctr">
              <a:lnSpc>
                <a:spcPts val="3233"/>
              </a:lnSpc>
              <a:spcBef>
                <a:spcPct val="0"/>
              </a:spcBef>
            </a:pPr>
            <a:r>
              <a:rPr lang="en-US" sz="2309" b="1">
                <a:solidFill>
                  <a:srgbClr val="AD2473"/>
                </a:solidFill>
                <a:latin typeface="Trebuchet MS 1"/>
                <a:ea typeface="Trebuchet MS 1"/>
                <a:cs typeface="Trebuchet MS 1"/>
                <a:sym typeface="Trebuchet MS 1"/>
              </a:rPr>
              <a:t>regular check-ups</a:t>
            </a:r>
          </a:p>
        </p:txBody>
      </p:sp>
      <p:sp>
        <p:nvSpPr>
          <p:cNvPr id="33" name="TextBox 33"/>
          <p:cNvSpPr txBox="1"/>
          <p:nvPr/>
        </p:nvSpPr>
        <p:spPr>
          <a:xfrm rot="-5400000">
            <a:off x="7683553" y="4448570"/>
            <a:ext cx="4066638" cy="294463"/>
          </a:xfrm>
          <a:prstGeom prst="rect">
            <a:avLst/>
          </a:prstGeom>
        </p:spPr>
        <p:txBody>
          <a:bodyPr lIns="0" tIns="0" rIns="0" bIns="0" rtlCol="0" anchor="t">
            <a:spAutoFit/>
          </a:bodyPr>
          <a:lstStyle/>
          <a:p>
            <a:pPr marL="0" lvl="0" indent="0" algn="ctr">
              <a:lnSpc>
                <a:spcPts val="2393"/>
              </a:lnSpc>
              <a:spcBef>
                <a:spcPct val="0"/>
              </a:spcBef>
            </a:pPr>
            <a:r>
              <a:rPr lang="en-US" sz="1709" b="1">
                <a:solidFill>
                  <a:srgbClr val="AD2473"/>
                </a:solidFill>
                <a:latin typeface="Trebuchet MS 1"/>
                <a:ea typeface="Trebuchet MS 1"/>
                <a:cs typeface="Trebuchet MS 1"/>
                <a:sym typeface="Trebuchet MS 1"/>
              </a:rPr>
              <a:t>Adequate staffing, funding, resourcing</a:t>
            </a:r>
          </a:p>
        </p:txBody>
      </p:sp>
      <p:sp>
        <p:nvSpPr>
          <p:cNvPr id="34" name="TextBox 34"/>
          <p:cNvSpPr txBox="1"/>
          <p:nvPr/>
        </p:nvSpPr>
        <p:spPr>
          <a:xfrm rot="-2261298">
            <a:off x="9914751" y="5507482"/>
            <a:ext cx="4066638" cy="294463"/>
          </a:xfrm>
          <a:prstGeom prst="rect">
            <a:avLst/>
          </a:prstGeom>
        </p:spPr>
        <p:txBody>
          <a:bodyPr lIns="0" tIns="0" rIns="0" bIns="0" rtlCol="0" anchor="t">
            <a:spAutoFit/>
          </a:bodyPr>
          <a:lstStyle/>
          <a:p>
            <a:pPr marL="0" lvl="0" indent="0" algn="ctr">
              <a:lnSpc>
                <a:spcPts val="2393"/>
              </a:lnSpc>
              <a:spcBef>
                <a:spcPct val="0"/>
              </a:spcBef>
            </a:pPr>
            <a:r>
              <a:rPr lang="en-US" sz="1709" b="1">
                <a:solidFill>
                  <a:srgbClr val="AD2473"/>
                </a:solidFill>
                <a:latin typeface="Trebuchet MS 1"/>
                <a:ea typeface="Trebuchet MS 1"/>
                <a:cs typeface="Trebuchet MS 1"/>
                <a:sym typeface="Trebuchet MS 1"/>
              </a:rPr>
              <a:t>Cultural competence,</a:t>
            </a:r>
          </a:p>
        </p:txBody>
      </p:sp>
      <p:sp>
        <p:nvSpPr>
          <p:cNvPr id="35" name="TextBox 35"/>
          <p:cNvSpPr txBox="1"/>
          <p:nvPr/>
        </p:nvSpPr>
        <p:spPr>
          <a:xfrm rot="-2261298">
            <a:off x="12425769" y="3518078"/>
            <a:ext cx="4066638" cy="294463"/>
          </a:xfrm>
          <a:prstGeom prst="rect">
            <a:avLst/>
          </a:prstGeom>
        </p:spPr>
        <p:txBody>
          <a:bodyPr lIns="0" tIns="0" rIns="0" bIns="0" rtlCol="0" anchor="t">
            <a:spAutoFit/>
          </a:bodyPr>
          <a:lstStyle/>
          <a:p>
            <a:pPr marL="0" lvl="0" indent="0" algn="ctr">
              <a:lnSpc>
                <a:spcPts val="2393"/>
              </a:lnSpc>
              <a:spcBef>
                <a:spcPct val="0"/>
              </a:spcBef>
            </a:pPr>
            <a:r>
              <a:rPr lang="en-US" sz="1709" b="1">
                <a:solidFill>
                  <a:srgbClr val="AD2473"/>
                </a:solidFill>
                <a:latin typeface="Trebuchet MS 1"/>
                <a:ea typeface="Trebuchet MS 1"/>
                <a:cs typeface="Trebuchet MS 1"/>
                <a:sym typeface="Trebuchet MS 1"/>
              </a:rPr>
              <a:t>expectations management</a:t>
            </a:r>
          </a:p>
        </p:txBody>
      </p:sp>
      <p:sp>
        <p:nvSpPr>
          <p:cNvPr id="36" name="TextBox 36"/>
          <p:cNvSpPr txBox="1"/>
          <p:nvPr/>
        </p:nvSpPr>
        <p:spPr>
          <a:xfrm>
            <a:off x="10272287" y="8118477"/>
            <a:ext cx="4529295" cy="333154"/>
          </a:xfrm>
          <a:prstGeom prst="rect">
            <a:avLst/>
          </a:prstGeom>
        </p:spPr>
        <p:txBody>
          <a:bodyPr lIns="0" tIns="0" rIns="0" bIns="0" rtlCol="0" anchor="t">
            <a:spAutoFit/>
          </a:bodyPr>
          <a:lstStyle/>
          <a:p>
            <a:pPr marL="0" lvl="0" indent="0" algn="ctr">
              <a:lnSpc>
                <a:spcPts val="2665"/>
              </a:lnSpc>
              <a:spcBef>
                <a:spcPct val="0"/>
              </a:spcBef>
            </a:pPr>
            <a:r>
              <a:rPr lang="en-US" sz="1903" b="1">
                <a:solidFill>
                  <a:srgbClr val="AD2473"/>
                </a:solidFill>
                <a:latin typeface="Trebuchet MS 1"/>
                <a:ea typeface="Trebuchet MS 1"/>
                <a:cs typeface="Trebuchet MS 1"/>
                <a:sym typeface="Trebuchet MS 1"/>
              </a:rPr>
              <a:t>medical, social and cultural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28700"/>
            <a:ext cx="18288000" cy="8659584"/>
            <a:chOff x="0" y="0"/>
            <a:chExt cx="4816593" cy="2280713"/>
          </a:xfrm>
        </p:grpSpPr>
        <p:sp>
          <p:nvSpPr>
            <p:cNvPr id="3" name="Freeform 3"/>
            <p:cNvSpPr/>
            <p:nvPr/>
          </p:nvSpPr>
          <p:spPr>
            <a:xfrm>
              <a:off x="0" y="0"/>
              <a:ext cx="4816592" cy="2280714"/>
            </a:xfrm>
            <a:custGeom>
              <a:avLst/>
              <a:gdLst/>
              <a:ahLst/>
              <a:cxnLst/>
              <a:rect l="l" t="t" r="r" b="b"/>
              <a:pathLst>
                <a:path w="4816592" h="2280714">
                  <a:moveTo>
                    <a:pt x="0" y="0"/>
                  </a:moveTo>
                  <a:lnTo>
                    <a:pt x="4816592" y="0"/>
                  </a:lnTo>
                  <a:lnTo>
                    <a:pt x="4816592" y="2280714"/>
                  </a:lnTo>
                  <a:lnTo>
                    <a:pt x="0" y="2280714"/>
                  </a:lnTo>
                  <a:close/>
                </a:path>
              </a:pathLst>
            </a:custGeom>
            <a:solidFill>
              <a:srgbClr val="E1BBCD"/>
            </a:solidFill>
          </p:spPr>
          <p:txBody>
            <a:bodyPr/>
            <a:lstStyle/>
            <a:p>
              <a:endParaRPr lang="en-GB"/>
            </a:p>
          </p:txBody>
        </p:sp>
        <p:sp>
          <p:nvSpPr>
            <p:cNvPr id="4" name="TextBox 4"/>
            <p:cNvSpPr txBox="1"/>
            <p:nvPr/>
          </p:nvSpPr>
          <p:spPr>
            <a:xfrm>
              <a:off x="0" y="-9525"/>
              <a:ext cx="4816593" cy="2290238"/>
            </a:xfrm>
            <a:prstGeom prst="rect">
              <a:avLst/>
            </a:prstGeom>
          </p:spPr>
          <p:txBody>
            <a:bodyPr lIns="50800" tIns="50800" rIns="50800" bIns="50800" rtlCol="0" anchor="ctr"/>
            <a:lstStyle/>
            <a:p>
              <a:pPr algn="ctr">
                <a:lnSpc>
                  <a:spcPts val="1623"/>
                </a:lnSpc>
              </a:pPr>
              <a:endParaRPr/>
            </a:p>
          </p:txBody>
        </p:sp>
      </p:grpSp>
      <p:sp>
        <p:nvSpPr>
          <p:cNvPr id="5" name="TextBox 5"/>
          <p:cNvSpPr txBox="1"/>
          <p:nvPr/>
        </p:nvSpPr>
        <p:spPr>
          <a:xfrm>
            <a:off x="1028700" y="1343727"/>
            <a:ext cx="16001422" cy="8724854"/>
          </a:xfrm>
          <a:prstGeom prst="rect">
            <a:avLst/>
          </a:prstGeom>
        </p:spPr>
        <p:txBody>
          <a:bodyPr lIns="0" tIns="0" rIns="0" bIns="0" rtlCol="0" anchor="t">
            <a:spAutoFit/>
          </a:bodyPr>
          <a:lstStyle/>
          <a:p>
            <a:pPr algn="l">
              <a:lnSpc>
                <a:spcPts val="6151"/>
              </a:lnSpc>
              <a:spcBef>
                <a:spcPct val="0"/>
              </a:spcBef>
            </a:pPr>
            <a:r>
              <a:rPr lang="en-US" sz="6151" b="1" dirty="0">
                <a:solidFill>
                  <a:srgbClr val="000000"/>
                </a:solidFill>
                <a:latin typeface="Overpass Ultra-Bold"/>
                <a:ea typeface="Overpass Ultra-Bold"/>
                <a:cs typeface="Overpass Ultra-Bold"/>
                <a:sym typeface="Overpass Ultra-Bold"/>
              </a:rPr>
              <a:t>Analogue to digital</a:t>
            </a:r>
          </a:p>
          <a:p>
            <a:pPr algn="l">
              <a:lnSpc>
                <a:spcPts val="3151"/>
              </a:lnSpc>
              <a:spcBef>
                <a:spcPct val="0"/>
              </a:spcBef>
            </a:pPr>
            <a:endParaRPr lang="en-US" sz="6151" b="1" dirty="0">
              <a:solidFill>
                <a:srgbClr val="000000"/>
              </a:solidFill>
              <a:latin typeface="Overpass Ultra-Bold"/>
              <a:ea typeface="Overpass Ultra-Bold"/>
              <a:cs typeface="Overpass Ultra-Bold"/>
              <a:sym typeface="Overpass Ultra-Bold"/>
            </a:endParaRP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A large group of people want to use digital services and find they lead to a better experience. However there are groups who find it difficult or expensive. </a:t>
            </a: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Systems need to build in flexibility for people to be able to choose the option that suits them at the time.</a:t>
            </a: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There are a multitude of digital tools being adopted by different service providers which is adding to the confusion for patients. </a:t>
            </a: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People using health services the most are the ones most likely to have digital difficulties e.g. people with multiple long-term conditions.</a:t>
            </a: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Carers find it difficult to manage multiple people through digital means</a:t>
            </a: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Cost is a key aspect for some groups - homeless, refugees.</a:t>
            </a:r>
          </a:p>
          <a:p>
            <a:pPr marL="776108" lvl="1" indent="-388054" algn="l">
              <a:lnSpc>
                <a:spcPts val="4241"/>
              </a:lnSpc>
              <a:buFont typeface="Arial"/>
              <a:buChar char="•"/>
            </a:pPr>
            <a:r>
              <a:rPr lang="en-US" sz="3594" dirty="0">
                <a:solidFill>
                  <a:srgbClr val="000000"/>
                </a:solidFill>
                <a:latin typeface="Overpass"/>
                <a:ea typeface="Overpass"/>
                <a:cs typeface="Overpass"/>
                <a:sym typeface="Overpass"/>
              </a:rPr>
              <a:t>Not clear the balance is right re face to face and online appointments or that patients understand the process.</a:t>
            </a:r>
          </a:p>
          <a:p>
            <a:pPr algn="l">
              <a:lnSpc>
                <a:spcPts val="3594"/>
              </a:lnSpc>
            </a:pPr>
            <a:endParaRPr lang="en-US" sz="3594" dirty="0">
              <a:solidFill>
                <a:srgbClr val="000000"/>
              </a:solidFill>
              <a:latin typeface="Overpass"/>
              <a:ea typeface="Overpass"/>
              <a:cs typeface="Overpass"/>
              <a:sym typeface="Overpas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100000">
            <a:off x="7770925" y="9182023"/>
            <a:ext cx="2675588" cy="2671307"/>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04F6B"/>
            </a:solidFill>
          </p:spPr>
          <p:txBody>
            <a:bodyPr/>
            <a:lstStyle/>
            <a:p>
              <a:endParaRPr lang="en-GB"/>
            </a:p>
          </p:txBody>
        </p:sp>
      </p:grpSp>
      <p:sp>
        <p:nvSpPr>
          <p:cNvPr id="4" name="AutoShape 4"/>
          <p:cNvSpPr/>
          <p:nvPr/>
        </p:nvSpPr>
        <p:spPr>
          <a:xfrm flipV="1">
            <a:off x="1420724" y="7802919"/>
            <a:ext cx="15733627" cy="1537566"/>
          </a:xfrm>
          <a:prstGeom prst="line">
            <a:avLst/>
          </a:prstGeom>
          <a:ln w="314325" cap="flat">
            <a:solidFill>
              <a:srgbClr val="032B74"/>
            </a:solidFill>
            <a:prstDash val="solid"/>
            <a:headEnd type="none" w="sm" len="sm"/>
            <a:tailEnd type="none" w="sm" len="sm"/>
          </a:ln>
        </p:spPr>
        <p:txBody>
          <a:bodyPr/>
          <a:lstStyle/>
          <a:p>
            <a:endParaRPr lang="en-GB"/>
          </a:p>
        </p:txBody>
      </p:sp>
      <p:grpSp>
        <p:nvGrpSpPr>
          <p:cNvPr id="5" name="Group 5"/>
          <p:cNvGrpSpPr/>
          <p:nvPr/>
        </p:nvGrpSpPr>
        <p:grpSpPr>
          <a:xfrm rot="-354693">
            <a:off x="858948" y="2043476"/>
            <a:ext cx="7267263" cy="6625431"/>
            <a:chOff x="0" y="0"/>
            <a:chExt cx="2010278" cy="1832733"/>
          </a:xfrm>
        </p:grpSpPr>
        <p:sp>
          <p:nvSpPr>
            <p:cNvPr id="6" name="Freeform 6"/>
            <p:cNvSpPr/>
            <p:nvPr/>
          </p:nvSpPr>
          <p:spPr>
            <a:xfrm>
              <a:off x="0" y="0"/>
              <a:ext cx="2010278" cy="1832733"/>
            </a:xfrm>
            <a:custGeom>
              <a:avLst/>
              <a:gdLst/>
              <a:ahLst/>
              <a:cxnLst/>
              <a:rect l="l" t="t" r="r" b="b"/>
              <a:pathLst>
                <a:path w="2010278" h="1832733">
                  <a:moveTo>
                    <a:pt x="54331" y="0"/>
                  </a:moveTo>
                  <a:lnTo>
                    <a:pt x="1955947" y="0"/>
                  </a:lnTo>
                  <a:cubicBezTo>
                    <a:pt x="1970356" y="0"/>
                    <a:pt x="1984175" y="5724"/>
                    <a:pt x="1994365" y="15913"/>
                  </a:cubicBezTo>
                  <a:cubicBezTo>
                    <a:pt x="2004554" y="26102"/>
                    <a:pt x="2010278" y="39922"/>
                    <a:pt x="2010278" y="54331"/>
                  </a:cubicBezTo>
                  <a:lnTo>
                    <a:pt x="2010278" y="1778402"/>
                  </a:lnTo>
                  <a:cubicBezTo>
                    <a:pt x="2010278" y="1808409"/>
                    <a:pt x="1985953" y="1832733"/>
                    <a:pt x="1955947" y="1832733"/>
                  </a:cubicBezTo>
                  <a:lnTo>
                    <a:pt x="54331" y="1832733"/>
                  </a:lnTo>
                  <a:cubicBezTo>
                    <a:pt x="39922" y="1832733"/>
                    <a:pt x="26102" y="1827009"/>
                    <a:pt x="15913" y="1816820"/>
                  </a:cubicBezTo>
                  <a:cubicBezTo>
                    <a:pt x="5724" y="1806631"/>
                    <a:pt x="0" y="1792812"/>
                    <a:pt x="0" y="1778402"/>
                  </a:cubicBezTo>
                  <a:lnTo>
                    <a:pt x="0" y="54331"/>
                  </a:lnTo>
                  <a:cubicBezTo>
                    <a:pt x="0" y="24325"/>
                    <a:pt x="24325" y="0"/>
                    <a:pt x="54331" y="0"/>
                  </a:cubicBezTo>
                  <a:close/>
                </a:path>
              </a:pathLst>
            </a:custGeom>
            <a:solidFill>
              <a:srgbClr val="7030A0"/>
            </a:solidFill>
          </p:spPr>
          <p:txBody>
            <a:bodyPr/>
            <a:lstStyle/>
            <a:p>
              <a:endParaRPr lang="en-GB"/>
            </a:p>
          </p:txBody>
        </p:sp>
        <p:sp>
          <p:nvSpPr>
            <p:cNvPr id="7" name="TextBox 7"/>
            <p:cNvSpPr txBox="1"/>
            <p:nvPr/>
          </p:nvSpPr>
          <p:spPr>
            <a:xfrm>
              <a:off x="0" y="-85725"/>
              <a:ext cx="2010278" cy="1918458"/>
            </a:xfrm>
            <a:prstGeom prst="rect">
              <a:avLst/>
            </a:prstGeom>
          </p:spPr>
          <p:txBody>
            <a:bodyPr lIns="50800" tIns="50800" rIns="50800" bIns="50800" rtlCol="0" anchor="ctr"/>
            <a:lstStyle/>
            <a:p>
              <a:pPr algn="ctr">
                <a:lnSpc>
                  <a:spcPts val="2689"/>
                </a:lnSpc>
              </a:pPr>
              <a:endParaRPr/>
            </a:p>
          </p:txBody>
        </p:sp>
      </p:grpSp>
      <p:sp>
        <p:nvSpPr>
          <p:cNvPr id="8" name="TextBox 8"/>
          <p:cNvSpPr txBox="1"/>
          <p:nvPr/>
        </p:nvSpPr>
        <p:spPr>
          <a:xfrm rot="-383071">
            <a:off x="1885679" y="2516803"/>
            <a:ext cx="4618410" cy="1161707"/>
          </a:xfrm>
          <a:prstGeom prst="rect">
            <a:avLst/>
          </a:prstGeom>
        </p:spPr>
        <p:txBody>
          <a:bodyPr lIns="0" tIns="0" rIns="0" bIns="0" rtlCol="0" anchor="t">
            <a:spAutoFit/>
          </a:bodyPr>
          <a:lstStyle/>
          <a:p>
            <a:pPr algn="ctr">
              <a:lnSpc>
                <a:spcPts val="2999"/>
              </a:lnSpc>
            </a:pPr>
            <a:r>
              <a:rPr lang="en-US" sz="2999" b="1">
                <a:solidFill>
                  <a:srgbClr val="FFFFFF"/>
                </a:solidFill>
                <a:latin typeface="Trebuchet MS 1"/>
                <a:ea typeface="Trebuchet MS 1"/>
                <a:cs typeface="Trebuchet MS 1"/>
                <a:sym typeface="Trebuchet MS 1"/>
              </a:rPr>
              <a:t>Some people prefer to use GP surgeries in a very traditional way:</a:t>
            </a:r>
          </a:p>
        </p:txBody>
      </p:sp>
      <p:sp>
        <p:nvSpPr>
          <p:cNvPr id="9" name="TextBox 9"/>
          <p:cNvSpPr txBox="1"/>
          <p:nvPr/>
        </p:nvSpPr>
        <p:spPr>
          <a:xfrm rot="-383071">
            <a:off x="1905486" y="3822084"/>
            <a:ext cx="5055320" cy="1542317"/>
          </a:xfrm>
          <a:prstGeom prst="rect">
            <a:avLst/>
          </a:prstGeom>
        </p:spPr>
        <p:txBody>
          <a:bodyPr lIns="0" tIns="0" rIns="0" bIns="0" rtlCol="0" anchor="t">
            <a:spAutoFit/>
          </a:bodyPr>
          <a:lstStyle/>
          <a:p>
            <a:pPr algn="ctr">
              <a:lnSpc>
                <a:spcPts val="2999"/>
              </a:lnSpc>
            </a:pPr>
            <a:r>
              <a:rPr lang="en-US" sz="2999" b="1">
                <a:solidFill>
                  <a:srgbClr val="FFFFFF"/>
                </a:solidFill>
                <a:latin typeface="Trebuchet MS 1"/>
                <a:ea typeface="Trebuchet MS 1"/>
                <a:cs typeface="Trebuchet MS 1"/>
                <a:sym typeface="Trebuchet MS 1"/>
              </a:rPr>
              <a:t>- booking GP appointments by telephone, being seen in person, always going to the same GP surgery.</a:t>
            </a:r>
          </a:p>
        </p:txBody>
      </p:sp>
      <p:sp>
        <p:nvSpPr>
          <p:cNvPr id="10" name="TextBox 10"/>
          <p:cNvSpPr txBox="1"/>
          <p:nvPr/>
        </p:nvSpPr>
        <p:spPr>
          <a:xfrm rot="-383071">
            <a:off x="1884192" y="5692829"/>
            <a:ext cx="5097908" cy="1161707"/>
          </a:xfrm>
          <a:prstGeom prst="rect">
            <a:avLst/>
          </a:prstGeom>
        </p:spPr>
        <p:txBody>
          <a:bodyPr lIns="0" tIns="0" rIns="0" bIns="0" rtlCol="0" anchor="t">
            <a:spAutoFit/>
          </a:bodyPr>
          <a:lstStyle/>
          <a:p>
            <a:pPr algn="ctr">
              <a:lnSpc>
                <a:spcPts val="2999"/>
              </a:lnSpc>
            </a:pPr>
            <a:r>
              <a:rPr lang="en-US" sz="2999" b="1">
                <a:solidFill>
                  <a:srgbClr val="FFFFFF"/>
                </a:solidFill>
                <a:latin typeface="Trebuchet MS 1"/>
                <a:ea typeface="Trebuchet MS 1"/>
                <a:cs typeface="Trebuchet MS 1"/>
                <a:sym typeface="Trebuchet MS 1"/>
              </a:rPr>
              <a:t>They represent the majority of our respondents, but only by a small margin.</a:t>
            </a:r>
          </a:p>
        </p:txBody>
      </p:sp>
      <p:sp>
        <p:nvSpPr>
          <p:cNvPr id="11" name="TextBox 11"/>
          <p:cNvSpPr txBox="1"/>
          <p:nvPr/>
        </p:nvSpPr>
        <p:spPr>
          <a:xfrm rot="-383071">
            <a:off x="2071616" y="7092116"/>
            <a:ext cx="5097908" cy="1161707"/>
          </a:xfrm>
          <a:prstGeom prst="rect">
            <a:avLst/>
          </a:prstGeom>
        </p:spPr>
        <p:txBody>
          <a:bodyPr lIns="0" tIns="0" rIns="0" bIns="0" rtlCol="0" anchor="t">
            <a:spAutoFit/>
          </a:bodyPr>
          <a:lstStyle/>
          <a:p>
            <a:pPr algn="ctr">
              <a:lnSpc>
                <a:spcPts val="2999"/>
              </a:lnSpc>
            </a:pPr>
            <a:r>
              <a:rPr lang="en-US" sz="2999" b="1">
                <a:solidFill>
                  <a:srgbClr val="FFFFFF"/>
                </a:solidFill>
                <a:latin typeface="Trebuchet MS 1"/>
                <a:ea typeface="Trebuchet MS 1"/>
                <a:cs typeface="Trebuchet MS 1"/>
                <a:sym typeface="Trebuchet MS 1"/>
              </a:rPr>
              <a:t>They are likely to be older, disabled or more severely ill, digitally excluded.</a:t>
            </a:r>
          </a:p>
        </p:txBody>
      </p:sp>
      <p:grpSp>
        <p:nvGrpSpPr>
          <p:cNvPr id="12" name="Group 12"/>
          <p:cNvGrpSpPr/>
          <p:nvPr/>
        </p:nvGrpSpPr>
        <p:grpSpPr>
          <a:xfrm rot="-354693">
            <a:off x="10117506" y="2019928"/>
            <a:ext cx="6769508" cy="5841363"/>
            <a:chOff x="0" y="0"/>
            <a:chExt cx="1872588" cy="1615844"/>
          </a:xfrm>
        </p:grpSpPr>
        <p:sp>
          <p:nvSpPr>
            <p:cNvPr id="13" name="Freeform 13"/>
            <p:cNvSpPr/>
            <p:nvPr/>
          </p:nvSpPr>
          <p:spPr>
            <a:xfrm>
              <a:off x="0" y="0"/>
              <a:ext cx="1872588" cy="1615844"/>
            </a:xfrm>
            <a:custGeom>
              <a:avLst/>
              <a:gdLst/>
              <a:ahLst/>
              <a:cxnLst/>
              <a:rect l="l" t="t" r="r" b="b"/>
              <a:pathLst>
                <a:path w="1872588" h="1615844">
                  <a:moveTo>
                    <a:pt x="58326" y="0"/>
                  </a:moveTo>
                  <a:lnTo>
                    <a:pt x="1814262" y="0"/>
                  </a:lnTo>
                  <a:cubicBezTo>
                    <a:pt x="1829731" y="0"/>
                    <a:pt x="1844567" y="6145"/>
                    <a:pt x="1855505" y="17083"/>
                  </a:cubicBezTo>
                  <a:cubicBezTo>
                    <a:pt x="1866443" y="28022"/>
                    <a:pt x="1872588" y="42857"/>
                    <a:pt x="1872588" y="58326"/>
                  </a:cubicBezTo>
                  <a:lnTo>
                    <a:pt x="1872588" y="1557518"/>
                  </a:lnTo>
                  <a:cubicBezTo>
                    <a:pt x="1872588" y="1572987"/>
                    <a:pt x="1866443" y="1587822"/>
                    <a:pt x="1855505" y="1598761"/>
                  </a:cubicBezTo>
                  <a:cubicBezTo>
                    <a:pt x="1844567" y="1609699"/>
                    <a:pt x="1829731" y="1615844"/>
                    <a:pt x="1814262" y="1615844"/>
                  </a:cubicBezTo>
                  <a:lnTo>
                    <a:pt x="58326" y="1615844"/>
                  </a:lnTo>
                  <a:cubicBezTo>
                    <a:pt x="42857" y="1615844"/>
                    <a:pt x="28022" y="1609699"/>
                    <a:pt x="17083" y="1598761"/>
                  </a:cubicBezTo>
                  <a:cubicBezTo>
                    <a:pt x="6145" y="1587822"/>
                    <a:pt x="0" y="1572987"/>
                    <a:pt x="0" y="1557518"/>
                  </a:cubicBezTo>
                  <a:lnTo>
                    <a:pt x="0" y="58326"/>
                  </a:lnTo>
                  <a:cubicBezTo>
                    <a:pt x="0" y="42857"/>
                    <a:pt x="6145" y="28022"/>
                    <a:pt x="17083" y="17083"/>
                  </a:cubicBezTo>
                  <a:cubicBezTo>
                    <a:pt x="28022" y="6145"/>
                    <a:pt x="42857" y="0"/>
                    <a:pt x="58326" y="0"/>
                  </a:cubicBezTo>
                  <a:close/>
                </a:path>
              </a:pathLst>
            </a:custGeom>
            <a:solidFill>
              <a:srgbClr val="AE2673"/>
            </a:solidFill>
          </p:spPr>
          <p:txBody>
            <a:bodyPr/>
            <a:lstStyle/>
            <a:p>
              <a:endParaRPr lang="en-GB"/>
            </a:p>
          </p:txBody>
        </p:sp>
        <p:sp>
          <p:nvSpPr>
            <p:cNvPr id="14" name="TextBox 14"/>
            <p:cNvSpPr txBox="1"/>
            <p:nvPr/>
          </p:nvSpPr>
          <p:spPr>
            <a:xfrm>
              <a:off x="0" y="-85725"/>
              <a:ext cx="1872588" cy="1701569"/>
            </a:xfrm>
            <a:prstGeom prst="rect">
              <a:avLst/>
            </a:prstGeom>
          </p:spPr>
          <p:txBody>
            <a:bodyPr lIns="50800" tIns="50800" rIns="50800" bIns="50800" rtlCol="0" anchor="ctr"/>
            <a:lstStyle/>
            <a:p>
              <a:pPr algn="ctr">
                <a:lnSpc>
                  <a:spcPts val="2689"/>
                </a:lnSpc>
              </a:pPr>
              <a:endParaRPr/>
            </a:p>
          </p:txBody>
        </p:sp>
      </p:grpSp>
      <p:sp>
        <p:nvSpPr>
          <p:cNvPr id="15" name="TextBox 15"/>
          <p:cNvSpPr txBox="1"/>
          <p:nvPr/>
        </p:nvSpPr>
        <p:spPr>
          <a:xfrm rot="-383071">
            <a:off x="10288715" y="2388115"/>
            <a:ext cx="5650581" cy="654229"/>
          </a:xfrm>
          <a:prstGeom prst="rect">
            <a:avLst/>
          </a:prstGeom>
        </p:spPr>
        <p:txBody>
          <a:bodyPr lIns="0" tIns="0" rIns="0" bIns="0" rtlCol="0" anchor="t">
            <a:spAutoFit/>
          </a:bodyPr>
          <a:lstStyle/>
          <a:p>
            <a:pPr algn="ctr">
              <a:lnSpc>
                <a:spcPts val="2477"/>
              </a:lnSpc>
            </a:pPr>
            <a:r>
              <a:rPr lang="en-US" sz="2477" b="1">
                <a:solidFill>
                  <a:srgbClr val="FFFFFF"/>
                </a:solidFill>
                <a:latin typeface="Trebuchet MS 1"/>
                <a:ea typeface="Trebuchet MS 1"/>
                <a:cs typeface="Trebuchet MS 1"/>
                <a:sym typeface="Trebuchet MS 1"/>
              </a:rPr>
              <a:t>Others are willing to be more flexible about how they access primary care:</a:t>
            </a:r>
          </a:p>
        </p:txBody>
      </p:sp>
      <p:sp>
        <p:nvSpPr>
          <p:cNvPr id="16" name="TextBox 16"/>
          <p:cNvSpPr txBox="1"/>
          <p:nvPr/>
        </p:nvSpPr>
        <p:spPr>
          <a:xfrm rot="-383071">
            <a:off x="10137640" y="3246571"/>
            <a:ext cx="6337307" cy="968748"/>
          </a:xfrm>
          <a:prstGeom prst="rect">
            <a:avLst/>
          </a:prstGeom>
        </p:spPr>
        <p:txBody>
          <a:bodyPr lIns="0" tIns="0" rIns="0" bIns="0" rtlCol="0" anchor="t">
            <a:spAutoFit/>
          </a:bodyPr>
          <a:lstStyle/>
          <a:p>
            <a:pPr algn="ctr">
              <a:lnSpc>
                <a:spcPts val="2477"/>
              </a:lnSpc>
            </a:pPr>
            <a:r>
              <a:rPr lang="en-US" sz="2477" b="1">
                <a:solidFill>
                  <a:srgbClr val="FFFFFF"/>
                </a:solidFill>
                <a:latin typeface="Trebuchet MS 1"/>
                <a:ea typeface="Trebuchet MS 1"/>
                <a:cs typeface="Trebuchet MS 1"/>
                <a:sym typeface="Trebuchet MS 1"/>
              </a:rPr>
              <a:t>- booking GP appointments online, using online tools,  having remote consult, going to a hub or an Urgent Treatment Centre.</a:t>
            </a:r>
          </a:p>
        </p:txBody>
      </p:sp>
      <p:sp>
        <p:nvSpPr>
          <p:cNvPr id="17" name="TextBox 17"/>
          <p:cNvSpPr txBox="1"/>
          <p:nvPr/>
        </p:nvSpPr>
        <p:spPr>
          <a:xfrm rot="-383071">
            <a:off x="10572076" y="4441654"/>
            <a:ext cx="5864605" cy="1283618"/>
          </a:xfrm>
          <a:prstGeom prst="rect">
            <a:avLst/>
          </a:prstGeom>
        </p:spPr>
        <p:txBody>
          <a:bodyPr lIns="0" tIns="0" rIns="0" bIns="0" rtlCol="0" anchor="t">
            <a:spAutoFit/>
          </a:bodyPr>
          <a:lstStyle/>
          <a:p>
            <a:pPr algn="ctr">
              <a:lnSpc>
                <a:spcPts val="2477"/>
              </a:lnSpc>
            </a:pPr>
            <a:r>
              <a:rPr lang="en-US" sz="2477" b="1">
                <a:solidFill>
                  <a:srgbClr val="FFFFFF"/>
                </a:solidFill>
                <a:latin typeface="Trebuchet MS 1"/>
                <a:ea typeface="Trebuchet MS 1"/>
                <a:cs typeface="Trebuchet MS 1"/>
                <a:sym typeface="Trebuchet MS 1"/>
              </a:rPr>
              <a:t>They are likely to be aged under 50; if they are long-term ill or disabled, they are likely to be more independent or their conditions may be less severe.</a:t>
            </a:r>
          </a:p>
        </p:txBody>
      </p:sp>
      <p:sp>
        <p:nvSpPr>
          <p:cNvPr id="18" name="TextBox 18"/>
          <p:cNvSpPr txBox="1"/>
          <p:nvPr/>
        </p:nvSpPr>
        <p:spPr>
          <a:xfrm rot="-383071">
            <a:off x="10659714" y="5847971"/>
            <a:ext cx="6253799" cy="1598313"/>
          </a:xfrm>
          <a:prstGeom prst="rect">
            <a:avLst/>
          </a:prstGeom>
        </p:spPr>
        <p:txBody>
          <a:bodyPr lIns="0" tIns="0" rIns="0" bIns="0" rtlCol="0" anchor="t">
            <a:spAutoFit/>
          </a:bodyPr>
          <a:lstStyle/>
          <a:p>
            <a:pPr algn="ctr">
              <a:lnSpc>
                <a:spcPts val="2477"/>
              </a:lnSpc>
            </a:pPr>
            <a:r>
              <a:rPr lang="en-US" sz="2477" b="1">
                <a:solidFill>
                  <a:srgbClr val="FFFFFF"/>
                </a:solidFill>
                <a:latin typeface="Trebuchet MS 1"/>
                <a:ea typeface="Trebuchet MS 1"/>
                <a:cs typeface="Trebuchet MS 1"/>
                <a:sym typeface="Trebuchet MS 1"/>
              </a:rPr>
              <a:t>The ways in which they are willing to be flexible may vary between groups and individuals (for example, some may be willing to travel to a hub but not to have video consults, or the other  way around.</a:t>
            </a:r>
          </a:p>
        </p:txBody>
      </p:sp>
      <p:sp>
        <p:nvSpPr>
          <p:cNvPr id="19" name="TextBox 19"/>
          <p:cNvSpPr txBox="1"/>
          <p:nvPr/>
        </p:nvSpPr>
        <p:spPr>
          <a:xfrm>
            <a:off x="483527" y="532449"/>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person-centered</a:t>
            </a:r>
          </a:p>
        </p:txBody>
      </p:sp>
      <p:sp>
        <p:nvSpPr>
          <p:cNvPr id="20" name="TextBox 20"/>
          <p:cNvSpPr txBox="1"/>
          <p:nvPr/>
        </p:nvSpPr>
        <p:spPr>
          <a:xfrm>
            <a:off x="537084" y="1248702"/>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GP extended hours survey</a:t>
            </a:r>
          </a:p>
        </p:txBody>
      </p:sp>
      <p:grpSp>
        <p:nvGrpSpPr>
          <p:cNvPr id="21" name="Group 21"/>
          <p:cNvGrpSpPr/>
          <p:nvPr/>
        </p:nvGrpSpPr>
        <p:grpSpPr>
          <a:xfrm>
            <a:off x="14735564" y="343261"/>
            <a:ext cx="3055006" cy="779828"/>
            <a:chOff x="0" y="0"/>
            <a:chExt cx="4073342" cy="1039770"/>
          </a:xfrm>
        </p:grpSpPr>
        <p:grpSp>
          <p:nvGrpSpPr>
            <p:cNvPr id="22" name="Group 22"/>
            <p:cNvGrpSpPr/>
            <p:nvPr/>
          </p:nvGrpSpPr>
          <p:grpSpPr>
            <a:xfrm rot="5400000">
              <a:off x="3444033" y="410462"/>
              <a:ext cx="983804" cy="274813"/>
              <a:chOff x="0" y="0"/>
              <a:chExt cx="205451" cy="57390"/>
            </a:xfrm>
          </p:grpSpPr>
          <p:sp>
            <p:nvSpPr>
              <p:cNvPr id="23" name="Freeform 23"/>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24" name="TextBox 24"/>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25" name="Group 25"/>
            <p:cNvGrpSpPr/>
            <p:nvPr/>
          </p:nvGrpSpPr>
          <p:grpSpPr>
            <a:xfrm rot="5400000">
              <a:off x="1796499" y="-1454146"/>
              <a:ext cx="573910" cy="3892095"/>
              <a:chOff x="0" y="0"/>
              <a:chExt cx="119852" cy="812800"/>
            </a:xfrm>
          </p:grpSpPr>
          <p:sp>
            <p:nvSpPr>
              <p:cNvPr id="26" name="Freeform 26"/>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27" name="TextBox 27"/>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28" name="Group 28"/>
            <p:cNvGrpSpPr/>
            <p:nvPr/>
          </p:nvGrpSpPr>
          <p:grpSpPr>
            <a:xfrm rot="5400000">
              <a:off x="-354495" y="354495"/>
              <a:ext cx="983804" cy="274813"/>
              <a:chOff x="0" y="0"/>
              <a:chExt cx="205451" cy="57390"/>
            </a:xfrm>
          </p:grpSpPr>
          <p:sp>
            <p:nvSpPr>
              <p:cNvPr id="29" name="Freeform 2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30" name="TextBox 30"/>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31" name="TextBox 31"/>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8714" y="402690"/>
            <a:ext cx="9808822" cy="894695"/>
          </a:xfrm>
          <a:prstGeom prst="rect">
            <a:avLst/>
          </a:prstGeom>
        </p:spPr>
        <p:txBody>
          <a:bodyPr lIns="0" tIns="0" rIns="0" bIns="0" rtlCol="0" anchor="t">
            <a:spAutoFit/>
          </a:bodyPr>
          <a:lstStyle/>
          <a:p>
            <a:pPr marL="0" lvl="0" indent="0" algn="l">
              <a:lnSpc>
                <a:spcPts val="6077"/>
              </a:lnSpc>
            </a:pPr>
            <a:r>
              <a:rPr lang="en-US" sz="5575" b="1">
                <a:solidFill>
                  <a:srgbClr val="366EC2"/>
                </a:solidFill>
                <a:latin typeface="Arial Bold"/>
                <a:ea typeface="Arial Bold"/>
                <a:cs typeface="Arial Bold"/>
                <a:sym typeface="Arial Bold"/>
              </a:rPr>
              <a:t>The good care framework</a:t>
            </a:r>
          </a:p>
        </p:txBody>
      </p:sp>
      <p:grpSp>
        <p:nvGrpSpPr>
          <p:cNvPr id="3" name="Group 3"/>
          <p:cNvGrpSpPr/>
          <p:nvPr/>
        </p:nvGrpSpPr>
        <p:grpSpPr>
          <a:xfrm>
            <a:off x="6850140" y="4674599"/>
            <a:ext cx="753363" cy="5109093"/>
            <a:chOff x="0" y="0"/>
            <a:chExt cx="119852" cy="812800"/>
          </a:xfrm>
        </p:grpSpPr>
        <p:sp>
          <p:nvSpPr>
            <p:cNvPr id="4" name="Freeform 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9A24AD"/>
            </a:solidFill>
          </p:spPr>
          <p:txBody>
            <a:bodyPr/>
            <a:lstStyle/>
            <a:p>
              <a:endParaRPr lang="en-GB"/>
            </a:p>
          </p:txBody>
        </p:sp>
        <p:sp>
          <p:nvSpPr>
            <p:cNvPr id="5" name="TextBox 5"/>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6" name="Group 6"/>
          <p:cNvGrpSpPr/>
          <p:nvPr/>
        </p:nvGrpSpPr>
        <p:grpSpPr>
          <a:xfrm>
            <a:off x="6581110" y="4674599"/>
            <a:ext cx="1291424" cy="360743"/>
            <a:chOff x="0" y="0"/>
            <a:chExt cx="205451" cy="57390"/>
          </a:xfrm>
        </p:grpSpPr>
        <p:sp>
          <p:nvSpPr>
            <p:cNvPr id="7" name="Freeform 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8" name="TextBox 8"/>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9" name="Group 9"/>
          <p:cNvGrpSpPr/>
          <p:nvPr/>
        </p:nvGrpSpPr>
        <p:grpSpPr>
          <a:xfrm>
            <a:off x="6581110" y="9603321"/>
            <a:ext cx="1291424" cy="360743"/>
            <a:chOff x="0" y="0"/>
            <a:chExt cx="205451" cy="57390"/>
          </a:xfrm>
        </p:grpSpPr>
        <p:sp>
          <p:nvSpPr>
            <p:cNvPr id="10" name="Freeform 1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11" name="TextBox 11"/>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12" name="Group 12"/>
          <p:cNvGrpSpPr/>
          <p:nvPr/>
        </p:nvGrpSpPr>
        <p:grpSpPr>
          <a:xfrm>
            <a:off x="1227533" y="4655089"/>
            <a:ext cx="753363" cy="5109093"/>
            <a:chOff x="0" y="0"/>
            <a:chExt cx="119852" cy="812800"/>
          </a:xfrm>
        </p:grpSpPr>
        <p:sp>
          <p:nvSpPr>
            <p:cNvPr id="13" name="Freeform 13"/>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366EC2"/>
            </a:solidFill>
          </p:spPr>
          <p:txBody>
            <a:bodyPr/>
            <a:lstStyle/>
            <a:p>
              <a:endParaRPr lang="en-GB"/>
            </a:p>
          </p:txBody>
        </p:sp>
        <p:sp>
          <p:nvSpPr>
            <p:cNvPr id="14" name="TextBox 14"/>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15" name="Group 15"/>
          <p:cNvGrpSpPr/>
          <p:nvPr/>
        </p:nvGrpSpPr>
        <p:grpSpPr>
          <a:xfrm>
            <a:off x="958503" y="4655089"/>
            <a:ext cx="1291424" cy="360743"/>
            <a:chOff x="0" y="0"/>
            <a:chExt cx="205451" cy="57390"/>
          </a:xfrm>
        </p:grpSpPr>
        <p:sp>
          <p:nvSpPr>
            <p:cNvPr id="16" name="Freeform 16"/>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17" name="TextBox 17"/>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18" name="Group 18"/>
          <p:cNvGrpSpPr/>
          <p:nvPr/>
        </p:nvGrpSpPr>
        <p:grpSpPr>
          <a:xfrm>
            <a:off x="958503" y="9583811"/>
            <a:ext cx="1291424" cy="360743"/>
            <a:chOff x="0" y="0"/>
            <a:chExt cx="205451" cy="57390"/>
          </a:xfrm>
        </p:grpSpPr>
        <p:sp>
          <p:nvSpPr>
            <p:cNvPr id="19" name="Freeform 1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20" name="TextBox 20"/>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21" name="Group 21"/>
          <p:cNvGrpSpPr/>
          <p:nvPr/>
        </p:nvGrpSpPr>
        <p:grpSpPr>
          <a:xfrm>
            <a:off x="5031362" y="4655089"/>
            <a:ext cx="753363" cy="5109093"/>
            <a:chOff x="0" y="0"/>
            <a:chExt cx="119852" cy="812800"/>
          </a:xfrm>
        </p:grpSpPr>
        <p:sp>
          <p:nvSpPr>
            <p:cNvPr id="22" name="Freeform 22"/>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23" name="TextBox 23"/>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24" name="Group 24"/>
          <p:cNvGrpSpPr/>
          <p:nvPr/>
        </p:nvGrpSpPr>
        <p:grpSpPr>
          <a:xfrm>
            <a:off x="4762332" y="4655089"/>
            <a:ext cx="1291424" cy="360743"/>
            <a:chOff x="0" y="0"/>
            <a:chExt cx="205451" cy="57390"/>
          </a:xfrm>
        </p:grpSpPr>
        <p:sp>
          <p:nvSpPr>
            <p:cNvPr id="25" name="Freeform 25"/>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26" name="TextBox 26"/>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27" name="Group 27"/>
          <p:cNvGrpSpPr/>
          <p:nvPr/>
        </p:nvGrpSpPr>
        <p:grpSpPr>
          <a:xfrm>
            <a:off x="4762332" y="9583811"/>
            <a:ext cx="1291424" cy="360743"/>
            <a:chOff x="0" y="0"/>
            <a:chExt cx="205451" cy="57390"/>
          </a:xfrm>
        </p:grpSpPr>
        <p:sp>
          <p:nvSpPr>
            <p:cNvPr id="28" name="Freeform 28"/>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29" name="TextBox 29"/>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30" name="Group 30"/>
          <p:cNvGrpSpPr/>
          <p:nvPr/>
        </p:nvGrpSpPr>
        <p:grpSpPr>
          <a:xfrm>
            <a:off x="2994933" y="4674599"/>
            <a:ext cx="753363" cy="5109093"/>
            <a:chOff x="0" y="0"/>
            <a:chExt cx="119852" cy="812800"/>
          </a:xfrm>
        </p:grpSpPr>
        <p:sp>
          <p:nvSpPr>
            <p:cNvPr id="31" name="Freeform 31"/>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C1282D"/>
            </a:solidFill>
          </p:spPr>
          <p:txBody>
            <a:bodyPr/>
            <a:lstStyle/>
            <a:p>
              <a:endParaRPr lang="en-GB"/>
            </a:p>
          </p:txBody>
        </p:sp>
        <p:sp>
          <p:nvSpPr>
            <p:cNvPr id="32" name="TextBox 32"/>
            <p:cNvSpPr txBox="1"/>
            <p:nvPr/>
          </p:nvSpPr>
          <p:spPr>
            <a:xfrm>
              <a:off x="0" y="28575"/>
              <a:ext cx="119852" cy="784225"/>
            </a:xfrm>
            <a:prstGeom prst="rect">
              <a:avLst/>
            </a:prstGeom>
          </p:spPr>
          <p:txBody>
            <a:bodyPr lIns="57836" tIns="57836" rIns="57836" bIns="57836" rtlCol="0" anchor="ctr"/>
            <a:lstStyle/>
            <a:p>
              <a:pPr algn="ctr">
                <a:lnSpc>
                  <a:spcPts val="1900"/>
                </a:lnSpc>
              </a:pPr>
              <a:endParaRPr/>
            </a:p>
          </p:txBody>
        </p:sp>
      </p:grpSp>
      <p:grpSp>
        <p:nvGrpSpPr>
          <p:cNvPr id="33" name="Group 33"/>
          <p:cNvGrpSpPr/>
          <p:nvPr/>
        </p:nvGrpSpPr>
        <p:grpSpPr>
          <a:xfrm>
            <a:off x="2725902" y="4674599"/>
            <a:ext cx="1291424" cy="360743"/>
            <a:chOff x="0" y="0"/>
            <a:chExt cx="205451" cy="57390"/>
          </a:xfrm>
        </p:grpSpPr>
        <p:sp>
          <p:nvSpPr>
            <p:cNvPr id="34" name="Freeform 34"/>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35" name="TextBox 35"/>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36" name="Group 36"/>
          <p:cNvGrpSpPr/>
          <p:nvPr/>
        </p:nvGrpSpPr>
        <p:grpSpPr>
          <a:xfrm>
            <a:off x="2725902" y="9603321"/>
            <a:ext cx="1291424" cy="360743"/>
            <a:chOff x="0" y="0"/>
            <a:chExt cx="205451" cy="57390"/>
          </a:xfrm>
        </p:grpSpPr>
        <p:sp>
          <p:nvSpPr>
            <p:cNvPr id="37" name="Freeform 3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38" name="TextBox 38"/>
            <p:cNvSpPr txBox="1"/>
            <p:nvPr/>
          </p:nvSpPr>
          <p:spPr>
            <a:xfrm>
              <a:off x="0" y="28575"/>
              <a:ext cx="205451" cy="28815"/>
            </a:xfrm>
            <a:prstGeom prst="rect">
              <a:avLst/>
            </a:prstGeom>
          </p:spPr>
          <p:txBody>
            <a:bodyPr lIns="57836" tIns="57836" rIns="57836" bIns="57836" rtlCol="0" anchor="ctr"/>
            <a:lstStyle/>
            <a:p>
              <a:pPr algn="ctr">
                <a:lnSpc>
                  <a:spcPts val="1900"/>
                </a:lnSpc>
              </a:pPr>
              <a:endParaRPr/>
            </a:p>
          </p:txBody>
        </p:sp>
      </p:grpSp>
      <p:grpSp>
        <p:nvGrpSpPr>
          <p:cNvPr id="39" name="Group 39"/>
          <p:cNvGrpSpPr/>
          <p:nvPr/>
        </p:nvGrpSpPr>
        <p:grpSpPr>
          <a:xfrm>
            <a:off x="227140" y="2006199"/>
            <a:ext cx="8539328" cy="2577889"/>
            <a:chOff x="0" y="0"/>
            <a:chExt cx="812800" cy="245372"/>
          </a:xfrm>
        </p:grpSpPr>
        <p:sp>
          <p:nvSpPr>
            <p:cNvPr id="40" name="Freeform 40"/>
            <p:cNvSpPr/>
            <p:nvPr/>
          </p:nvSpPr>
          <p:spPr>
            <a:xfrm>
              <a:off x="0" y="0"/>
              <a:ext cx="812800" cy="245372"/>
            </a:xfrm>
            <a:custGeom>
              <a:avLst/>
              <a:gdLst/>
              <a:ahLst/>
              <a:cxnLst/>
              <a:rect l="l" t="t" r="r" b="b"/>
              <a:pathLst>
                <a:path w="812800" h="245372">
                  <a:moveTo>
                    <a:pt x="406400" y="0"/>
                  </a:moveTo>
                  <a:lnTo>
                    <a:pt x="812800" y="245372"/>
                  </a:lnTo>
                  <a:lnTo>
                    <a:pt x="0" y="245372"/>
                  </a:lnTo>
                  <a:lnTo>
                    <a:pt x="406400" y="0"/>
                  </a:lnTo>
                  <a:close/>
                </a:path>
              </a:pathLst>
            </a:custGeom>
            <a:solidFill>
              <a:srgbClr val="0D5669"/>
            </a:solidFill>
          </p:spPr>
          <p:txBody>
            <a:bodyPr/>
            <a:lstStyle/>
            <a:p>
              <a:endParaRPr lang="en-GB"/>
            </a:p>
          </p:txBody>
        </p:sp>
        <p:sp>
          <p:nvSpPr>
            <p:cNvPr id="41" name="TextBox 41"/>
            <p:cNvSpPr txBox="1"/>
            <p:nvPr/>
          </p:nvSpPr>
          <p:spPr>
            <a:xfrm>
              <a:off x="127000" y="142497"/>
              <a:ext cx="558800" cy="85347"/>
            </a:xfrm>
            <a:prstGeom prst="rect">
              <a:avLst/>
            </a:prstGeom>
          </p:spPr>
          <p:txBody>
            <a:bodyPr lIns="57836" tIns="57836" rIns="57836" bIns="57836" rtlCol="0" anchor="ctr"/>
            <a:lstStyle/>
            <a:p>
              <a:pPr algn="ctr">
                <a:lnSpc>
                  <a:spcPts val="1900"/>
                </a:lnSpc>
              </a:pPr>
              <a:endParaRPr/>
            </a:p>
          </p:txBody>
        </p:sp>
      </p:grpSp>
      <p:sp>
        <p:nvSpPr>
          <p:cNvPr id="42" name="TextBox 42"/>
          <p:cNvSpPr txBox="1"/>
          <p:nvPr/>
        </p:nvSpPr>
        <p:spPr>
          <a:xfrm rot="-5400000">
            <a:off x="4885881" y="6933056"/>
            <a:ext cx="4556783" cy="772551"/>
          </a:xfrm>
          <a:prstGeom prst="rect">
            <a:avLst/>
          </a:prstGeom>
        </p:spPr>
        <p:txBody>
          <a:bodyPr lIns="0" tIns="0" rIns="0" bIns="0" rtlCol="0" anchor="t">
            <a:spAutoFit/>
          </a:bodyPr>
          <a:lstStyle/>
          <a:p>
            <a:pPr algn="ctr">
              <a:lnSpc>
                <a:spcPts val="5794"/>
              </a:lnSpc>
            </a:pPr>
            <a:r>
              <a:rPr lang="en-US" sz="4138" b="1" spc="49">
                <a:solidFill>
                  <a:srgbClr val="FFFFFF"/>
                </a:solidFill>
                <a:latin typeface="Calibri (MS) Bold"/>
                <a:ea typeface="Calibri (MS) Bold"/>
                <a:cs typeface="Calibri (MS) Bold"/>
                <a:sym typeface="Calibri (MS) Bold"/>
              </a:rPr>
              <a:t>Trustworthy</a:t>
            </a:r>
          </a:p>
        </p:txBody>
      </p:sp>
      <p:sp>
        <p:nvSpPr>
          <p:cNvPr id="43" name="TextBox 43"/>
          <p:cNvSpPr txBox="1"/>
          <p:nvPr/>
        </p:nvSpPr>
        <p:spPr>
          <a:xfrm rot="-5400000">
            <a:off x="-736725" y="6913545"/>
            <a:ext cx="4556783" cy="772551"/>
          </a:xfrm>
          <a:prstGeom prst="rect">
            <a:avLst/>
          </a:prstGeom>
        </p:spPr>
        <p:txBody>
          <a:bodyPr lIns="0" tIns="0" rIns="0" bIns="0" rtlCol="0" anchor="t">
            <a:spAutoFit/>
          </a:bodyPr>
          <a:lstStyle/>
          <a:p>
            <a:pPr algn="ctr">
              <a:lnSpc>
                <a:spcPts val="5794"/>
              </a:lnSpc>
            </a:pPr>
            <a:r>
              <a:rPr lang="en-US" sz="4138" b="1" spc="49">
                <a:solidFill>
                  <a:srgbClr val="FFFFFF"/>
                </a:solidFill>
                <a:latin typeface="Calibri (MS) Bold"/>
                <a:ea typeface="Calibri (MS) Bold"/>
                <a:cs typeface="Calibri (MS) Bold"/>
                <a:sym typeface="Calibri (MS) Bold"/>
              </a:rPr>
              <a:t>Accessible</a:t>
            </a:r>
          </a:p>
        </p:txBody>
      </p:sp>
      <p:sp>
        <p:nvSpPr>
          <p:cNvPr id="44" name="TextBox 44"/>
          <p:cNvSpPr txBox="1"/>
          <p:nvPr/>
        </p:nvSpPr>
        <p:spPr>
          <a:xfrm rot="-5400000">
            <a:off x="3053452" y="6913545"/>
            <a:ext cx="4556783" cy="772551"/>
          </a:xfrm>
          <a:prstGeom prst="rect">
            <a:avLst/>
          </a:prstGeom>
        </p:spPr>
        <p:txBody>
          <a:bodyPr lIns="0" tIns="0" rIns="0" bIns="0" rtlCol="0" anchor="t">
            <a:spAutoFit/>
          </a:bodyPr>
          <a:lstStyle/>
          <a:p>
            <a:pPr algn="ctr">
              <a:lnSpc>
                <a:spcPts val="5794"/>
              </a:lnSpc>
            </a:pPr>
            <a:r>
              <a:rPr lang="en-US" sz="4138" b="1" spc="49">
                <a:solidFill>
                  <a:srgbClr val="FFFFFF"/>
                </a:solidFill>
                <a:latin typeface="Calibri (MS) Bold"/>
                <a:ea typeface="Calibri (MS) Bold"/>
                <a:cs typeface="Calibri (MS) Bold"/>
                <a:sym typeface="Calibri (MS) Bold"/>
              </a:rPr>
              <a:t>Person-centred</a:t>
            </a:r>
          </a:p>
        </p:txBody>
      </p:sp>
      <p:sp>
        <p:nvSpPr>
          <p:cNvPr id="45" name="TextBox 45"/>
          <p:cNvSpPr txBox="1"/>
          <p:nvPr/>
        </p:nvSpPr>
        <p:spPr>
          <a:xfrm rot="-5400000">
            <a:off x="1017022" y="6933056"/>
            <a:ext cx="4556783" cy="772551"/>
          </a:xfrm>
          <a:prstGeom prst="rect">
            <a:avLst/>
          </a:prstGeom>
        </p:spPr>
        <p:txBody>
          <a:bodyPr lIns="0" tIns="0" rIns="0" bIns="0" rtlCol="0" anchor="t">
            <a:spAutoFit/>
          </a:bodyPr>
          <a:lstStyle/>
          <a:p>
            <a:pPr algn="ctr">
              <a:lnSpc>
                <a:spcPts val="5794"/>
              </a:lnSpc>
            </a:pPr>
            <a:r>
              <a:rPr lang="en-US" sz="4138" b="1" spc="49">
                <a:solidFill>
                  <a:srgbClr val="FFFFFF"/>
                </a:solidFill>
                <a:latin typeface="Calibri (MS) Bold"/>
                <a:ea typeface="Calibri (MS) Bold"/>
                <a:cs typeface="Calibri (MS) Bold"/>
                <a:sym typeface="Calibri (MS) Bold"/>
              </a:rPr>
              <a:t>Competent</a:t>
            </a:r>
          </a:p>
        </p:txBody>
      </p:sp>
      <p:sp>
        <p:nvSpPr>
          <p:cNvPr id="46" name="TextBox 46"/>
          <p:cNvSpPr txBox="1"/>
          <p:nvPr/>
        </p:nvSpPr>
        <p:spPr>
          <a:xfrm>
            <a:off x="2140510" y="2996388"/>
            <a:ext cx="4841243" cy="1587700"/>
          </a:xfrm>
          <a:prstGeom prst="rect">
            <a:avLst/>
          </a:prstGeom>
        </p:spPr>
        <p:txBody>
          <a:bodyPr lIns="0" tIns="0" rIns="0" bIns="0" rtlCol="0" anchor="t">
            <a:spAutoFit/>
          </a:bodyPr>
          <a:lstStyle/>
          <a:p>
            <a:pPr algn="ctr">
              <a:lnSpc>
                <a:spcPts val="5783"/>
              </a:lnSpc>
            </a:pPr>
            <a:r>
              <a:rPr lang="en-US" sz="6024" b="1" spc="-210">
                <a:solidFill>
                  <a:srgbClr val="FFFFFF"/>
                </a:solidFill>
                <a:latin typeface="Calibri (MS) Bold"/>
                <a:ea typeface="Calibri (MS) Bold"/>
                <a:cs typeface="Calibri (MS) Bold"/>
                <a:sym typeface="Calibri (MS) Bold"/>
              </a:rPr>
              <a:t>Everybody</a:t>
            </a:r>
          </a:p>
          <a:p>
            <a:pPr algn="ctr">
              <a:lnSpc>
                <a:spcPts val="5783"/>
              </a:lnSpc>
            </a:pPr>
            <a:r>
              <a:rPr lang="en-US" sz="6024" b="1" spc="-210">
                <a:solidFill>
                  <a:srgbClr val="FFFFFF"/>
                </a:solidFill>
                <a:latin typeface="Calibri (MS) Bold"/>
                <a:ea typeface="Calibri (MS) Bold"/>
                <a:cs typeface="Calibri (MS) Bold"/>
                <a:sym typeface="Calibri (MS) Bold"/>
              </a:rPr>
              <a:t> can THRIVE</a:t>
            </a:r>
          </a:p>
        </p:txBody>
      </p:sp>
      <p:sp>
        <p:nvSpPr>
          <p:cNvPr id="47" name="TextBox 47"/>
          <p:cNvSpPr txBox="1"/>
          <p:nvPr/>
        </p:nvSpPr>
        <p:spPr>
          <a:xfrm>
            <a:off x="298714" y="1341972"/>
            <a:ext cx="14020690" cy="713363"/>
          </a:xfrm>
          <a:prstGeom prst="rect">
            <a:avLst/>
          </a:prstGeom>
        </p:spPr>
        <p:txBody>
          <a:bodyPr lIns="0" tIns="0" rIns="0" bIns="0" rtlCol="0" anchor="t">
            <a:spAutoFit/>
          </a:bodyPr>
          <a:lstStyle/>
          <a:p>
            <a:pPr marL="0" lvl="0" indent="0" algn="l">
              <a:lnSpc>
                <a:spcPts val="4850"/>
              </a:lnSpc>
            </a:pPr>
            <a:r>
              <a:rPr lang="en-US" sz="4450" b="1">
                <a:solidFill>
                  <a:srgbClr val="5B9BD5"/>
                </a:solidFill>
                <a:latin typeface="Arial Bold"/>
                <a:ea typeface="Arial Bold"/>
                <a:cs typeface="Arial Bold"/>
                <a:sym typeface="Arial Bold"/>
              </a:rPr>
              <a:t>What does good care look like?</a:t>
            </a:r>
          </a:p>
        </p:txBody>
      </p:sp>
      <p:sp>
        <p:nvSpPr>
          <p:cNvPr id="48" name="Freeform 48"/>
          <p:cNvSpPr/>
          <p:nvPr/>
        </p:nvSpPr>
        <p:spPr>
          <a:xfrm rot="-5400000">
            <a:off x="4555973" y="4977382"/>
            <a:ext cx="9800977" cy="332236"/>
          </a:xfrm>
          <a:custGeom>
            <a:avLst/>
            <a:gdLst/>
            <a:ahLst/>
            <a:cxnLst/>
            <a:rect l="l" t="t" r="r" b="b"/>
            <a:pathLst>
              <a:path w="9800977" h="332236">
                <a:moveTo>
                  <a:pt x="0" y="0"/>
                </a:moveTo>
                <a:lnTo>
                  <a:pt x="9800977" y="0"/>
                </a:lnTo>
                <a:lnTo>
                  <a:pt x="9800977" y="332236"/>
                </a:lnTo>
                <a:lnTo>
                  <a:pt x="0" y="332236"/>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9" name="TextBox 49"/>
          <p:cNvSpPr txBox="1"/>
          <p:nvPr/>
        </p:nvSpPr>
        <p:spPr>
          <a:xfrm>
            <a:off x="10583786" y="282399"/>
            <a:ext cx="6594090" cy="2166770"/>
          </a:xfrm>
          <a:prstGeom prst="rect">
            <a:avLst/>
          </a:prstGeom>
        </p:spPr>
        <p:txBody>
          <a:bodyPr lIns="0" tIns="0" rIns="0" bIns="0" rtlCol="0" anchor="t">
            <a:spAutoFit/>
          </a:bodyPr>
          <a:lstStyle/>
          <a:p>
            <a:pPr algn="ctr">
              <a:lnSpc>
                <a:spcPts val="3331"/>
              </a:lnSpc>
            </a:pPr>
            <a:endParaRPr/>
          </a:p>
          <a:p>
            <a:pPr algn="ctr">
              <a:lnSpc>
                <a:spcPts val="3331"/>
              </a:lnSpc>
            </a:pPr>
            <a:r>
              <a:rPr lang="en-US" sz="3056" b="1">
                <a:solidFill>
                  <a:srgbClr val="AD2473"/>
                </a:solidFill>
                <a:latin typeface="Arial Bold"/>
                <a:ea typeface="Arial Bold"/>
                <a:cs typeface="Arial Bold"/>
                <a:sym typeface="Arial Bold"/>
              </a:rPr>
              <a:t>The good care framework was  developed from what local people told us in our Big Conversation.</a:t>
            </a:r>
          </a:p>
          <a:p>
            <a:pPr marL="0" lvl="0" indent="0" algn="l">
              <a:lnSpc>
                <a:spcPts val="3331"/>
              </a:lnSpc>
            </a:pPr>
            <a:endParaRPr lang="en-US" sz="3056" b="1">
              <a:solidFill>
                <a:srgbClr val="AD2473"/>
              </a:solidFill>
              <a:latin typeface="Arial Bold"/>
              <a:ea typeface="Arial Bold"/>
              <a:cs typeface="Arial Bold"/>
              <a:sym typeface="Arial Bold"/>
            </a:endParaRPr>
          </a:p>
        </p:txBody>
      </p:sp>
      <p:sp>
        <p:nvSpPr>
          <p:cNvPr id="50" name="TextBox 50"/>
          <p:cNvSpPr txBox="1"/>
          <p:nvPr/>
        </p:nvSpPr>
        <p:spPr>
          <a:xfrm>
            <a:off x="10313936" y="2277206"/>
            <a:ext cx="7133791" cy="7261082"/>
          </a:xfrm>
          <a:prstGeom prst="rect">
            <a:avLst/>
          </a:prstGeom>
        </p:spPr>
        <p:txBody>
          <a:bodyPr lIns="0" tIns="0" rIns="0" bIns="0" rtlCol="0" anchor="t">
            <a:spAutoFit/>
          </a:bodyPr>
          <a:lstStyle/>
          <a:p>
            <a:pPr algn="l">
              <a:lnSpc>
                <a:spcPts val="3148"/>
              </a:lnSpc>
            </a:pPr>
            <a:r>
              <a:rPr lang="en-US" sz="2888">
                <a:solidFill>
                  <a:srgbClr val="366EC2"/>
                </a:solidFill>
                <a:latin typeface="Arial"/>
                <a:ea typeface="Arial"/>
                <a:cs typeface="Arial"/>
                <a:sym typeface="Arial"/>
              </a:rPr>
              <a:t>We asked local people open-ended questions about what good health and care means to them. At community events and in focus groups we helped local people to draw out what their own vision of good care would look like.</a:t>
            </a:r>
          </a:p>
          <a:p>
            <a:pPr algn="l">
              <a:lnSpc>
                <a:spcPts val="1444"/>
              </a:lnSpc>
            </a:pPr>
            <a:endParaRPr lang="en-US" sz="2888">
              <a:solidFill>
                <a:srgbClr val="366EC2"/>
              </a:solidFill>
              <a:latin typeface="Arial"/>
              <a:ea typeface="Arial"/>
              <a:cs typeface="Arial"/>
              <a:sym typeface="Arial"/>
            </a:endParaRPr>
          </a:p>
          <a:p>
            <a:pPr algn="l">
              <a:lnSpc>
                <a:spcPts val="3148"/>
              </a:lnSpc>
            </a:pPr>
            <a:r>
              <a:rPr lang="en-US" sz="2888">
                <a:solidFill>
                  <a:srgbClr val="366EC2"/>
                </a:solidFill>
                <a:latin typeface="Arial"/>
                <a:ea typeface="Arial"/>
                <a:cs typeface="Arial"/>
                <a:sym typeface="Arial"/>
              </a:rPr>
              <a:t>We took what they told us and and started to use qualitative data coding to identify themes, these themes eventually developed into </a:t>
            </a:r>
            <a:r>
              <a:rPr lang="en-US" sz="2888">
                <a:solidFill>
                  <a:srgbClr val="700482"/>
                </a:solidFill>
                <a:latin typeface="Arial"/>
                <a:ea typeface="Arial"/>
                <a:cs typeface="Arial"/>
                <a:sym typeface="Arial"/>
              </a:rPr>
              <a:t>the good care framework </a:t>
            </a:r>
            <a:r>
              <a:rPr lang="en-US" sz="2888">
                <a:solidFill>
                  <a:srgbClr val="366EC2"/>
                </a:solidFill>
                <a:latin typeface="Arial"/>
                <a:ea typeface="Arial"/>
                <a:cs typeface="Arial"/>
                <a:sym typeface="Arial"/>
              </a:rPr>
              <a:t>and ou</a:t>
            </a:r>
            <a:r>
              <a:rPr lang="en-US" sz="2888">
                <a:solidFill>
                  <a:srgbClr val="700482"/>
                </a:solidFill>
                <a:latin typeface="Arial"/>
                <a:ea typeface="Arial"/>
                <a:cs typeface="Arial"/>
                <a:sym typeface="Arial"/>
              </a:rPr>
              <a:t>r four pillars of good care</a:t>
            </a:r>
            <a:r>
              <a:rPr lang="en-US" sz="2888">
                <a:solidFill>
                  <a:srgbClr val="366EC2"/>
                </a:solidFill>
                <a:latin typeface="Arial"/>
                <a:ea typeface="Arial"/>
                <a:cs typeface="Arial"/>
                <a:sym typeface="Arial"/>
              </a:rPr>
              <a:t>, or four aspects of what makes the difference between good care and inadequate care. We also looked at the wider issues that impact good care at a society level-the wider determinants.</a:t>
            </a:r>
          </a:p>
          <a:p>
            <a:pPr algn="just">
              <a:lnSpc>
                <a:spcPts val="2712"/>
              </a:lnSpc>
            </a:pPr>
            <a:endParaRPr lang="en-US" sz="2888">
              <a:solidFill>
                <a:srgbClr val="366EC2"/>
              </a:solidFill>
              <a:latin typeface="Arial"/>
              <a:ea typeface="Arial"/>
              <a:cs typeface="Arial"/>
              <a:sym typeface="Arial"/>
            </a:endParaRPr>
          </a:p>
          <a:p>
            <a:pPr marL="0" lvl="0" indent="0" algn="just">
              <a:lnSpc>
                <a:spcPts val="3270"/>
              </a:lnSpc>
            </a:pPr>
            <a:endParaRPr lang="en-US" sz="2888">
              <a:solidFill>
                <a:srgbClr val="366EC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0224" y="728800"/>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Good care is: </a:t>
            </a:r>
            <a:r>
              <a:rPr lang="en-US" sz="4897" b="1">
                <a:solidFill>
                  <a:srgbClr val="AD2473"/>
                </a:solidFill>
                <a:latin typeface="Arial Bold"/>
                <a:ea typeface="Arial Bold"/>
                <a:cs typeface="Arial Bold"/>
                <a:sym typeface="Arial Bold"/>
              </a:rPr>
              <a:t>person-centered</a:t>
            </a:r>
          </a:p>
        </p:txBody>
      </p:sp>
      <p:grpSp>
        <p:nvGrpSpPr>
          <p:cNvPr id="3" name="Group 3"/>
          <p:cNvGrpSpPr/>
          <p:nvPr/>
        </p:nvGrpSpPr>
        <p:grpSpPr>
          <a:xfrm>
            <a:off x="-641518" y="2130853"/>
            <a:ext cx="20311323" cy="632597"/>
            <a:chOff x="0" y="0"/>
            <a:chExt cx="5349484" cy="166610"/>
          </a:xfrm>
        </p:grpSpPr>
        <p:sp>
          <p:nvSpPr>
            <p:cNvPr id="4" name="Freeform 4"/>
            <p:cNvSpPr/>
            <p:nvPr/>
          </p:nvSpPr>
          <p:spPr>
            <a:xfrm>
              <a:off x="0" y="0"/>
              <a:ext cx="5349484" cy="166610"/>
            </a:xfrm>
            <a:custGeom>
              <a:avLst/>
              <a:gdLst/>
              <a:ahLst/>
              <a:cxnLst/>
              <a:rect l="l" t="t" r="r" b="b"/>
              <a:pathLst>
                <a:path w="5349484" h="166610">
                  <a:moveTo>
                    <a:pt x="0" y="0"/>
                  </a:moveTo>
                  <a:lnTo>
                    <a:pt x="5349484" y="0"/>
                  </a:lnTo>
                  <a:lnTo>
                    <a:pt x="5349484" y="166610"/>
                  </a:lnTo>
                  <a:lnTo>
                    <a:pt x="0" y="166610"/>
                  </a:lnTo>
                  <a:close/>
                </a:path>
              </a:pathLst>
            </a:custGeom>
            <a:solidFill>
              <a:srgbClr val="AD2473">
                <a:alpha val="9804"/>
              </a:srgbClr>
            </a:solidFill>
          </p:spPr>
          <p:txBody>
            <a:bodyPr/>
            <a:lstStyle/>
            <a:p>
              <a:endParaRPr lang="en-GB"/>
            </a:p>
          </p:txBody>
        </p:sp>
        <p:sp>
          <p:nvSpPr>
            <p:cNvPr id="5" name="TextBox 5"/>
            <p:cNvSpPr txBox="1"/>
            <p:nvPr/>
          </p:nvSpPr>
          <p:spPr>
            <a:xfrm>
              <a:off x="0" y="-9525"/>
              <a:ext cx="5349484" cy="176135"/>
            </a:xfrm>
            <a:prstGeom prst="rect">
              <a:avLst/>
            </a:prstGeom>
          </p:spPr>
          <p:txBody>
            <a:bodyPr lIns="50800" tIns="50800" rIns="50800" bIns="50800" rtlCol="0" anchor="ctr"/>
            <a:lstStyle/>
            <a:p>
              <a:pPr algn="ctr">
                <a:lnSpc>
                  <a:spcPts val="1623"/>
                </a:lnSpc>
              </a:pPr>
              <a:endParaRPr/>
            </a:p>
          </p:txBody>
        </p:sp>
      </p:grpSp>
      <p:sp>
        <p:nvSpPr>
          <p:cNvPr id="6" name="TextBox 6"/>
          <p:cNvSpPr txBox="1"/>
          <p:nvPr/>
        </p:nvSpPr>
        <p:spPr>
          <a:xfrm>
            <a:off x="1028700" y="2276124"/>
            <a:ext cx="16774421" cy="413050"/>
          </a:xfrm>
          <a:prstGeom prst="rect">
            <a:avLst/>
          </a:prstGeom>
        </p:spPr>
        <p:txBody>
          <a:bodyPr lIns="0" tIns="0" rIns="0" bIns="0" rtlCol="0" anchor="t">
            <a:spAutoFit/>
          </a:bodyPr>
          <a:lstStyle/>
          <a:p>
            <a:pPr marL="0" lvl="0" indent="0" algn="just">
              <a:lnSpc>
                <a:spcPts val="2761"/>
              </a:lnSpc>
              <a:spcBef>
                <a:spcPct val="0"/>
              </a:spcBef>
            </a:pPr>
            <a:r>
              <a:rPr lang="en-US" sz="2761" b="1">
                <a:solidFill>
                  <a:srgbClr val="323B60"/>
                </a:solidFill>
                <a:latin typeface="Arial Bold"/>
                <a:ea typeface="Arial Bold"/>
                <a:cs typeface="Arial Bold"/>
                <a:sym typeface="Arial Bold"/>
              </a:rPr>
              <a:t>We have analysed data on where and how patients want to access GP appointments.</a:t>
            </a:r>
          </a:p>
        </p:txBody>
      </p:sp>
      <p:sp>
        <p:nvSpPr>
          <p:cNvPr id="7" name="Freeform 7"/>
          <p:cNvSpPr/>
          <p:nvPr/>
        </p:nvSpPr>
        <p:spPr>
          <a:xfrm rot="-5400000">
            <a:off x="6263635" y="6116077"/>
            <a:ext cx="5464850" cy="63845"/>
          </a:xfrm>
          <a:custGeom>
            <a:avLst/>
            <a:gdLst/>
            <a:ahLst/>
            <a:cxnLst/>
            <a:rect l="l" t="t" r="r" b="b"/>
            <a:pathLst>
              <a:path w="5464850" h="63845">
                <a:moveTo>
                  <a:pt x="0" y="0"/>
                </a:moveTo>
                <a:lnTo>
                  <a:pt x="5464850" y="0"/>
                </a:lnTo>
                <a:lnTo>
                  <a:pt x="5464850" y="63845"/>
                </a:lnTo>
                <a:lnTo>
                  <a:pt x="0" y="63845"/>
                </a:lnTo>
                <a:lnTo>
                  <a:pt x="0" y="0"/>
                </a:lnTo>
                <a:close/>
              </a:path>
            </a:pathLst>
          </a:custGeom>
          <a:blipFill>
            <a:blip r:embed="rId2">
              <a:extLst>
                <a:ext uri="{96DAC541-7B7A-43D3-8B79-37D633B846F1}">
                  <asvg:svgBlip xmlns:asvg="http://schemas.microsoft.com/office/drawing/2016/SVG/main" r:embed="rId3"/>
                </a:ext>
              </a:extLst>
            </a:blip>
            <a:stretch>
              <a:fillRect l="-86926"/>
            </a:stretch>
          </a:blipFill>
        </p:spPr>
        <p:txBody>
          <a:bodyPr/>
          <a:lstStyle/>
          <a:p>
            <a:endParaRPr lang="en-GB"/>
          </a:p>
        </p:txBody>
      </p:sp>
      <p:sp>
        <p:nvSpPr>
          <p:cNvPr id="8" name="Freeform 8"/>
          <p:cNvSpPr/>
          <p:nvPr/>
        </p:nvSpPr>
        <p:spPr>
          <a:xfrm rot="5400000">
            <a:off x="8777597" y="8466500"/>
            <a:ext cx="429402" cy="763380"/>
          </a:xfrm>
          <a:custGeom>
            <a:avLst/>
            <a:gdLst/>
            <a:ahLst/>
            <a:cxnLst/>
            <a:rect l="l" t="t" r="r" b="b"/>
            <a:pathLst>
              <a:path w="429402" h="763380">
                <a:moveTo>
                  <a:pt x="0" y="0"/>
                </a:moveTo>
                <a:lnTo>
                  <a:pt x="429401" y="0"/>
                </a:lnTo>
                <a:lnTo>
                  <a:pt x="429401" y="763380"/>
                </a:lnTo>
                <a:lnTo>
                  <a:pt x="0" y="763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rot="-10800000">
            <a:off x="3299671" y="5790267"/>
            <a:ext cx="429402" cy="763380"/>
          </a:xfrm>
          <a:custGeom>
            <a:avLst/>
            <a:gdLst/>
            <a:ahLst/>
            <a:cxnLst/>
            <a:rect l="l" t="t" r="r" b="b"/>
            <a:pathLst>
              <a:path w="429402" h="763380">
                <a:moveTo>
                  <a:pt x="0" y="0"/>
                </a:moveTo>
                <a:lnTo>
                  <a:pt x="429402" y="0"/>
                </a:lnTo>
                <a:lnTo>
                  <a:pt x="429402" y="763380"/>
                </a:lnTo>
                <a:lnTo>
                  <a:pt x="0" y="7633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13919735" y="5702939"/>
            <a:ext cx="429402" cy="763380"/>
          </a:xfrm>
          <a:custGeom>
            <a:avLst/>
            <a:gdLst/>
            <a:ahLst/>
            <a:cxnLst/>
            <a:rect l="l" t="t" r="r" b="b"/>
            <a:pathLst>
              <a:path w="429402" h="763380">
                <a:moveTo>
                  <a:pt x="0" y="0"/>
                </a:moveTo>
                <a:lnTo>
                  <a:pt x="429401" y="0"/>
                </a:lnTo>
                <a:lnTo>
                  <a:pt x="429401" y="763381"/>
                </a:lnTo>
                <a:lnTo>
                  <a:pt x="0" y="763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1" name="Group 11"/>
          <p:cNvGrpSpPr/>
          <p:nvPr/>
        </p:nvGrpSpPr>
        <p:grpSpPr>
          <a:xfrm>
            <a:off x="3872833" y="3552526"/>
            <a:ext cx="4554815" cy="2682395"/>
            <a:chOff x="0" y="0"/>
            <a:chExt cx="1721400" cy="1013757"/>
          </a:xfrm>
        </p:grpSpPr>
        <p:sp>
          <p:nvSpPr>
            <p:cNvPr id="12" name="Freeform 12"/>
            <p:cNvSpPr/>
            <p:nvPr/>
          </p:nvSpPr>
          <p:spPr>
            <a:xfrm>
              <a:off x="0" y="0"/>
              <a:ext cx="1721400" cy="1013757"/>
            </a:xfrm>
            <a:custGeom>
              <a:avLst/>
              <a:gdLst/>
              <a:ahLst/>
              <a:cxnLst/>
              <a:rect l="l" t="t" r="r" b="b"/>
              <a:pathLst>
                <a:path w="1721400" h="1013757">
                  <a:moveTo>
                    <a:pt x="86686" y="0"/>
                  </a:moveTo>
                  <a:lnTo>
                    <a:pt x="1634714" y="0"/>
                  </a:lnTo>
                  <a:cubicBezTo>
                    <a:pt x="1682589" y="0"/>
                    <a:pt x="1721400" y="38811"/>
                    <a:pt x="1721400" y="86686"/>
                  </a:cubicBezTo>
                  <a:lnTo>
                    <a:pt x="1721400" y="927071"/>
                  </a:lnTo>
                  <a:cubicBezTo>
                    <a:pt x="1721400" y="974946"/>
                    <a:pt x="1682589" y="1013757"/>
                    <a:pt x="1634714" y="1013757"/>
                  </a:cubicBezTo>
                  <a:lnTo>
                    <a:pt x="86686" y="1013757"/>
                  </a:lnTo>
                  <a:cubicBezTo>
                    <a:pt x="38811" y="1013757"/>
                    <a:pt x="0" y="974946"/>
                    <a:pt x="0" y="927071"/>
                  </a:cubicBezTo>
                  <a:lnTo>
                    <a:pt x="0" y="86686"/>
                  </a:lnTo>
                  <a:cubicBezTo>
                    <a:pt x="0" y="38811"/>
                    <a:pt x="38811" y="0"/>
                    <a:pt x="86686" y="0"/>
                  </a:cubicBezTo>
                  <a:close/>
                </a:path>
              </a:pathLst>
            </a:custGeom>
            <a:solidFill>
              <a:srgbClr val="B3C6E9"/>
            </a:solidFill>
          </p:spPr>
          <p:txBody>
            <a:bodyPr/>
            <a:lstStyle/>
            <a:p>
              <a:endParaRPr lang="en-GB"/>
            </a:p>
          </p:txBody>
        </p:sp>
        <p:sp>
          <p:nvSpPr>
            <p:cNvPr id="13" name="TextBox 13"/>
            <p:cNvSpPr txBox="1"/>
            <p:nvPr/>
          </p:nvSpPr>
          <p:spPr>
            <a:xfrm>
              <a:off x="0" y="-47625"/>
              <a:ext cx="1721400" cy="1061382"/>
            </a:xfrm>
            <a:prstGeom prst="rect">
              <a:avLst/>
            </a:prstGeom>
          </p:spPr>
          <p:txBody>
            <a:bodyPr lIns="35909" tIns="35909" rIns="35909" bIns="35909" rtlCol="0" anchor="ctr"/>
            <a:lstStyle/>
            <a:p>
              <a:pPr algn="ctr">
                <a:lnSpc>
                  <a:spcPts val="1116"/>
                </a:lnSpc>
              </a:pPr>
              <a:endParaRPr/>
            </a:p>
          </p:txBody>
        </p:sp>
      </p:grpSp>
      <p:grpSp>
        <p:nvGrpSpPr>
          <p:cNvPr id="14" name="Group 14"/>
          <p:cNvGrpSpPr/>
          <p:nvPr/>
        </p:nvGrpSpPr>
        <p:grpSpPr>
          <a:xfrm>
            <a:off x="9339239" y="3521763"/>
            <a:ext cx="4548725" cy="2590726"/>
            <a:chOff x="0" y="0"/>
            <a:chExt cx="1719098" cy="979112"/>
          </a:xfrm>
        </p:grpSpPr>
        <p:sp>
          <p:nvSpPr>
            <p:cNvPr id="15" name="Freeform 15"/>
            <p:cNvSpPr/>
            <p:nvPr/>
          </p:nvSpPr>
          <p:spPr>
            <a:xfrm>
              <a:off x="0" y="0"/>
              <a:ext cx="1719098" cy="979112"/>
            </a:xfrm>
            <a:custGeom>
              <a:avLst/>
              <a:gdLst/>
              <a:ahLst/>
              <a:cxnLst/>
              <a:rect l="l" t="t" r="r" b="b"/>
              <a:pathLst>
                <a:path w="1719098" h="979112">
                  <a:moveTo>
                    <a:pt x="86802" y="0"/>
                  </a:moveTo>
                  <a:lnTo>
                    <a:pt x="1632296" y="0"/>
                  </a:lnTo>
                  <a:cubicBezTo>
                    <a:pt x="1680235" y="0"/>
                    <a:pt x="1719098" y="38863"/>
                    <a:pt x="1719098" y="86802"/>
                  </a:cubicBezTo>
                  <a:lnTo>
                    <a:pt x="1719098" y="892310"/>
                  </a:lnTo>
                  <a:cubicBezTo>
                    <a:pt x="1719098" y="940250"/>
                    <a:pt x="1680235" y="979112"/>
                    <a:pt x="1632296" y="979112"/>
                  </a:cubicBezTo>
                  <a:lnTo>
                    <a:pt x="86802" y="979112"/>
                  </a:lnTo>
                  <a:cubicBezTo>
                    <a:pt x="38863" y="979112"/>
                    <a:pt x="0" y="940250"/>
                    <a:pt x="0" y="892310"/>
                  </a:cubicBezTo>
                  <a:lnTo>
                    <a:pt x="0" y="86802"/>
                  </a:lnTo>
                  <a:cubicBezTo>
                    <a:pt x="0" y="38863"/>
                    <a:pt x="38863" y="0"/>
                    <a:pt x="86802" y="0"/>
                  </a:cubicBezTo>
                  <a:close/>
                </a:path>
              </a:pathLst>
            </a:custGeom>
            <a:solidFill>
              <a:srgbClr val="E1BBCD"/>
            </a:solidFill>
          </p:spPr>
          <p:txBody>
            <a:bodyPr/>
            <a:lstStyle/>
            <a:p>
              <a:endParaRPr lang="en-GB"/>
            </a:p>
          </p:txBody>
        </p:sp>
        <p:sp>
          <p:nvSpPr>
            <p:cNvPr id="16" name="TextBox 16"/>
            <p:cNvSpPr txBox="1"/>
            <p:nvPr/>
          </p:nvSpPr>
          <p:spPr>
            <a:xfrm>
              <a:off x="0" y="-47625"/>
              <a:ext cx="1719098" cy="1026737"/>
            </a:xfrm>
            <a:prstGeom prst="rect">
              <a:avLst/>
            </a:prstGeom>
          </p:spPr>
          <p:txBody>
            <a:bodyPr lIns="35909" tIns="35909" rIns="35909" bIns="35909" rtlCol="0" anchor="ctr"/>
            <a:lstStyle/>
            <a:p>
              <a:pPr algn="ctr">
                <a:lnSpc>
                  <a:spcPts val="1116"/>
                </a:lnSpc>
              </a:pPr>
              <a:endParaRPr/>
            </a:p>
          </p:txBody>
        </p:sp>
      </p:grpSp>
      <p:grpSp>
        <p:nvGrpSpPr>
          <p:cNvPr id="17" name="Group 17"/>
          <p:cNvGrpSpPr/>
          <p:nvPr/>
        </p:nvGrpSpPr>
        <p:grpSpPr>
          <a:xfrm>
            <a:off x="4034884" y="6380210"/>
            <a:ext cx="4447978" cy="2492823"/>
            <a:chOff x="0" y="0"/>
            <a:chExt cx="1681023" cy="942112"/>
          </a:xfrm>
        </p:grpSpPr>
        <p:sp>
          <p:nvSpPr>
            <p:cNvPr id="18" name="Freeform 18"/>
            <p:cNvSpPr/>
            <p:nvPr/>
          </p:nvSpPr>
          <p:spPr>
            <a:xfrm>
              <a:off x="0" y="0"/>
              <a:ext cx="1681023" cy="942112"/>
            </a:xfrm>
            <a:custGeom>
              <a:avLst/>
              <a:gdLst/>
              <a:ahLst/>
              <a:cxnLst/>
              <a:rect l="l" t="t" r="r" b="b"/>
              <a:pathLst>
                <a:path w="1681023" h="942112">
                  <a:moveTo>
                    <a:pt x="88768" y="0"/>
                  </a:moveTo>
                  <a:lnTo>
                    <a:pt x="1592255" y="0"/>
                  </a:lnTo>
                  <a:cubicBezTo>
                    <a:pt x="1641280" y="0"/>
                    <a:pt x="1681023" y="39743"/>
                    <a:pt x="1681023" y="88768"/>
                  </a:cubicBezTo>
                  <a:lnTo>
                    <a:pt x="1681023" y="853344"/>
                  </a:lnTo>
                  <a:cubicBezTo>
                    <a:pt x="1681023" y="902369"/>
                    <a:pt x="1641280" y="942112"/>
                    <a:pt x="1592255" y="942112"/>
                  </a:cubicBezTo>
                  <a:lnTo>
                    <a:pt x="88768" y="942112"/>
                  </a:lnTo>
                  <a:cubicBezTo>
                    <a:pt x="65225" y="942112"/>
                    <a:pt x="42647" y="932759"/>
                    <a:pt x="26000" y="916112"/>
                  </a:cubicBezTo>
                  <a:cubicBezTo>
                    <a:pt x="9352" y="899465"/>
                    <a:pt x="0" y="876886"/>
                    <a:pt x="0" y="853344"/>
                  </a:cubicBezTo>
                  <a:lnTo>
                    <a:pt x="0" y="88768"/>
                  </a:lnTo>
                  <a:cubicBezTo>
                    <a:pt x="0" y="65225"/>
                    <a:pt x="9352" y="42647"/>
                    <a:pt x="26000" y="26000"/>
                  </a:cubicBezTo>
                  <a:cubicBezTo>
                    <a:pt x="42647" y="9352"/>
                    <a:pt x="65225" y="0"/>
                    <a:pt x="88768" y="0"/>
                  </a:cubicBezTo>
                  <a:close/>
                </a:path>
              </a:pathLst>
            </a:custGeom>
            <a:solidFill>
              <a:srgbClr val="B3E9D2"/>
            </a:solidFill>
          </p:spPr>
          <p:txBody>
            <a:bodyPr/>
            <a:lstStyle/>
            <a:p>
              <a:endParaRPr lang="en-GB"/>
            </a:p>
          </p:txBody>
        </p:sp>
        <p:sp>
          <p:nvSpPr>
            <p:cNvPr id="19" name="TextBox 19"/>
            <p:cNvSpPr txBox="1"/>
            <p:nvPr/>
          </p:nvSpPr>
          <p:spPr>
            <a:xfrm>
              <a:off x="0" y="-47625"/>
              <a:ext cx="1681023" cy="989737"/>
            </a:xfrm>
            <a:prstGeom prst="rect">
              <a:avLst/>
            </a:prstGeom>
          </p:spPr>
          <p:txBody>
            <a:bodyPr lIns="35909" tIns="35909" rIns="35909" bIns="35909" rtlCol="0" anchor="ctr"/>
            <a:lstStyle/>
            <a:p>
              <a:pPr algn="ctr">
                <a:lnSpc>
                  <a:spcPts val="1116"/>
                </a:lnSpc>
              </a:pPr>
              <a:endParaRPr/>
            </a:p>
          </p:txBody>
        </p:sp>
      </p:grpSp>
      <p:grpSp>
        <p:nvGrpSpPr>
          <p:cNvPr id="20" name="Group 20"/>
          <p:cNvGrpSpPr/>
          <p:nvPr/>
        </p:nvGrpSpPr>
        <p:grpSpPr>
          <a:xfrm>
            <a:off x="9556100" y="6298518"/>
            <a:ext cx="4447978" cy="2492823"/>
            <a:chOff x="0" y="0"/>
            <a:chExt cx="1681023" cy="942112"/>
          </a:xfrm>
        </p:grpSpPr>
        <p:sp>
          <p:nvSpPr>
            <p:cNvPr id="21" name="Freeform 21"/>
            <p:cNvSpPr/>
            <p:nvPr/>
          </p:nvSpPr>
          <p:spPr>
            <a:xfrm>
              <a:off x="0" y="0"/>
              <a:ext cx="1681023" cy="942112"/>
            </a:xfrm>
            <a:custGeom>
              <a:avLst/>
              <a:gdLst/>
              <a:ahLst/>
              <a:cxnLst/>
              <a:rect l="l" t="t" r="r" b="b"/>
              <a:pathLst>
                <a:path w="1681023" h="942112">
                  <a:moveTo>
                    <a:pt x="88768" y="0"/>
                  </a:moveTo>
                  <a:lnTo>
                    <a:pt x="1592255" y="0"/>
                  </a:lnTo>
                  <a:cubicBezTo>
                    <a:pt x="1641280" y="0"/>
                    <a:pt x="1681023" y="39743"/>
                    <a:pt x="1681023" y="88768"/>
                  </a:cubicBezTo>
                  <a:lnTo>
                    <a:pt x="1681023" y="853344"/>
                  </a:lnTo>
                  <a:cubicBezTo>
                    <a:pt x="1681023" y="902369"/>
                    <a:pt x="1641280" y="942112"/>
                    <a:pt x="1592255" y="942112"/>
                  </a:cubicBezTo>
                  <a:lnTo>
                    <a:pt x="88768" y="942112"/>
                  </a:lnTo>
                  <a:cubicBezTo>
                    <a:pt x="65225" y="942112"/>
                    <a:pt x="42647" y="932759"/>
                    <a:pt x="26000" y="916112"/>
                  </a:cubicBezTo>
                  <a:cubicBezTo>
                    <a:pt x="9352" y="899465"/>
                    <a:pt x="0" y="876886"/>
                    <a:pt x="0" y="853344"/>
                  </a:cubicBezTo>
                  <a:lnTo>
                    <a:pt x="0" y="88768"/>
                  </a:lnTo>
                  <a:cubicBezTo>
                    <a:pt x="0" y="65225"/>
                    <a:pt x="9352" y="42647"/>
                    <a:pt x="26000" y="26000"/>
                  </a:cubicBezTo>
                  <a:cubicBezTo>
                    <a:pt x="42647" y="9352"/>
                    <a:pt x="65225" y="0"/>
                    <a:pt x="88768" y="0"/>
                  </a:cubicBezTo>
                  <a:close/>
                </a:path>
              </a:pathLst>
            </a:custGeom>
            <a:solidFill>
              <a:srgbClr val="EFE8B7"/>
            </a:solidFill>
          </p:spPr>
          <p:txBody>
            <a:bodyPr/>
            <a:lstStyle/>
            <a:p>
              <a:endParaRPr lang="en-GB"/>
            </a:p>
          </p:txBody>
        </p:sp>
        <p:sp>
          <p:nvSpPr>
            <p:cNvPr id="22" name="TextBox 22"/>
            <p:cNvSpPr txBox="1"/>
            <p:nvPr/>
          </p:nvSpPr>
          <p:spPr>
            <a:xfrm>
              <a:off x="0" y="-47625"/>
              <a:ext cx="1681023" cy="989737"/>
            </a:xfrm>
            <a:prstGeom prst="rect">
              <a:avLst/>
            </a:prstGeom>
          </p:spPr>
          <p:txBody>
            <a:bodyPr lIns="35909" tIns="35909" rIns="35909" bIns="35909" rtlCol="0" anchor="ctr"/>
            <a:lstStyle/>
            <a:p>
              <a:pPr algn="ctr">
                <a:lnSpc>
                  <a:spcPts val="1116"/>
                </a:lnSpc>
              </a:pPr>
              <a:endParaRPr/>
            </a:p>
          </p:txBody>
        </p:sp>
      </p:grpSp>
      <p:grpSp>
        <p:nvGrpSpPr>
          <p:cNvPr id="23" name="Group 23"/>
          <p:cNvGrpSpPr/>
          <p:nvPr/>
        </p:nvGrpSpPr>
        <p:grpSpPr>
          <a:xfrm>
            <a:off x="12940092" y="7180391"/>
            <a:ext cx="974280" cy="97428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DB13F"/>
            </a:solidFill>
          </p:spPr>
          <p:txBody>
            <a:bodyPr/>
            <a:lstStyle/>
            <a:p>
              <a:endParaRPr lang="en-GB"/>
            </a:p>
          </p:txBody>
        </p:sp>
        <p:sp>
          <p:nvSpPr>
            <p:cNvPr id="25" name="TextBox 25"/>
            <p:cNvSpPr txBox="1"/>
            <p:nvPr/>
          </p:nvSpPr>
          <p:spPr>
            <a:xfrm>
              <a:off x="76200" y="28575"/>
              <a:ext cx="660400" cy="708025"/>
            </a:xfrm>
            <a:prstGeom prst="rect">
              <a:avLst/>
            </a:prstGeom>
          </p:spPr>
          <p:txBody>
            <a:bodyPr lIns="35909" tIns="35909" rIns="35909" bIns="35909" rtlCol="0" anchor="ctr"/>
            <a:lstStyle/>
            <a:p>
              <a:pPr algn="ctr">
                <a:lnSpc>
                  <a:spcPts val="1116"/>
                </a:lnSpc>
              </a:pPr>
              <a:endParaRPr/>
            </a:p>
          </p:txBody>
        </p:sp>
      </p:grpSp>
      <p:sp>
        <p:nvSpPr>
          <p:cNvPr id="26" name="TextBox 26"/>
          <p:cNvSpPr txBox="1"/>
          <p:nvPr/>
        </p:nvSpPr>
        <p:spPr>
          <a:xfrm>
            <a:off x="9881370" y="3604841"/>
            <a:ext cx="3490825" cy="372829"/>
          </a:xfrm>
          <a:prstGeom prst="rect">
            <a:avLst/>
          </a:prstGeom>
        </p:spPr>
        <p:txBody>
          <a:bodyPr lIns="0" tIns="0" rIns="0" bIns="0" rtlCol="0" anchor="t">
            <a:spAutoFit/>
          </a:bodyPr>
          <a:lstStyle/>
          <a:p>
            <a:pPr marL="0" lvl="0" indent="0" algn="ctr">
              <a:lnSpc>
                <a:spcPts val="2969"/>
              </a:lnSpc>
              <a:spcBef>
                <a:spcPct val="0"/>
              </a:spcBef>
            </a:pPr>
            <a:r>
              <a:rPr lang="en-US" sz="2120" b="1">
                <a:solidFill>
                  <a:srgbClr val="792052"/>
                </a:solidFill>
                <a:latin typeface="Poppins Bold"/>
                <a:ea typeface="Poppins Bold"/>
                <a:cs typeface="Poppins Bold"/>
                <a:sym typeface="Poppins Bold"/>
              </a:rPr>
              <a:t>I</a:t>
            </a:r>
            <a:r>
              <a:rPr lang="en-US" sz="2120" b="1" u="none" strike="noStrike">
                <a:solidFill>
                  <a:srgbClr val="792052"/>
                </a:solidFill>
                <a:latin typeface="Poppins Bold"/>
                <a:ea typeface="Poppins Bold"/>
                <a:cs typeface="Poppins Bold"/>
                <a:sym typeface="Poppins Bold"/>
              </a:rPr>
              <a:t>n-person will travel</a:t>
            </a:r>
          </a:p>
        </p:txBody>
      </p:sp>
      <p:sp>
        <p:nvSpPr>
          <p:cNvPr id="27" name="TextBox 27"/>
          <p:cNvSpPr txBox="1"/>
          <p:nvPr/>
        </p:nvSpPr>
        <p:spPr>
          <a:xfrm>
            <a:off x="9738245" y="4049584"/>
            <a:ext cx="3801449" cy="329101"/>
          </a:xfrm>
          <a:prstGeom prst="rect">
            <a:avLst/>
          </a:prstGeom>
        </p:spPr>
        <p:txBody>
          <a:bodyPr lIns="0" tIns="0" rIns="0" bIns="0" rtlCol="0" anchor="t">
            <a:spAutoFit/>
          </a:bodyPr>
          <a:lstStyle/>
          <a:p>
            <a:pPr algn="l">
              <a:lnSpc>
                <a:spcPts val="1246"/>
              </a:lnSpc>
            </a:pPr>
            <a:r>
              <a:rPr lang="en-US" sz="1246">
                <a:solidFill>
                  <a:srgbClr val="792052"/>
                </a:solidFill>
                <a:latin typeface="Poppins"/>
                <a:ea typeface="Poppins"/>
                <a:cs typeface="Poppins"/>
                <a:sym typeface="Poppins"/>
              </a:rPr>
              <a:t>Highly values in person appointments and is willing to travel for them</a:t>
            </a:r>
          </a:p>
        </p:txBody>
      </p:sp>
      <p:sp>
        <p:nvSpPr>
          <p:cNvPr id="28" name="TextBox 28"/>
          <p:cNvSpPr txBox="1"/>
          <p:nvPr/>
        </p:nvSpPr>
        <p:spPr>
          <a:xfrm>
            <a:off x="4285454" y="3533694"/>
            <a:ext cx="3825843" cy="372693"/>
          </a:xfrm>
          <a:prstGeom prst="rect">
            <a:avLst/>
          </a:prstGeom>
        </p:spPr>
        <p:txBody>
          <a:bodyPr lIns="0" tIns="0" rIns="0" bIns="0" rtlCol="0" anchor="t">
            <a:spAutoFit/>
          </a:bodyPr>
          <a:lstStyle/>
          <a:p>
            <a:pPr marL="0" lvl="0" indent="0" algn="ctr">
              <a:lnSpc>
                <a:spcPts val="2976"/>
              </a:lnSpc>
              <a:spcBef>
                <a:spcPct val="0"/>
              </a:spcBef>
            </a:pPr>
            <a:r>
              <a:rPr lang="en-US" sz="2126" b="1">
                <a:solidFill>
                  <a:srgbClr val="000000"/>
                </a:solidFill>
                <a:latin typeface="Poppins Bold"/>
                <a:ea typeface="Poppins Bold"/>
                <a:cs typeface="Poppins Bold"/>
                <a:sym typeface="Poppins Bold"/>
              </a:rPr>
              <a:t>In-person local</a:t>
            </a:r>
          </a:p>
        </p:txBody>
      </p:sp>
      <p:sp>
        <p:nvSpPr>
          <p:cNvPr id="29" name="TextBox 29"/>
          <p:cNvSpPr txBox="1"/>
          <p:nvPr/>
        </p:nvSpPr>
        <p:spPr>
          <a:xfrm>
            <a:off x="4144504" y="3934217"/>
            <a:ext cx="2992811" cy="329101"/>
          </a:xfrm>
          <a:prstGeom prst="rect">
            <a:avLst/>
          </a:prstGeom>
        </p:spPr>
        <p:txBody>
          <a:bodyPr lIns="0" tIns="0" rIns="0" bIns="0" rtlCol="0" anchor="t">
            <a:spAutoFit/>
          </a:bodyPr>
          <a:lstStyle/>
          <a:p>
            <a:pPr marL="269026" lvl="1" indent="-134513" algn="l">
              <a:lnSpc>
                <a:spcPts val="1246"/>
              </a:lnSpc>
              <a:buFont typeface="Arial"/>
              <a:buChar char="•"/>
            </a:pPr>
            <a:r>
              <a:rPr lang="en-US" sz="1246">
                <a:solidFill>
                  <a:srgbClr val="004F6B"/>
                </a:solidFill>
                <a:latin typeface="Poppins"/>
                <a:ea typeface="Poppins"/>
                <a:cs typeface="Poppins"/>
                <a:sym typeface="Poppins"/>
              </a:rPr>
              <a:t>Needs in-person appointment within their local area</a:t>
            </a:r>
          </a:p>
        </p:txBody>
      </p:sp>
      <p:grpSp>
        <p:nvGrpSpPr>
          <p:cNvPr id="30" name="Group 30"/>
          <p:cNvGrpSpPr/>
          <p:nvPr/>
        </p:nvGrpSpPr>
        <p:grpSpPr>
          <a:xfrm>
            <a:off x="7227929" y="7218681"/>
            <a:ext cx="1199720" cy="1199720"/>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BD00"/>
            </a:solidFill>
          </p:spPr>
          <p:txBody>
            <a:bodyPr/>
            <a:lstStyle/>
            <a:p>
              <a:endParaRPr lang="en-GB"/>
            </a:p>
          </p:txBody>
        </p:sp>
        <p:sp>
          <p:nvSpPr>
            <p:cNvPr id="32" name="TextBox 32"/>
            <p:cNvSpPr txBox="1"/>
            <p:nvPr/>
          </p:nvSpPr>
          <p:spPr>
            <a:xfrm>
              <a:off x="76200" y="28575"/>
              <a:ext cx="660400" cy="708025"/>
            </a:xfrm>
            <a:prstGeom prst="rect">
              <a:avLst/>
            </a:prstGeom>
          </p:spPr>
          <p:txBody>
            <a:bodyPr lIns="35909" tIns="35909" rIns="35909" bIns="35909" rtlCol="0" anchor="ctr"/>
            <a:lstStyle/>
            <a:p>
              <a:pPr algn="ctr">
                <a:lnSpc>
                  <a:spcPts val="1116"/>
                </a:lnSpc>
              </a:pPr>
              <a:endParaRPr/>
            </a:p>
          </p:txBody>
        </p:sp>
      </p:grpSp>
      <p:grpSp>
        <p:nvGrpSpPr>
          <p:cNvPr id="33" name="Group 33"/>
          <p:cNvGrpSpPr/>
          <p:nvPr/>
        </p:nvGrpSpPr>
        <p:grpSpPr>
          <a:xfrm>
            <a:off x="12514069" y="4254487"/>
            <a:ext cx="1278474" cy="127847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5A87"/>
            </a:solidFill>
          </p:spPr>
          <p:txBody>
            <a:bodyPr/>
            <a:lstStyle/>
            <a:p>
              <a:endParaRPr lang="en-GB"/>
            </a:p>
          </p:txBody>
        </p:sp>
        <p:sp>
          <p:nvSpPr>
            <p:cNvPr id="35" name="TextBox 35"/>
            <p:cNvSpPr txBox="1"/>
            <p:nvPr/>
          </p:nvSpPr>
          <p:spPr>
            <a:xfrm>
              <a:off x="76200" y="28575"/>
              <a:ext cx="660400" cy="708025"/>
            </a:xfrm>
            <a:prstGeom prst="rect">
              <a:avLst/>
            </a:prstGeom>
          </p:spPr>
          <p:txBody>
            <a:bodyPr lIns="35909" tIns="35909" rIns="35909" bIns="35909" rtlCol="0" anchor="ctr"/>
            <a:lstStyle/>
            <a:p>
              <a:pPr algn="ctr">
                <a:lnSpc>
                  <a:spcPts val="1116"/>
                </a:lnSpc>
              </a:pPr>
              <a:endParaRPr/>
            </a:p>
          </p:txBody>
        </p:sp>
      </p:grpSp>
      <p:grpSp>
        <p:nvGrpSpPr>
          <p:cNvPr id="36" name="Group 36"/>
          <p:cNvGrpSpPr/>
          <p:nvPr/>
        </p:nvGrpSpPr>
        <p:grpSpPr>
          <a:xfrm>
            <a:off x="6726228" y="4228685"/>
            <a:ext cx="1617431" cy="1617431"/>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2B74"/>
            </a:solidFill>
          </p:spPr>
          <p:txBody>
            <a:bodyPr/>
            <a:lstStyle/>
            <a:p>
              <a:endParaRPr lang="en-GB"/>
            </a:p>
          </p:txBody>
        </p:sp>
        <p:sp>
          <p:nvSpPr>
            <p:cNvPr id="38" name="TextBox 38"/>
            <p:cNvSpPr txBox="1"/>
            <p:nvPr/>
          </p:nvSpPr>
          <p:spPr>
            <a:xfrm>
              <a:off x="76200" y="28575"/>
              <a:ext cx="660400" cy="708025"/>
            </a:xfrm>
            <a:prstGeom prst="rect">
              <a:avLst/>
            </a:prstGeom>
          </p:spPr>
          <p:txBody>
            <a:bodyPr lIns="35909" tIns="35909" rIns="35909" bIns="35909" rtlCol="0" anchor="ctr"/>
            <a:lstStyle/>
            <a:p>
              <a:pPr algn="ctr">
                <a:lnSpc>
                  <a:spcPts val="1116"/>
                </a:lnSpc>
              </a:pPr>
              <a:endParaRPr/>
            </a:p>
          </p:txBody>
        </p:sp>
      </p:grpSp>
      <p:sp>
        <p:nvSpPr>
          <p:cNvPr id="39" name="Freeform 39"/>
          <p:cNvSpPr/>
          <p:nvPr/>
        </p:nvSpPr>
        <p:spPr>
          <a:xfrm rot="-5400000">
            <a:off x="8813282" y="3129301"/>
            <a:ext cx="429402" cy="763380"/>
          </a:xfrm>
          <a:custGeom>
            <a:avLst/>
            <a:gdLst/>
            <a:ahLst/>
            <a:cxnLst/>
            <a:rect l="l" t="t" r="r" b="b"/>
            <a:pathLst>
              <a:path w="429402" h="763380">
                <a:moveTo>
                  <a:pt x="0" y="0"/>
                </a:moveTo>
                <a:lnTo>
                  <a:pt x="429402" y="0"/>
                </a:lnTo>
                <a:lnTo>
                  <a:pt x="429402" y="763380"/>
                </a:lnTo>
                <a:lnTo>
                  <a:pt x="0" y="763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TextBox 40"/>
          <p:cNvSpPr txBox="1"/>
          <p:nvPr/>
        </p:nvSpPr>
        <p:spPr>
          <a:xfrm>
            <a:off x="3014507" y="8979760"/>
            <a:ext cx="5822442" cy="278540"/>
          </a:xfrm>
          <a:prstGeom prst="rect">
            <a:avLst/>
          </a:prstGeom>
        </p:spPr>
        <p:txBody>
          <a:bodyPr lIns="0" tIns="0" rIns="0" bIns="0" rtlCol="0" anchor="t">
            <a:spAutoFit/>
          </a:bodyPr>
          <a:lstStyle/>
          <a:p>
            <a:pPr algn="l">
              <a:lnSpc>
                <a:spcPts val="2016"/>
              </a:lnSpc>
            </a:pPr>
            <a:r>
              <a:rPr lang="en-US" sz="2016">
                <a:solidFill>
                  <a:srgbClr val="AE2673"/>
                </a:solidFill>
                <a:latin typeface="Poppins"/>
                <a:ea typeface="Poppins"/>
                <a:cs typeface="Poppins"/>
                <a:sym typeface="Poppins"/>
              </a:rPr>
              <a:t>Prefers being seen remotely or doesn't mind </a:t>
            </a:r>
          </a:p>
        </p:txBody>
      </p:sp>
      <p:sp>
        <p:nvSpPr>
          <p:cNvPr id="41" name="TextBox 41"/>
          <p:cNvSpPr txBox="1"/>
          <p:nvPr/>
        </p:nvSpPr>
        <p:spPr>
          <a:xfrm>
            <a:off x="9738245" y="3038798"/>
            <a:ext cx="4100505" cy="383205"/>
          </a:xfrm>
          <a:prstGeom prst="rect">
            <a:avLst/>
          </a:prstGeom>
        </p:spPr>
        <p:txBody>
          <a:bodyPr lIns="0" tIns="0" rIns="0" bIns="0" rtlCol="0" anchor="t">
            <a:spAutoFit/>
          </a:bodyPr>
          <a:lstStyle/>
          <a:p>
            <a:pPr algn="ctr">
              <a:lnSpc>
                <a:spcPts val="3073"/>
              </a:lnSpc>
            </a:pPr>
            <a:r>
              <a:rPr lang="en-US" sz="2195">
                <a:solidFill>
                  <a:srgbClr val="AE2673"/>
                </a:solidFill>
                <a:latin typeface="Poppins"/>
                <a:ea typeface="Poppins"/>
                <a:cs typeface="Poppins"/>
                <a:sym typeface="Poppins"/>
              </a:rPr>
              <a:t>Prefers to be seen in person</a:t>
            </a:r>
          </a:p>
        </p:txBody>
      </p:sp>
      <p:sp>
        <p:nvSpPr>
          <p:cNvPr id="42" name="TextBox 42"/>
          <p:cNvSpPr txBox="1"/>
          <p:nvPr/>
        </p:nvSpPr>
        <p:spPr>
          <a:xfrm>
            <a:off x="2653695" y="5140791"/>
            <a:ext cx="1291952" cy="593155"/>
          </a:xfrm>
          <a:prstGeom prst="rect">
            <a:avLst/>
          </a:prstGeom>
        </p:spPr>
        <p:txBody>
          <a:bodyPr lIns="0" tIns="0" rIns="0" bIns="0" rtlCol="0" anchor="t">
            <a:spAutoFit/>
          </a:bodyPr>
          <a:lstStyle/>
          <a:p>
            <a:pPr marL="0" lvl="0" indent="0" algn="ctr">
              <a:lnSpc>
                <a:spcPts val="1612"/>
              </a:lnSpc>
            </a:pPr>
            <a:r>
              <a:rPr lang="en-US" sz="1628" u="none" strike="noStrike" spc="-34">
                <a:solidFill>
                  <a:srgbClr val="0000FF"/>
                </a:solidFill>
                <a:latin typeface="Poppins"/>
                <a:ea typeface="Poppins"/>
                <a:cs typeface="Poppins"/>
                <a:sym typeface="Poppins"/>
              </a:rPr>
              <a:t>Only willing to travel up to 30 min</a:t>
            </a:r>
          </a:p>
        </p:txBody>
      </p:sp>
      <p:sp>
        <p:nvSpPr>
          <p:cNvPr id="43" name="TextBox 43"/>
          <p:cNvSpPr txBox="1"/>
          <p:nvPr/>
        </p:nvSpPr>
        <p:spPr>
          <a:xfrm>
            <a:off x="13838749" y="6525047"/>
            <a:ext cx="1291952" cy="615666"/>
          </a:xfrm>
          <a:prstGeom prst="rect">
            <a:avLst/>
          </a:prstGeom>
        </p:spPr>
        <p:txBody>
          <a:bodyPr lIns="0" tIns="0" rIns="0" bIns="0" rtlCol="0" anchor="t">
            <a:spAutoFit/>
          </a:bodyPr>
          <a:lstStyle/>
          <a:p>
            <a:pPr marL="0" lvl="0" indent="0" algn="ctr">
              <a:lnSpc>
                <a:spcPts val="1612"/>
              </a:lnSpc>
              <a:spcBef>
                <a:spcPct val="0"/>
              </a:spcBef>
            </a:pPr>
            <a:r>
              <a:rPr lang="en-US" sz="1628" u="none" strike="noStrike" spc="-34">
                <a:solidFill>
                  <a:srgbClr val="0000FF"/>
                </a:solidFill>
                <a:latin typeface="Poppins"/>
                <a:ea typeface="Poppins"/>
                <a:cs typeface="Poppins"/>
                <a:sym typeface="Poppins"/>
              </a:rPr>
              <a:t>Willing to travel 30+ min</a:t>
            </a:r>
          </a:p>
        </p:txBody>
      </p:sp>
      <p:sp>
        <p:nvSpPr>
          <p:cNvPr id="44" name="TextBox 44"/>
          <p:cNvSpPr txBox="1"/>
          <p:nvPr/>
        </p:nvSpPr>
        <p:spPr>
          <a:xfrm>
            <a:off x="13068150" y="7212971"/>
            <a:ext cx="767899" cy="579799"/>
          </a:xfrm>
          <a:prstGeom prst="rect">
            <a:avLst/>
          </a:prstGeom>
        </p:spPr>
        <p:txBody>
          <a:bodyPr lIns="0" tIns="0" rIns="0" bIns="0" rtlCol="0" anchor="t">
            <a:spAutoFit/>
          </a:bodyPr>
          <a:lstStyle/>
          <a:p>
            <a:pPr algn="ctr">
              <a:lnSpc>
                <a:spcPts val="4533"/>
              </a:lnSpc>
            </a:pPr>
            <a:r>
              <a:rPr lang="en-US" sz="3238" b="1">
                <a:solidFill>
                  <a:srgbClr val="000000"/>
                </a:solidFill>
                <a:latin typeface="Poppins Bold"/>
                <a:ea typeface="Poppins Bold"/>
                <a:cs typeface="Poppins Bold"/>
                <a:sym typeface="Poppins Bold"/>
              </a:rPr>
              <a:t>12%</a:t>
            </a:r>
          </a:p>
        </p:txBody>
      </p:sp>
      <p:sp>
        <p:nvSpPr>
          <p:cNvPr id="45" name="TextBox 45"/>
          <p:cNvSpPr txBox="1"/>
          <p:nvPr/>
        </p:nvSpPr>
        <p:spPr>
          <a:xfrm>
            <a:off x="12979907" y="7717856"/>
            <a:ext cx="856142" cy="232474"/>
          </a:xfrm>
          <a:prstGeom prst="rect">
            <a:avLst/>
          </a:prstGeom>
        </p:spPr>
        <p:txBody>
          <a:bodyPr lIns="0" tIns="0" rIns="0" bIns="0" rtlCol="0" anchor="t">
            <a:spAutoFit/>
          </a:bodyPr>
          <a:lstStyle/>
          <a:p>
            <a:pPr marL="0" lvl="0" indent="0" algn="ctr">
              <a:lnSpc>
                <a:spcPts val="945"/>
              </a:lnSpc>
            </a:pPr>
            <a:r>
              <a:rPr lang="en-US" sz="964" u="none" strike="noStrike">
                <a:solidFill>
                  <a:srgbClr val="000000"/>
                </a:solidFill>
                <a:latin typeface="Poppins"/>
                <a:ea typeface="Poppins"/>
                <a:cs typeface="Poppins"/>
                <a:sym typeface="Poppins"/>
              </a:rPr>
              <a:t>of respondents</a:t>
            </a:r>
          </a:p>
        </p:txBody>
      </p:sp>
      <p:sp>
        <p:nvSpPr>
          <p:cNvPr id="46" name="TextBox 46"/>
          <p:cNvSpPr txBox="1"/>
          <p:nvPr/>
        </p:nvSpPr>
        <p:spPr>
          <a:xfrm>
            <a:off x="9802378" y="6364961"/>
            <a:ext cx="3929237" cy="372693"/>
          </a:xfrm>
          <a:prstGeom prst="rect">
            <a:avLst/>
          </a:prstGeom>
        </p:spPr>
        <p:txBody>
          <a:bodyPr lIns="0" tIns="0" rIns="0" bIns="0" rtlCol="0" anchor="t">
            <a:spAutoFit/>
          </a:bodyPr>
          <a:lstStyle/>
          <a:p>
            <a:pPr marL="0" lvl="0" indent="0" algn="ctr">
              <a:lnSpc>
                <a:spcPts val="2976"/>
              </a:lnSpc>
              <a:spcBef>
                <a:spcPct val="0"/>
              </a:spcBef>
            </a:pPr>
            <a:r>
              <a:rPr lang="en-US" sz="2126" b="1">
                <a:solidFill>
                  <a:srgbClr val="A66402"/>
                </a:solidFill>
                <a:latin typeface="Poppins Bold"/>
                <a:ea typeface="Poppins Bold"/>
                <a:cs typeface="Poppins Bold"/>
                <a:sym typeface="Poppins Bold"/>
              </a:rPr>
              <a:t>F</a:t>
            </a:r>
            <a:r>
              <a:rPr lang="en-US" sz="2126" b="1" u="none" strike="noStrike">
                <a:solidFill>
                  <a:srgbClr val="A66402"/>
                </a:solidFill>
                <a:latin typeface="Poppins Bold"/>
                <a:ea typeface="Poppins Bold"/>
                <a:cs typeface="Poppins Bold"/>
                <a:sym typeface="Poppins Bold"/>
              </a:rPr>
              <a:t>lexible</a:t>
            </a:r>
          </a:p>
        </p:txBody>
      </p:sp>
      <p:sp>
        <p:nvSpPr>
          <p:cNvPr id="47" name="TextBox 47"/>
          <p:cNvSpPr txBox="1"/>
          <p:nvPr/>
        </p:nvSpPr>
        <p:spPr>
          <a:xfrm>
            <a:off x="9842679" y="6818456"/>
            <a:ext cx="3993370" cy="207924"/>
          </a:xfrm>
          <a:prstGeom prst="rect">
            <a:avLst/>
          </a:prstGeom>
        </p:spPr>
        <p:txBody>
          <a:bodyPr lIns="0" tIns="0" rIns="0" bIns="0" rtlCol="0" anchor="t">
            <a:spAutoFit/>
          </a:bodyPr>
          <a:lstStyle/>
          <a:p>
            <a:pPr algn="l">
              <a:lnSpc>
                <a:spcPts val="1744"/>
              </a:lnSpc>
            </a:pPr>
            <a:r>
              <a:rPr lang="en-US" sz="1246">
                <a:solidFill>
                  <a:srgbClr val="A66402"/>
                </a:solidFill>
                <a:latin typeface="Poppins"/>
                <a:ea typeface="Poppins"/>
                <a:cs typeface="Poppins"/>
                <a:sym typeface="Poppins"/>
              </a:rPr>
              <a:t>Happy to have virtual appointments or to to a GP </a:t>
            </a:r>
          </a:p>
        </p:txBody>
      </p:sp>
      <p:sp>
        <p:nvSpPr>
          <p:cNvPr id="48" name="TextBox 48"/>
          <p:cNvSpPr txBox="1"/>
          <p:nvPr/>
        </p:nvSpPr>
        <p:spPr>
          <a:xfrm>
            <a:off x="4322770" y="6399000"/>
            <a:ext cx="3852991" cy="372829"/>
          </a:xfrm>
          <a:prstGeom prst="rect">
            <a:avLst/>
          </a:prstGeom>
        </p:spPr>
        <p:txBody>
          <a:bodyPr lIns="0" tIns="0" rIns="0" bIns="0" rtlCol="0" anchor="t">
            <a:spAutoFit/>
          </a:bodyPr>
          <a:lstStyle/>
          <a:p>
            <a:pPr algn="ctr">
              <a:lnSpc>
                <a:spcPts val="2969"/>
              </a:lnSpc>
            </a:pPr>
            <a:r>
              <a:rPr lang="en-US" sz="2120" b="1">
                <a:solidFill>
                  <a:srgbClr val="026202"/>
                </a:solidFill>
                <a:latin typeface="Poppins Bold"/>
                <a:ea typeface="Poppins Bold"/>
                <a:cs typeface="Poppins Bold"/>
                <a:sym typeface="Poppins Bold"/>
              </a:rPr>
              <a:t>Virtual </a:t>
            </a:r>
          </a:p>
        </p:txBody>
      </p:sp>
      <p:sp>
        <p:nvSpPr>
          <p:cNvPr id="49" name="TextBox 49"/>
          <p:cNvSpPr txBox="1"/>
          <p:nvPr/>
        </p:nvSpPr>
        <p:spPr>
          <a:xfrm>
            <a:off x="4322770" y="6781680"/>
            <a:ext cx="3751212" cy="329101"/>
          </a:xfrm>
          <a:prstGeom prst="rect">
            <a:avLst/>
          </a:prstGeom>
        </p:spPr>
        <p:txBody>
          <a:bodyPr lIns="0" tIns="0" rIns="0" bIns="0" rtlCol="0" anchor="t">
            <a:spAutoFit/>
          </a:bodyPr>
          <a:lstStyle/>
          <a:p>
            <a:pPr marL="269026" lvl="1" indent="-134513" algn="l">
              <a:lnSpc>
                <a:spcPts val="1246"/>
              </a:lnSpc>
              <a:buFont typeface="Arial"/>
              <a:buChar char="•"/>
            </a:pPr>
            <a:r>
              <a:rPr lang="en-US" sz="1246">
                <a:solidFill>
                  <a:srgbClr val="026202"/>
                </a:solidFill>
                <a:latin typeface="Poppins"/>
                <a:ea typeface="Poppins"/>
                <a:cs typeface="Poppins"/>
                <a:sym typeface="Poppins"/>
              </a:rPr>
              <a:t>Seeks to avoid travelling to see a GP, but willing to have remote appts</a:t>
            </a:r>
          </a:p>
        </p:txBody>
      </p:sp>
      <p:sp>
        <p:nvSpPr>
          <p:cNvPr id="50" name="TextBox 50"/>
          <p:cNvSpPr txBox="1"/>
          <p:nvPr/>
        </p:nvSpPr>
        <p:spPr>
          <a:xfrm>
            <a:off x="7323824" y="7266870"/>
            <a:ext cx="1007928" cy="693673"/>
          </a:xfrm>
          <a:prstGeom prst="rect">
            <a:avLst/>
          </a:prstGeom>
        </p:spPr>
        <p:txBody>
          <a:bodyPr lIns="0" tIns="0" rIns="0" bIns="0" rtlCol="0" anchor="t">
            <a:spAutoFit/>
          </a:bodyPr>
          <a:lstStyle/>
          <a:p>
            <a:pPr algn="ctr">
              <a:lnSpc>
                <a:spcPts val="5401"/>
              </a:lnSpc>
            </a:pPr>
            <a:r>
              <a:rPr lang="en-US" sz="3858" b="1">
                <a:solidFill>
                  <a:srgbClr val="000000"/>
                </a:solidFill>
                <a:latin typeface="Poppins Bold"/>
                <a:ea typeface="Poppins Bold"/>
                <a:cs typeface="Poppins Bold"/>
                <a:sym typeface="Poppins Bold"/>
              </a:rPr>
              <a:t>16%</a:t>
            </a:r>
          </a:p>
        </p:txBody>
      </p:sp>
      <p:sp>
        <p:nvSpPr>
          <p:cNvPr id="51" name="TextBox 51"/>
          <p:cNvSpPr txBox="1"/>
          <p:nvPr/>
        </p:nvSpPr>
        <p:spPr>
          <a:xfrm>
            <a:off x="7299614" y="7864517"/>
            <a:ext cx="1032138" cy="292057"/>
          </a:xfrm>
          <a:prstGeom prst="rect">
            <a:avLst/>
          </a:prstGeom>
        </p:spPr>
        <p:txBody>
          <a:bodyPr lIns="0" tIns="0" rIns="0" bIns="0" rtlCol="0" anchor="t">
            <a:spAutoFit/>
          </a:bodyPr>
          <a:lstStyle/>
          <a:p>
            <a:pPr algn="ctr">
              <a:lnSpc>
                <a:spcPts val="1080"/>
              </a:lnSpc>
            </a:pPr>
            <a:r>
              <a:rPr lang="en-US" sz="1080">
                <a:solidFill>
                  <a:srgbClr val="000000"/>
                </a:solidFill>
                <a:latin typeface="Poppins"/>
                <a:ea typeface="Poppins"/>
                <a:cs typeface="Poppins"/>
                <a:sym typeface="Poppins"/>
              </a:rPr>
              <a:t>of respondents</a:t>
            </a:r>
          </a:p>
        </p:txBody>
      </p:sp>
      <p:sp>
        <p:nvSpPr>
          <p:cNvPr id="52" name="TextBox 52"/>
          <p:cNvSpPr txBox="1"/>
          <p:nvPr/>
        </p:nvSpPr>
        <p:spPr>
          <a:xfrm>
            <a:off x="12607329" y="4298378"/>
            <a:ext cx="1124287" cy="715053"/>
          </a:xfrm>
          <a:prstGeom prst="rect">
            <a:avLst/>
          </a:prstGeom>
        </p:spPr>
        <p:txBody>
          <a:bodyPr lIns="0" tIns="0" rIns="0" bIns="0" rtlCol="0" anchor="t">
            <a:spAutoFit/>
          </a:bodyPr>
          <a:lstStyle/>
          <a:p>
            <a:pPr algn="ctr">
              <a:lnSpc>
                <a:spcPts val="5582"/>
              </a:lnSpc>
            </a:pPr>
            <a:r>
              <a:rPr lang="en-US" sz="3987" b="1">
                <a:solidFill>
                  <a:srgbClr val="FFFFFF"/>
                </a:solidFill>
                <a:latin typeface="Poppins Bold"/>
                <a:ea typeface="Poppins Bold"/>
                <a:cs typeface="Poppins Bold"/>
                <a:sym typeface="Poppins Bold"/>
              </a:rPr>
              <a:t>28%</a:t>
            </a:r>
          </a:p>
        </p:txBody>
      </p:sp>
      <p:sp>
        <p:nvSpPr>
          <p:cNvPr id="53" name="TextBox 53"/>
          <p:cNvSpPr txBox="1"/>
          <p:nvPr/>
        </p:nvSpPr>
        <p:spPr>
          <a:xfrm>
            <a:off x="12659544" y="4925853"/>
            <a:ext cx="1032138" cy="316609"/>
          </a:xfrm>
          <a:prstGeom prst="rect">
            <a:avLst/>
          </a:prstGeom>
        </p:spPr>
        <p:txBody>
          <a:bodyPr lIns="0" tIns="0" rIns="0" bIns="0" rtlCol="0" anchor="t">
            <a:spAutoFit/>
          </a:bodyPr>
          <a:lstStyle/>
          <a:p>
            <a:pPr algn="ctr">
              <a:lnSpc>
                <a:spcPts val="1209"/>
              </a:lnSpc>
            </a:pPr>
            <a:r>
              <a:rPr lang="en-US" sz="1209" b="1">
                <a:solidFill>
                  <a:srgbClr val="FFFFFF"/>
                </a:solidFill>
                <a:latin typeface="Poppins Bold"/>
                <a:ea typeface="Poppins Bold"/>
                <a:cs typeface="Poppins Bold"/>
                <a:sym typeface="Poppins Bold"/>
              </a:rPr>
              <a:t>of respondents</a:t>
            </a:r>
          </a:p>
        </p:txBody>
      </p:sp>
      <p:sp>
        <p:nvSpPr>
          <p:cNvPr id="54" name="TextBox 54"/>
          <p:cNvSpPr txBox="1"/>
          <p:nvPr/>
        </p:nvSpPr>
        <p:spPr>
          <a:xfrm>
            <a:off x="6756530" y="4398211"/>
            <a:ext cx="1591379" cy="723530"/>
          </a:xfrm>
          <a:prstGeom prst="rect">
            <a:avLst/>
          </a:prstGeom>
        </p:spPr>
        <p:txBody>
          <a:bodyPr lIns="0" tIns="0" rIns="0" bIns="0" rtlCol="0" anchor="t">
            <a:spAutoFit/>
          </a:bodyPr>
          <a:lstStyle/>
          <a:p>
            <a:pPr algn="ctr">
              <a:lnSpc>
                <a:spcPts val="5671"/>
              </a:lnSpc>
            </a:pPr>
            <a:r>
              <a:rPr lang="en-US" sz="4050" b="1">
                <a:solidFill>
                  <a:srgbClr val="FFFFFF"/>
                </a:solidFill>
                <a:latin typeface="Poppins Bold"/>
                <a:ea typeface="Poppins Bold"/>
                <a:cs typeface="Poppins Bold"/>
                <a:sym typeface="Poppins Bold"/>
              </a:rPr>
              <a:t>45%</a:t>
            </a:r>
          </a:p>
        </p:txBody>
      </p:sp>
      <p:sp>
        <p:nvSpPr>
          <p:cNvPr id="55" name="TextBox 55"/>
          <p:cNvSpPr txBox="1"/>
          <p:nvPr/>
        </p:nvSpPr>
        <p:spPr>
          <a:xfrm>
            <a:off x="6784709" y="4974586"/>
            <a:ext cx="1503856" cy="469116"/>
          </a:xfrm>
          <a:prstGeom prst="rect">
            <a:avLst/>
          </a:prstGeom>
        </p:spPr>
        <p:txBody>
          <a:bodyPr lIns="0" tIns="0" rIns="0" bIns="0" rtlCol="0" anchor="t">
            <a:spAutoFit/>
          </a:bodyPr>
          <a:lstStyle/>
          <a:p>
            <a:pPr algn="ctr">
              <a:lnSpc>
                <a:spcPts val="1762"/>
              </a:lnSpc>
            </a:pPr>
            <a:r>
              <a:rPr lang="en-US" sz="1762" b="1">
                <a:solidFill>
                  <a:srgbClr val="FFFFFF"/>
                </a:solidFill>
                <a:latin typeface="Poppins Bold"/>
                <a:ea typeface="Poppins Bold"/>
                <a:cs typeface="Poppins Bold"/>
                <a:sym typeface="Poppins Bold"/>
              </a:rPr>
              <a:t>of respondents</a:t>
            </a:r>
          </a:p>
        </p:txBody>
      </p:sp>
      <p:sp>
        <p:nvSpPr>
          <p:cNvPr id="56" name="TextBox 56"/>
          <p:cNvSpPr txBox="1"/>
          <p:nvPr/>
        </p:nvSpPr>
        <p:spPr>
          <a:xfrm>
            <a:off x="9537570" y="4626111"/>
            <a:ext cx="2887484" cy="487349"/>
          </a:xfrm>
          <a:prstGeom prst="rect">
            <a:avLst/>
          </a:prstGeom>
        </p:spPr>
        <p:txBody>
          <a:bodyPr lIns="0" tIns="0" rIns="0" bIns="0" rtlCol="0" anchor="t">
            <a:spAutoFit/>
          </a:bodyPr>
          <a:lstStyle/>
          <a:p>
            <a:pPr marL="269025" lvl="1" indent="-134512" algn="l">
              <a:lnSpc>
                <a:spcPts val="1246"/>
              </a:lnSpc>
              <a:buFont typeface="Arial"/>
              <a:buChar char="•"/>
            </a:pPr>
            <a:r>
              <a:rPr lang="en-US" sz="1246">
                <a:solidFill>
                  <a:srgbClr val="792052"/>
                </a:solidFill>
                <a:latin typeface="Poppins"/>
                <a:ea typeface="Poppins"/>
                <a:cs typeface="Poppins"/>
                <a:sym typeface="Poppins"/>
              </a:rPr>
              <a:t>Living more than 30 minutes from GP; transient, likely to move within the borough/area</a:t>
            </a:r>
          </a:p>
        </p:txBody>
      </p:sp>
      <p:sp>
        <p:nvSpPr>
          <p:cNvPr id="57" name="TextBox 57"/>
          <p:cNvSpPr txBox="1"/>
          <p:nvPr/>
        </p:nvSpPr>
        <p:spPr>
          <a:xfrm>
            <a:off x="9556100" y="4374624"/>
            <a:ext cx="2402757" cy="207925"/>
          </a:xfrm>
          <a:prstGeom prst="rect">
            <a:avLst/>
          </a:prstGeom>
        </p:spPr>
        <p:txBody>
          <a:bodyPr lIns="0" tIns="0" rIns="0" bIns="0" rtlCol="0" anchor="t">
            <a:spAutoFit/>
          </a:bodyPr>
          <a:lstStyle/>
          <a:p>
            <a:pPr marL="269025" lvl="1" indent="-134512" algn="l">
              <a:lnSpc>
                <a:spcPts val="1744"/>
              </a:lnSpc>
              <a:buFont typeface="Arial"/>
              <a:buChar char="•"/>
            </a:pPr>
            <a:r>
              <a:rPr lang="en-US" sz="1246">
                <a:solidFill>
                  <a:srgbClr val="792052"/>
                </a:solidFill>
                <a:latin typeface="Poppins"/>
                <a:ea typeface="Poppins"/>
                <a:cs typeface="Poppins"/>
                <a:sym typeface="Poppins"/>
              </a:rPr>
              <a:t>Young people, aged 18-24</a:t>
            </a:r>
          </a:p>
        </p:txBody>
      </p:sp>
      <p:sp>
        <p:nvSpPr>
          <p:cNvPr id="58" name="TextBox 58"/>
          <p:cNvSpPr txBox="1"/>
          <p:nvPr/>
        </p:nvSpPr>
        <p:spPr>
          <a:xfrm>
            <a:off x="9580451" y="5132511"/>
            <a:ext cx="2933618" cy="487349"/>
          </a:xfrm>
          <a:prstGeom prst="rect">
            <a:avLst/>
          </a:prstGeom>
        </p:spPr>
        <p:txBody>
          <a:bodyPr lIns="0" tIns="0" rIns="0" bIns="0" rtlCol="0" anchor="t">
            <a:spAutoFit/>
          </a:bodyPr>
          <a:lstStyle/>
          <a:p>
            <a:pPr marL="269025" lvl="1" indent="-134512" algn="l">
              <a:lnSpc>
                <a:spcPts val="1246"/>
              </a:lnSpc>
              <a:buFont typeface="Arial"/>
              <a:buChar char="•"/>
            </a:pPr>
            <a:r>
              <a:rPr lang="en-US" sz="1246">
                <a:solidFill>
                  <a:srgbClr val="792052"/>
                </a:solidFill>
                <a:latin typeface="Poppins"/>
                <a:ea typeface="Poppins"/>
                <a:cs typeface="Poppins"/>
                <a:sym typeface="Poppins"/>
              </a:rPr>
              <a:t>In work, who may be able to access care near their workplace rather than their home.</a:t>
            </a:r>
          </a:p>
        </p:txBody>
      </p:sp>
      <p:sp>
        <p:nvSpPr>
          <p:cNvPr id="59" name="TextBox 59"/>
          <p:cNvSpPr txBox="1"/>
          <p:nvPr/>
        </p:nvSpPr>
        <p:spPr>
          <a:xfrm>
            <a:off x="4184479" y="7129831"/>
            <a:ext cx="2984106" cy="645600"/>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26202"/>
                </a:solidFill>
                <a:latin typeface="Poppins"/>
                <a:ea typeface="Poppins"/>
                <a:cs typeface="Poppins"/>
                <a:sym typeface="Poppins"/>
              </a:rPr>
              <a:t>Some disabled people; especially those with mobility impairments or relatively well-managed, stable chronic conditions.</a:t>
            </a:r>
          </a:p>
        </p:txBody>
      </p:sp>
      <p:sp>
        <p:nvSpPr>
          <p:cNvPr id="60" name="TextBox 60"/>
          <p:cNvSpPr txBox="1"/>
          <p:nvPr/>
        </p:nvSpPr>
        <p:spPr>
          <a:xfrm>
            <a:off x="4113302" y="4704280"/>
            <a:ext cx="2445271" cy="803851"/>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04F6B"/>
                </a:solidFill>
                <a:latin typeface="Poppins"/>
                <a:ea typeface="Poppins"/>
                <a:cs typeface="Poppins"/>
                <a:sym typeface="Poppins"/>
              </a:rPr>
              <a:t>Some disabled people, particularly those with sensory impairments or whose disabilities are severely limiting.</a:t>
            </a:r>
          </a:p>
        </p:txBody>
      </p:sp>
      <p:sp>
        <p:nvSpPr>
          <p:cNvPr id="61" name="TextBox 61"/>
          <p:cNvSpPr txBox="1"/>
          <p:nvPr/>
        </p:nvSpPr>
        <p:spPr>
          <a:xfrm>
            <a:off x="4100399" y="4448035"/>
            <a:ext cx="2358782" cy="170850"/>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04F6B"/>
                </a:solidFill>
                <a:latin typeface="Poppins"/>
                <a:ea typeface="Poppins"/>
                <a:cs typeface="Poppins"/>
                <a:sym typeface="Poppins"/>
              </a:rPr>
              <a:t>South Asian </a:t>
            </a:r>
          </a:p>
        </p:txBody>
      </p:sp>
      <p:sp>
        <p:nvSpPr>
          <p:cNvPr id="62" name="TextBox 62"/>
          <p:cNvSpPr txBox="1"/>
          <p:nvPr/>
        </p:nvSpPr>
        <p:spPr>
          <a:xfrm>
            <a:off x="4130780" y="4282317"/>
            <a:ext cx="2808180" cy="170850"/>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04F6B"/>
                </a:solidFill>
                <a:latin typeface="Poppins"/>
                <a:ea typeface="Poppins"/>
                <a:cs typeface="Poppins"/>
                <a:sym typeface="Poppins"/>
              </a:rPr>
              <a:t>Older people, digitally excluded</a:t>
            </a:r>
          </a:p>
        </p:txBody>
      </p:sp>
      <p:sp>
        <p:nvSpPr>
          <p:cNvPr id="63" name="TextBox 63"/>
          <p:cNvSpPr txBox="1"/>
          <p:nvPr/>
        </p:nvSpPr>
        <p:spPr>
          <a:xfrm>
            <a:off x="4144504" y="5593525"/>
            <a:ext cx="2547332" cy="487351"/>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04F6B"/>
                </a:solidFill>
                <a:latin typeface="Poppins"/>
                <a:ea typeface="Poppins"/>
                <a:cs typeface="Poppins"/>
                <a:sym typeface="Poppins"/>
              </a:rPr>
              <a:t>People in low incomes, who may not afford internet access, nor further travel.</a:t>
            </a:r>
          </a:p>
        </p:txBody>
      </p:sp>
      <p:sp>
        <p:nvSpPr>
          <p:cNvPr id="64" name="TextBox 64"/>
          <p:cNvSpPr txBox="1"/>
          <p:nvPr/>
        </p:nvSpPr>
        <p:spPr>
          <a:xfrm>
            <a:off x="4266363" y="7803150"/>
            <a:ext cx="2973907" cy="487350"/>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26202"/>
                </a:solidFill>
                <a:latin typeface="Poppins"/>
                <a:ea typeface="Poppins"/>
                <a:cs typeface="Poppins"/>
                <a:sym typeface="Poppins"/>
              </a:rPr>
              <a:t>Some neurodiverse people, including autistic people &amp; those with mental health conditions.</a:t>
            </a:r>
          </a:p>
        </p:txBody>
      </p:sp>
      <p:sp>
        <p:nvSpPr>
          <p:cNvPr id="65" name="TextBox 65"/>
          <p:cNvSpPr txBox="1"/>
          <p:nvPr/>
        </p:nvSpPr>
        <p:spPr>
          <a:xfrm>
            <a:off x="9647039" y="5664704"/>
            <a:ext cx="3501840" cy="329099"/>
          </a:xfrm>
          <a:prstGeom prst="rect">
            <a:avLst/>
          </a:prstGeom>
        </p:spPr>
        <p:txBody>
          <a:bodyPr lIns="0" tIns="0" rIns="0" bIns="0" rtlCol="0" anchor="t">
            <a:spAutoFit/>
          </a:bodyPr>
          <a:lstStyle/>
          <a:p>
            <a:pPr marL="269025" lvl="1" indent="-134512" algn="l">
              <a:lnSpc>
                <a:spcPts val="1246"/>
              </a:lnSpc>
              <a:buFont typeface="Arial"/>
              <a:buChar char="•"/>
            </a:pPr>
            <a:r>
              <a:rPr lang="en-US" sz="1246">
                <a:solidFill>
                  <a:srgbClr val="792052"/>
                </a:solidFill>
                <a:latin typeface="Poppins"/>
                <a:ea typeface="Poppins"/>
                <a:cs typeface="Poppins"/>
                <a:sym typeface="Poppins"/>
              </a:rPr>
              <a:t>White other than British ethnic groups; Latin American ethnic groups.</a:t>
            </a:r>
          </a:p>
        </p:txBody>
      </p:sp>
      <p:sp>
        <p:nvSpPr>
          <p:cNvPr id="66" name="TextBox 66"/>
          <p:cNvSpPr txBox="1"/>
          <p:nvPr/>
        </p:nvSpPr>
        <p:spPr>
          <a:xfrm>
            <a:off x="4548342" y="8309550"/>
            <a:ext cx="2588973" cy="170850"/>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26202"/>
                </a:solidFill>
                <a:latin typeface="Poppins"/>
                <a:ea typeface="Poppins"/>
                <a:cs typeface="Poppins"/>
                <a:sym typeface="Poppins"/>
              </a:rPr>
              <a:t>Aged 25 to 49</a:t>
            </a:r>
          </a:p>
        </p:txBody>
      </p:sp>
      <p:sp>
        <p:nvSpPr>
          <p:cNvPr id="67" name="TextBox 67"/>
          <p:cNvSpPr txBox="1"/>
          <p:nvPr/>
        </p:nvSpPr>
        <p:spPr>
          <a:xfrm>
            <a:off x="4773942" y="8496795"/>
            <a:ext cx="3296067" cy="170850"/>
          </a:xfrm>
          <a:prstGeom prst="rect">
            <a:avLst/>
          </a:prstGeom>
        </p:spPr>
        <p:txBody>
          <a:bodyPr lIns="0" tIns="0" rIns="0" bIns="0" rtlCol="0" anchor="t">
            <a:spAutoFit/>
          </a:bodyPr>
          <a:lstStyle/>
          <a:p>
            <a:pPr marL="269025" lvl="1" indent="-134513" algn="l">
              <a:lnSpc>
                <a:spcPts val="1246"/>
              </a:lnSpc>
              <a:buFont typeface="Arial"/>
              <a:buChar char="•"/>
            </a:pPr>
            <a:r>
              <a:rPr lang="en-US" sz="1246">
                <a:solidFill>
                  <a:srgbClr val="026202"/>
                </a:solidFill>
                <a:latin typeface="Poppins"/>
                <a:ea typeface="Poppins"/>
                <a:cs typeface="Poppins"/>
                <a:sym typeface="Poppins"/>
              </a:rPr>
              <a:t>Parents, especially working parents.</a:t>
            </a:r>
          </a:p>
        </p:txBody>
      </p:sp>
      <p:sp>
        <p:nvSpPr>
          <p:cNvPr id="68" name="TextBox 68"/>
          <p:cNvSpPr txBox="1"/>
          <p:nvPr/>
        </p:nvSpPr>
        <p:spPr>
          <a:xfrm>
            <a:off x="9881370" y="7104491"/>
            <a:ext cx="3349563" cy="170850"/>
          </a:xfrm>
          <a:prstGeom prst="rect">
            <a:avLst/>
          </a:prstGeom>
        </p:spPr>
        <p:txBody>
          <a:bodyPr lIns="0" tIns="0" rIns="0" bIns="0" rtlCol="0" anchor="t">
            <a:spAutoFit/>
          </a:bodyPr>
          <a:lstStyle/>
          <a:p>
            <a:pPr marL="269025" lvl="1" indent="-134512" algn="l">
              <a:lnSpc>
                <a:spcPts val="1246"/>
              </a:lnSpc>
              <a:buFont typeface="Arial"/>
              <a:buChar char="•"/>
            </a:pPr>
            <a:r>
              <a:rPr lang="en-US" sz="1246">
                <a:solidFill>
                  <a:srgbClr val="A66402"/>
                </a:solidFill>
                <a:latin typeface="Poppins"/>
                <a:ea typeface="Poppins"/>
                <a:cs typeface="Poppins"/>
                <a:sym typeface="Poppins"/>
              </a:rPr>
              <a:t>Roma ethncity if not digitally excluded.</a:t>
            </a:r>
          </a:p>
        </p:txBody>
      </p:sp>
      <p:sp>
        <p:nvSpPr>
          <p:cNvPr id="69" name="TextBox 69"/>
          <p:cNvSpPr txBox="1"/>
          <p:nvPr/>
        </p:nvSpPr>
        <p:spPr>
          <a:xfrm>
            <a:off x="9675452" y="7383406"/>
            <a:ext cx="3213153" cy="487349"/>
          </a:xfrm>
          <a:prstGeom prst="rect">
            <a:avLst/>
          </a:prstGeom>
        </p:spPr>
        <p:txBody>
          <a:bodyPr lIns="0" tIns="0" rIns="0" bIns="0" rtlCol="0" anchor="t">
            <a:spAutoFit/>
          </a:bodyPr>
          <a:lstStyle/>
          <a:p>
            <a:pPr marL="269025" lvl="1" indent="-134512" algn="l">
              <a:lnSpc>
                <a:spcPts val="1246"/>
              </a:lnSpc>
              <a:buFont typeface="Arial"/>
              <a:buChar char="•"/>
            </a:pPr>
            <a:r>
              <a:rPr lang="en-US" sz="1246">
                <a:solidFill>
                  <a:srgbClr val="A66402"/>
                </a:solidFill>
                <a:latin typeface="Poppins"/>
                <a:ea typeface="Poppins"/>
                <a:cs typeface="Poppins"/>
                <a:sym typeface="Poppins"/>
              </a:rPr>
              <a:t>Some neurodiverse people, including some autistic or diagnosed with ADHD.</a:t>
            </a:r>
          </a:p>
        </p:txBody>
      </p:sp>
      <p:sp>
        <p:nvSpPr>
          <p:cNvPr id="70" name="TextBox 70"/>
          <p:cNvSpPr txBox="1"/>
          <p:nvPr/>
        </p:nvSpPr>
        <p:spPr>
          <a:xfrm>
            <a:off x="9802378" y="7901071"/>
            <a:ext cx="3110063" cy="170850"/>
          </a:xfrm>
          <a:prstGeom prst="rect">
            <a:avLst/>
          </a:prstGeom>
        </p:spPr>
        <p:txBody>
          <a:bodyPr lIns="0" tIns="0" rIns="0" bIns="0" rtlCol="0" anchor="t">
            <a:spAutoFit/>
          </a:bodyPr>
          <a:lstStyle/>
          <a:p>
            <a:pPr marL="269025" lvl="1" indent="-134512" algn="l">
              <a:lnSpc>
                <a:spcPts val="1246"/>
              </a:lnSpc>
              <a:buFont typeface="Arial"/>
              <a:buChar char="•"/>
            </a:pPr>
            <a:r>
              <a:rPr lang="en-US" sz="1246">
                <a:solidFill>
                  <a:srgbClr val="A66402"/>
                </a:solidFill>
                <a:latin typeface="Poppins"/>
                <a:ea typeface="Poppins"/>
                <a:cs typeface="Poppins"/>
                <a:sym typeface="Poppins"/>
              </a:rPr>
              <a:t>Already living further away from GP</a:t>
            </a:r>
          </a:p>
        </p:txBody>
      </p:sp>
      <p:sp>
        <p:nvSpPr>
          <p:cNvPr id="71" name="TextBox 71"/>
          <p:cNvSpPr txBox="1"/>
          <p:nvPr/>
        </p:nvSpPr>
        <p:spPr>
          <a:xfrm>
            <a:off x="10089863" y="8179987"/>
            <a:ext cx="2514729" cy="170850"/>
          </a:xfrm>
          <a:prstGeom prst="rect">
            <a:avLst/>
          </a:prstGeom>
        </p:spPr>
        <p:txBody>
          <a:bodyPr lIns="0" tIns="0" rIns="0" bIns="0" rtlCol="0" anchor="t">
            <a:spAutoFit/>
          </a:bodyPr>
          <a:lstStyle/>
          <a:p>
            <a:pPr marL="269025" lvl="1" indent="-134512" algn="l">
              <a:lnSpc>
                <a:spcPts val="1246"/>
              </a:lnSpc>
              <a:buFont typeface="Arial"/>
              <a:buChar char="•"/>
            </a:pPr>
            <a:r>
              <a:rPr lang="en-US" sz="1246" b="1">
                <a:solidFill>
                  <a:srgbClr val="A66402"/>
                </a:solidFill>
                <a:latin typeface="Poppins Bold"/>
                <a:ea typeface="Poppins Bold"/>
                <a:cs typeface="Poppins Bold"/>
                <a:sym typeface="Poppins Bold"/>
              </a:rPr>
              <a:t>LGBT patients</a:t>
            </a:r>
          </a:p>
        </p:txBody>
      </p:sp>
      <p:sp>
        <p:nvSpPr>
          <p:cNvPr id="72" name="TextBox 72"/>
          <p:cNvSpPr txBox="1"/>
          <p:nvPr/>
        </p:nvSpPr>
        <p:spPr>
          <a:xfrm>
            <a:off x="2910901" y="2793949"/>
            <a:ext cx="3025563" cy="571262"/>
          </a:xfrm>
          <a:prstGeom prst="rect">
            <a:avLst/>
          </a:prstGeom>
        </p:spPr>
        <p:txBody>
          <a:bodyPr lIns="0" tIns="0" rIns="0" bIns="0" rtlCol="0" anchor="t">
            <a:spAutoFit/>
          </a:bodyPr>
          <a:lstStyle/>
          <a:p>
            <a:pPr algn="ctr">
              <a:lnSpc>
                <a:spcPts val="4467"/>
              </a:lnSpc>
              <a:spcBef>
                <a:spcPct val="0"/>
              </a:spcBef>
            </a:pPr>
            <a:r>
              <a:rPr lang="en-US" sz="3191">
                <a:solidFill>
                  <a:srgbClr val="004F6B"/>
                </a:solidFill>
                <a:latin typeface="Poppins Light"/>
                <a:ea typeface="Poppins Light"/>
                <a:cs typeface="Poppins Light"/>
                <a:sym typeface="Poppins Light"/>
              </a:rPr>
              <a:t>Patient Profiles </a:t>
            </a:r>
          </a:p>
        </p:txBody>
      </p:sp>
      <p:grpSp>
        <p:nvGrpSpPr>
          <p:cNvPr id="73" name="Group 73"/>
          <p:cNvGrpSpPr/>
          <p:nvPr/>
        </p:nvGrpSpPr>
        <p:grpSpPr>
          <a:xfrm>
            <a:off x="-273444" y="9544050"/>
            <a:ext cx="18624180" cy="752062"/>
            <a:chOff x="0" y="0"/>
            <a:chExt cx="4905134" cy="198074"/>
          </a:xfrm>
        </p:grpSpPr>
        <p:sp>
          <p:nvSpPr>
            <p:cNvPr id="74" name="Freeform 74"/>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75" name="TextBox 75"/>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sp>
        <p:nvSpPr>
          <p:cNvPr id="76" name="TextBox 76"/>
          <p:cNvSpPr txBox="1"/>
          <p:nvPr/>
        </p:nvSpPr>
        <p:spPr>
          <a:xfrm>
            <a:off x="873781" y="1445053"/>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GP extended hours survey</a:t>
            </a:r>
          </a:p>
        </p:txBody>
      </p:sp>
      <p:grpSp>
        <p:nvGrpSpPr>
          <p:cNvPr id="77" name="Group 77"/>
          <p:cNvGrpSpPr/>
          <p:nvPr/>
        </p:nvGrpSpPr>
        <p:grpSpPr>
          <a:xfrm>
            <a:off x="14735564" y="343261"/>
            <a:ext cx="3055006" cy="779828"/>
            <a:chOff x="0" y="0"/>
            <a:chExt cx="4073342" cy="1039770"/>
          </a:xfrm>
        </p:grpSpPr>
        <p:grpSp>
          <p:nvGrpSpPr>
            <p:cNvPr id="78" name="Group 78"/>
            <p:cNvGrpSpPr/>
            <p:nvPr/>
          </p:nvGrpSpPr>
          <p:grpSpPr>
            <a:xfrm rot="5400000">
              <a:off x="3444033" y="410462"/>
              <a:ext cx="983804" cy="274813"/>
              <a:chOff x="0" y="0"/>
              <a:chExt cx="205451" cy="57390"/>
            </a:xfrm>
          </p:grpSpPr>
          <p:sp>
            <p:nvSpPr>
              <p:cNvPr id="79" name="Freeform 7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80" name="TextBox 80"/>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81" name="Group 81"/>
            <p:cNvGrpSpPr/>
            <p:nvPr/>
          </p:nvGrpSpPr>
          <p:grpSpPr>
            <a:xfrm rot="5400000">
              <a:off x="1796499" y="-1454146"/>
              <a:ext cx="573910" cy="3892095"/>
              <a:chOff x="0" y="0"/>
              <a:chExt cx="119852" cy="812800"/>
            </a:xfrm>
          </p:grpSpPr>
          <p:sp>
            <p:nvSpPr>
              <p:cNvPr id="82" name="Freeform 82"/>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83" name="TextBox 83"/>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84" name="Group 84"/>
            <p:cNvGrpSpPr/>
            <p:nvPr/>
          </p:nvGrpSpPr>
          <p:grpSpPr>
            <a:xfrm rot="5400000">
              <a:off x="-354495" y="354495"/>
              <a:ext cx="983804" cy="274813"/>
              <a:chOff x="0" y="0"/>
              <a:chExt cx="205451" cy="57390"/>
            </a:xfrm>
          </p:grpSpPr>
          <p:sp>
            <p:nvSpPr>
              <p:cNvPr id="85" name="Freeform 85"/>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86" name="TextBox 86"/>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87" name="TextBox 87"/>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0224" y="409328"/>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Patient profiles</a:t>
            </a:r>
          </a:p>
        </p:txBody>
      </p:sp>
      <p:grpSp>
        <p:nvGrpSpPr>
          <p:cNvPr id="3" name="Group 3"/>
          <p:cNvGrpSpPr/>
          <p:nvPr/>
        </p:nvGrpSpPr>
        <p:grpSpPr>
          <a:xfrm>
            <a:off x="-273444" y="9544050"/>
            <a:ext cx="18624180" cy="752062"/>
            <a:chOff x="0" y="0"/>
            <a:chExt cx="4905134" cy="198074"/>
          </a:xfrm>
        </p:grpSpPr>
        <p:sp>
          <p:nvSpPr>
            <p:cNvPr id="4" name="Freeform 4"/>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5" name="TextBox 5"/>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grpSp>
        <p:nvGrpSpPr>
          <p:cNvPr id="6" name="Group 6"/>
          <p:cNvGrpSpPr/>
          <p:nvPr/>
        </p:nvGrpSpPr>
        <p:grpSpPr>
          <a:xfrm>
            <a:off x="468606" y="1846912"/>
            <a:ext cx="4279697" cy="7345850"/>
            <a:chOff x="0" y="0"/>
            <a:chExt cx="1036865" cy="1779718"/>
          </a:xfrm>
        </p:grpSpPr>
        <p:sp>
          <p:nvSpPr>
            <p:cNvPr id="7" name="Freeform 7"/>
            <p:cNvSpPr/>
            <p:nvPr/>
          </p:nvSpPr>
          <p:spPr>
            <a:xfrm>
              <a:off x="0" y="0"/>
              <a:ext cx="1036865" cy="1779718"/>
            </a:xfrm>
            <a:custGeom>
              <a:avLst/>
              <a:gdLst/>
              <a:ahLst/>
              <a:cxnLst/>
              <a:rect l="l" t="t" r="r" b="b"/>
              <a:pathLst>
                <a:path w="1036865" h="1779718">
                  <a:moveTo>
                    <a:pt x="92258" y="0"/>
                  </a:moveTo>
                  <a:lnTo>
                    <a:pt x="944606" y="0"/>
                  </a:lnTo>
                  <a:cubicBezTo>
                    <a:pt x="969075" y="0"/>
                    <a:pt x="992541" y="9720"/>
                    <a:pt x="1009843" y="27022"/>
                  </a:cubicBezTo>
                  <a:cubicBezTo>
                    <a:pt x="1027145" y="44324"/>
                    <a:pt x="1036865" y="67790"/>
                    <a:pt x="1036865" y="92258"/>
                  </a:cubicBezTo>
                  <a:lnTo>
                    <a:pt x="1036865" y="1687460"/>
                  </a:lnTo>
                  <a:cubicBezTo>
                    <a:pt x="1036865" y="1711928"/>
                    <a:pt x="1027145" y="1735394"/>
                    <a:pt x="1009843" y="1752696"/>
                  </a:cubicBezTo>
                  <a:cubicBezTo>
                    <a:pt x="992541" y="1769998"/>
                    <a:pt x="969075" y="1779718"/>
                    <a:pt x="944606" y="1779718"/>
                  </a:cubicBezTo>
                  <a:lnTo>
                    <a:pt x="92258" y="1779718"/>
                  </a:lnTo>
                  <a:cubicBezTo>
                    <a:pt x="67790" y="1779718"/>
                    <a:pt x="44324" y="1769998"/>
                    <a:pt x="27022" y="1752696"/>
                  </a:cubicBezTo>
                  <a:cubicBezTo>
                    <a:pt x="9720" y="1735394"/>
                    <a:pt x="0" y="1711928"/>
                    <a:pt x="0" y="1687460"/>
                  </a:cubicBezTo>
                  <a:lnTo>
                    <a:pt x="0" y="92258"/>
                  </a:lnTo>
                  <a:cubicBezTo>
                    <a:pt x="0" y="67790"/>
                    <a:pt x="9720" y="44324"/>
                    <a:pt x="27022" y="27022"/>
                  </a:cubicBezTo>
                  <a:cubicBezTo>
                    <a:pt x="44324" y="9720"/>
                    <a:pt x="67790" y="0"/>
                    <a:pt x="92258" y="0"/>
                  </a:cubicBezTo>
                  <a:close/>
                </a:path>
              </a:pathLst>
            </a:custGeom>
            <a:solidFill>
              <a:srgbClr val="B3C6E9"/>
            </a:solidFill>
          </p:spPr>
          <p:txBody>
            <a:bodyPr/>
            <a:lstStyle/>
            <a:p>
              <a:endParaRPr lang="en-GB"/>
            </a:p>
          </p:txBody>
        </p:sp>
        <p:sp>
          <p:nvSpPr>
            <p:cNvPr id="8" name="TextBox 8"/>
            <p:cNvSpPr txBox="1"/>
            <p:nvPr/>
          </p:nvSpPr>
          <p:spPr>
            <a:xfrm>
              <a:off x="0" y="-85725"/>
              <a:ext cx="1036865" cy="1865443"/>
            </a:xfrm>
            <a:prstGeom prst="rect">
              <a:avLst/>
            </a:prstGeom>
          </p:spPr>
          <p:txBody>
            <a:bodyPr lIns="50800" tIns="50800" rIns="50800" bIns="50800" rtlCol="0" anchor="ctr"/>
            <a:lstStyle/>
            <a:p>
              <a:pPr algn="ctr">
                <a:lnSpc>
                  <a:spcPts val="2689"/>
                </a:lnSpc>
              </a:pPr>
              <a:endParaRPr/>
            </a:p>
          </p:txBody>
        </p:sp>
      </p:grpSp>
      <p:grpSp>
        <p:nvGrpSpPr>
          <p:cNvPr id="9" name="Group 9"/>
          <p:cNvGrpSpPr/>
          <p:nvPr/>
        </p:nvGrpSpPr>
        <p:grpSpPr>
          <a:xfrm>
            <a:off x="4872128" y="1739172"/>
            <a:ext cx="4179240" cy="7345850"/>
            <a:chOff x="0" y="0"/>
            <a:chExt cx="1051840" cy="1848819"/>
          </a:xfrm>
        </p:grpSpPr>
        <p:sp>
          <p:nvSpPr>
            <p:cNvPr id="10" name="Freeform 10"/>
            <p:cNvSpPr/>
            <p:nvPr/>
          </p:nvSpPr>
          <p:spPr>
            <a:xfrm>
              <a:off x="0" y="0"/>
              <a:ext cx="1051840" cy="1848819"/>
            </a:xfrm>
            <a:custGeom>
              <a:avLst/>
              <a:gdLst/>
              <a:ahLst/>
              <a:cxnLst/>
              <a:rect l="l" t="t" r="r" b="b"/>
              <a:pathLst>
                <a:path w="1051840" h="1848819">
                  <a:moveTo>
                    <a:pt x="94476" y="0"/>
                  </a:moveTo>
                  <a:lnTo>
                    <a:pt x="957364" y="0"/>
                  </a:lnTo>
                  <a:cubicBezTo>
                    <a:pt x="1009542" y="0"/>
                    <a:pt x="1051840" y="42298"/>
                    <a:pt x="1051840" y="94476"/>
                  </a:cubicBezTo>
                  <a:lnTo>
                    <a:pt x="1051840" y="1754343"/>
                  </a:lnTo>
                  <a:cubicBezTo>
                    <a:pt x="1051840" y="1779400"/>
                    <a:pt x="1041886" y="1803430"/>
                    <a:pt x="1024169" y="1821148"/>
                  </a:cubicBezTo>
                  <a:cubicBezTo>
                    <a:pt x="1006451" y="1838865"/>
                    <a:pt x="982421" y="1848819"/>
                    <a:pt x="957364" y="1848819"/>
                  </a:cubicBezTo>
                  <a:lnTo>
                    <a:pt x="94476" y="1848819"/>
                  </a:lnTo>
                  <a:cubicBezTo>
                    <a:pt x="42298" y="1848819"/>
                    <a:pt x="0" y="1806521"/>
                    <a:pt x="0" y="1754343"/>
                  </a:cubicBezTo>
                  <a:lnTo>
                    <a:pt x="0" y="94476"/>
                  </a:lnTo>
                  <a:cubicBezTo>
                    <a:pt x="0" y="42298"/>
                    <a:pt x="42298" y="0"/>
                    <a:pt x="94476" y="0"/>
                  </a:cubicBezTo>
                  <a:close/>
                </a:path>
              </a:pathLst>
            </a:custGeom>
            <a:solidFill>
              <a:srgbClr val="E1BBCD"/>
            </a:solidFill>
          </p:spPr>
          <p:txBody>
            <a:bodyPr/>
            <a:lstStyle/>
            <a:p>
              <a:endParaRPr lang="en-GB"/>
            </a:p>
          </p:txBody>
        </p:sp>
        <p:sp>
          <p:nvSpPr>
            <p:cNvPr id="11" name="TextBox 11"/>
            <p:cNvSpPr txBox="1"/>
            <p:nvPr/>
          </p:nvSpPr>
          <p:spPr>
            <a:xfrm>
              <a:off x="0" y="-85725"/>
              <a:ext cx="1051840" cy="1934544"/>
            </a:xfrm>
            <a:prstGeom prst="rect">
              <a:avLst/>
            </a:prstGeom>
          </p:spPr>
          <p:txBody>
            <a:bodyPr lIns="50800" tIns="50800" rIns="50800" bIns="50800" rtlCol="0" anchor="ctr"/>
            <a:lstStyle/>
            <a:p>
              <a:pPr algn="ctr">
                <a:lnSpc>
                  <a:spcPts val="2689"/>
                </a:lnSpc>
              </a:pPr>
              <a:endParaRPr/>
            </a:p>
          </p:txBody>
        </p:sp>
      </p:grpSp>
      <p:grpSp>
        <p:nvGrpSpPr>
          <p:cNvPr id="12" name="Group 12"/>
          <p:cNvGrpSpPr/>
          <p:nvPr/>
        </p:nvGrpSpPr>
        <p:grpSpPr>
          <a:xfrm>
            <a:off x="9137093" y="1776579"/>
            <a:ext cx="4342947" cy="7345850"/>
            <a:chOff x="0" y="0"/>
            <a:chExt cx="1052189" cy="1779718"/>
          </a:xfrm>
        </p:grpSpPr>
        <p:sp>
          <p:nvSpPr>
            <p:cNvPr id="13" name="Freeform 13"/>
            <p:cNvSpPr/>
            <p:nvPr/>
          </p:nvSpPr>
          <p:spPr>
            <a:xfrm>
              <a:off x="0" y="0"/>
              <a:ext cx="1052189" cy="1779718"/>
            </a:xfrm>
            <a:custGeom>
              <a:avLst/>
              <a:gdLst/>
              <a:ahLst/>
              <a:cxnLst/>
              <a:rect l="l" t="t" r="r" b="b"/>
              <a:pathLst>
                <a:path w="1052189" h="1779718">
                  <a:moveTo>
                    <a:pt x="90915" y="0"/>
                  </a:moveTo>
                  <a:lnTo>
                    <a:pt x="961274" y="0"/>
                  </a:lnTo>
                  <a:cubicBezTo>
                    <a:pt x="1011485" y="0"/>
                    <a:pt x="1052189" y="40704"/>
                    <a:pt x="1052189" y="90915"/>
                  </a:cubicBezTo>
                  <a:lnTo>
                    <a:pt x="1052189" y="1688803"/>
                  </a:lnTo>
                  <a:cubicBezTo>
                    <a:pt x="1052189" y="1712915"/>
                    <a:pt x="1042610" y="1736040"/>
                    <a:pt x="1025560" y="1753090"/>
                  </a:cubicBezTo>
                  <a:cubicBezTo>
                    <a:pt x="1008511" y="1770139"/>
                    <a:pt x="985386" y="1779718"/>
                    <a:pt x="961274" y="1779718"/>
                  </a:cubicBezTo>
                  <a:lnTo>
                    <a:pt x="90915" y="1779718"/>
                  </a:lnTo>
                  <a:cubicBezTo>
                    <a:pt x="40704" y="1779718"/>
                    <a:pt x="0" y="1739014"/>
                    <a:pt x="0" y="1688803"/>
                  </a:cubicBezTo>
                  <a:lnTo>
                    <a:pt x="0" y="90915"/>
                  </a:lnTo>
                  <a:cubicBezTo>
                    <a:pt x="0" y="40704"/>
                    <a:pt x="40704" y="0"/>
                    <a:pt x="90915" y="0"/>
                  </a:cubicBezTo>
                  <a:close/>
                </a:path>
              </a:pathLst>
            </a:custGeom>
            <a:solidFill>
              <a:srgbClr val="B3E9D2"/>
            </a:solidFill>
          </p:spPr>
          <p:txBody>
            <a:bodyPr/>
            <a:lstStyle/>
            <a:p>
              <a:endParaRPr lang="en-GB"/>
            </a:p>
          </p:txBody>
        </p:sp>
        <p:sp>
          <p:nvSpPr>
            <p:cNvPr id="14" name="TextBox 14"/>
            <p:cNvSpPr txBox="1"/>
            <p:nvPr/>
          </p:nvSpPr>
          <p:spPr>
            <a:xfrm>
              <a:off x="0" y="-85725"/>
              <a:ext cx="1052189" cy="1865443"/>
            </a:xfrm>
            <a:prstGeom prst="rect">
              <a:avLst/>
            </a:prstGeom>
          </p:spPr>
          <p:txBody>
            <a:bodyPr lIns="50800" tIns="50800" rIns="50800" bIns="50800" rtlCol="0" anchor="ctr"/>
            <a:lstStyle/>
            <a:p>
              <a:pPr algn="ctr">
                <a:lnSpc>
                  <a:spcPts val="2689"/>
                </a:lnSpc>
              </a:pPr>
              <a:endParaRPr/>
            </a:p>
          </p:txBody>
        </p:sp>
      </p:grpSp>
      <p:sp>
        <p:nvSpPr>
          <p:cNvPr id="15" name="TextBox 15"/>
          <p:cNvSpPr txBox="1"/>
          <p:nvPr/>
        </p:nvSpPr>
        <p:spPr>
          <a:xfrm>
            <a:off x="14142427" y="1933483"/>
            <a:ext cx="2600924" cy="580259"/>
          </a:xfrm>
          <a:prstGeom prst="rect">
            <a:avLst/>
          </a:prstGeom>
        </p:spPr>
        <p:txBody>
          <a:bodyPr lIns="0" tIns="0" rIns="0" bIns="0" rtlCol="0" anchor="t">
            <a:spAutoFit/>
          </a:bodyPr>
          <a:lstStyle/>
          <a:p>
            <a:pPr algn="ctr">
              <a:lnSpc>
                <a:spcPts val="4794"/>
              </a:lnSpc>
            </a:pPr>
            <a:r>
              <a:rPr lang="en-US" sz="3424" b="1">
                <a:solidFill>
                  <a:srgbClr val="A66402"/>
                </a:solidFill>
                <a:latin typeface="Trebuchet MS 1"/>
                <a:ea typeface="Trebuchet MS 1"/>
                <a:cs typeface="Trebuchet MS 1"/>
                <a:sym typeface="Trebuchet MS 1"/>
              </a:rPr>
              <a:t>Most flexible</a:t>
            </a:r>
          </a:p>
        </p:txBody>
      </p:sp>
      <p:grpSp>
        <p:nvGrpSpPr>
          <p:cNvPr id="16" name="Group 16"/>
          <p:cNvGrpSpPr/>
          <p:nvPr/>
        </p:nvGrpSpPr>
        <p:grpSpPr>
          <a:xfrm>
            <a:off x="13620434" y="1776579"/>
            <a:ext cx="4218622" cy="7345850"/>
            <a:chOff x="0" y="0"/>
            <a:chExt cx="1022068" cy="1779718"/>
          </a:xfrm>
        </p:grpSpPr>
        <p:sp>
          <p:nvSpPr>
            <p:cNvPr id="17" name="Freeform 17"/>
            <p:cNvSpPr/>
            <p:nvPr/>
          </p:nvSpPr>
          <p:spPr>
            <a:xfrm>
              <a:off x="0" y="0"/>
              <a:ext cx="1022068" cy="1779718"/>
            </a:xfrm>
            <a:custGeom>
              <a:avLst/>
              <a:gdLst/>
              <a:ahLst/>
              <a:cxnLst/>
              <a:rect l="l" t="t" r="r" b="b"/>
              <a:pathLst>
                <a:path w="1022068" h="1779718">
                  <a:moveTo>
                    <a:pt x="93594" y="0"/>
                  </a:moveTo>
                  <a:lnTo>
                    <a:pt x="928474" y="0"/>
                  </a:lnTo>
                  <a:cubicBezTo>
                    <a:pt x="980164" y="0"/>
                    <a:pt x="1022068" y="41903"/>
                    <a:pt x="1022068" y="93594"/>
                  </a:cubicBezTo>
                  <a:lnTo>
                    <a:pt x="1022068" y="1686124"/>
                  </a:lnTo>
                  <a:cubicBezTo>
                    <a:pt x="1022068" y="1737814"/>
                    <a:pt x="980164" y="1779718"/>
                    <a:pt x="928474" y="1779718"/>
                  </a:cubicBezTo>
                  <a:lnTo>
                    <a:pt x="93594" y="1779718"/>
                  </a:lnTo>
                  <a:cubicBezTo>
                    <a:pt x="41903" y="1779718"/>
                    <a:pt x="0" y="1737814"/>
                    <a:pt x="0" y="1686124"/>
                  </a:cubicBezTo>
                  <a:lnTo>
                    <a:pt x="0" y="93594"/>
                  </a:lnTo>
                  <a:cubicBezTo>
                    <a:pt x="0" y="41903"/>
                    <a:pt x="41903" y="0"/>
                    <a:pt x="93594" y="0"/>
                  </a:cubicBezTo>
                  <a:close/>
                </a:path>
              </a:pathLst>
            </a:custGeom>
            <a:solidFill>
              <a:srgbClr val="EFE8B7"/>
            </a:solidFill>
          </p:spPr>
          <p:txBody>
            <a:bodyPr/>
            <a:lstStyle/>
            <a:p>
              <a:endParaRPr lang="en-GB"/>
            </a:p>
          </p:txBody>
        </p:sp>
        <p:sp>
          <p:nvSpPr>
            <p:cNvPr id="18" name="TextBox 18"/>
            <p:cNvSpPr txBox="1"/>
            <p:nvPr/>
          </p:nvSpPr>
          <p:spPr>
            <a:xfrm>
              <a:off x="0" y="-85725"/>
              <a:ext cx="1022068" cy="1865443"/>
            </a:xfrm>
            <a:prstGeom prst="rect">
              <a:avLst/>
            </a:prstGeom>
          </p:spPr>
          <p:txBody>
            <a:bodyPr lIns="50800" tIns="50800" rIns="50800" bIns="50800" rtlCol="0" anchor="ctr"/>
            <a:lstStyle/>
            <a:p>
              <a:pPr algn="ctr">
                <a:lnSpc>
                  <a:spcPts val="2689"/>
                </a:lnSpc>
              </a:pPr>
              <a:endParaRPr/>
            </a:p>
          </p:txBody>
        </p:sp>
      </p:grpSp>
      <p:grpSp>
        <p:nvGrpSpPr>
          <p:cNvPr id="19" name="Group 19"/>
          <p:cNvGrpSpPr/>
          <p:nvPr/>
        </p:nvGrpSpPr>
        <p:grpSpPr>
          <a:xfrm>
            <a:off x="13826354" y="3155654"/>
            <a:ext cx="300657" cy="279895"/>
            <a:chOff x="0" y="0"/>
            <a:chExt cx="1990375" cy="1852930"/>
          </a:xfrm>
        </p:grpSpPr>
        <p:sp>
          <p:nvSpPr>
            <p:cNvPr id="20" name="Freeform 20"/>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A66402"/>
            </a:solidFill>
          </p:spPr>
          <p:txBody>
            <a:bodyPr/>
            <a:lstStyle/>
            <a:p>
              <a:endParaRPr lang="en-GB"/>
            </a:p>
          </p:txBody>
        </p:sp>
      </p:grpSp>
      <p:grpSp>
        <p:nvGrpSpPr>
          <p:cNvPr id="21" name="Group 21"/>
          <p:cNvGrpSpPr/>
          <p:nvPr/>
        </p:nvGrpSpPr>
        <p:grpSpPr>
          <a:xfrm>
            <a:off x="13841771" y="3572937"/>
            <a:ext cx="300657" cy="279895"/>
            <a:chOff x="0" y="0"/>
            <a:chExt cx="1990375" cy="1852930"/>
          </a:xfrm>
        </p:grpSpPr>
        <p:sp>
          <p:nvSpPr>
            <p:cNvPr id="22" name="Freeform 22"/>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A66402"/>
            </a:solidFill>
          </p:spPr>
          <p:txBody>
            <a:bodyPr/>
            <a:lstStyle/>
            <a:p>
              <a:endParaRPr lang="en-GB"/>
            </a:p>
          </p:txBody>
        </p:sp>
      </p:grpSp>
      <p:grpSp>
        <p:nvGrpSpPr>
          <p:cNvPr id="23" name="Group 23"/>
          <p:cNvGrpSpPr/>
          <p:nvPr/>
        </p:nvGrpSpPr>
        <p:grpSpPr>
          <a:xfrm>
            <a:off x="677646" y="3182639"/>
            <a:ext cx="347543" cy="323544"/>
            <a:chOff x="0" y="0"/>
            <a:chExt cx="1990375" cy="1852930"/>
          </a:xfrm>
        </p:grpSpPr>
        <p:sp>
          <p:nvSpPr>
            <p:cNvPr id="24" name="Freeform 24"/>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32B74"/>
            </a:solidFill>
          </p:spPr>
          <p:txBody>
            <a:bodyPr/>
            <a:lstStyle/>
            <a:p>
              <a:endParaRPr lang="en-GB"/>
            </a:p>
          </p:txBody>
        </p:sp>
      </p:grpSp>
      <p:grpSp>
        <p:nvGrpSpPr>
          <p:cNvPr id="25" name="Group 25"/>
          <p:cNvGrpSpPr/>
          <p:nvPr/>
        </p:nvGrpSpPr>
        <p:grpSpPr>
          <a:xfrm>
            <a:off x="13841771" y="4347233"/>
            <a:ext cx="300657" cy="279895"/>
            <a:chOff x="0" y="0"/>
            <a:chExt cx="1990375" cy="1852930"/>
          </a:xfrm>
        </p:grpSpPr>
        <p:sp>
          <p:nvSpPr>
            <p:cNvPr id="26" name="Freeform 26"/>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A66402"/>
            </a:solidFill>
          </p:spPr>
          <p:txBody>
            <a:bodyPr/>
            <a:lstStyle/>
            <a:p>
              <a:endParaRPr lang="en-GB"/>
            </a:p>
          </p:txBody>
        </p:sp>
      </p:grpSp>
      <p:grpSp>
        <p:nvGrpSpPr>
          <p:cNvPr id="27" name="Group 27"/>
          <p:cNvGrpSpPr/>
          <p:nvPr/>
        </p:nvGrpSpPr>
        <p:grpSpPr>
          <a:xfrm>
            <a:off x="620901" y="4053687"/>
            <a:ext cx="376871" cy="350846"/>
            <a:chOff x="0" y="0"/>
            <a:chExt cx="1990375" cy="1852930"/>
          </a:xfrm>
        </p:grpSpPr>
        <p:sp>
          <p:nvSpPr>
            <p:cNvPr id="28" name="Freeform 28"/>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32B74"/>
            </a:solidFill>
          </p:spPr>
          <p:txBody>
            <a:bodyPr/>
            <a:lstStyle/>
            <a:p>
              <a:endParaRPr lang="en-GB"/>
            </a:p>
          </p:txBody>
        </p:sp>
      </p:grpSp>
      <p:grpSp>
        <p:nvGrpSpPr>
          <p:cNvPr id="29" name="Group 29"/>
          <p:cNvGrpSpPr/>
          <p:nvPr/>
        </p:nvGrpSpPr>
        <p:grpSpPr>
          <a:xfrm>
            <a:off x="13826354" y="4998602"/>
            <a:ext cx="300657" cy="279895"/>
            <a:chOff x="0" y="0"/>
            <a:chExt cx="1990375" cy="1852930"/>
          </a:xfrm>
        </p:grpSpPr>
        <p:sp>
          <p:nvSpPr>
            <p:cNvPr id="30" name="Freeform 30"/>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A66402"/>
            </a:solidFill>
          </p:spPr>
          <p:txBody>
            <a:bodyPr/>
            <a:lstStyle/>
            <a:p>
              <a:endParaRPr lang="en-GB"/>
            </a:p>
          </p:txBody>
        </p:sp>
      </p:grpSp>
      <p:grpSp>
        <p:nvGrpSpPr>
          <p:cNvPr id="31" name="Group 31"/>
          <p:cNvGrpSpPr/>
          <p:nvPr/>
        </p:nvGrpSpPr>
        <p:grpSpPr>
          <a:xfrm>
            <a:off x="730803" y="6917428"/>
            <a:ext cx="347543" cy="323544"/>
            <a:chOff x="0" y="0"/>
            <a:chExt cx="1990375" cy="1852930"/>
          </a:xfrm>
        </p:grpSpPr>
        <p:sp>
          <p:nvSpPr>
            <p:cNvPr id="32" name="Freeform 32"/>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32B74"/>
            </a:solidFill>
          </p:spPr>
          <p:txBody>
            <a:bodyPr/>
            <a:lstStyle/>
            <a:p>
              <a:endParaRPr lang="en-GB"/>
            </a:p>
          </p:txBody>
        </p:sp>
      </p:grpSp>
      <p:grpSp>
        <p:nvGrpSpPr>
          <p:cNvPr id="33" name="Group 33"/>
          <p:cNvGrpSpPr/>
          <p:nvPr/>
        </p:nvGrpSpPr>
        <p:grpSpPr>
          <a:xfrm>
            <a:off x="4943923" y="3156022"/>
            <a:ext cx="347543" cy="323544"/>
            <a:chOff x="0" y="0"/>
            <a:chExt cx="1990375" cy="1852930"/>
          </a:xfrm>
        </p:grpSpPr>
        <p:sp>
          <p:nvSpPr>
            <p:cNvPr id="34" name="Freeform 34"/>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792052"/>
            </a:solidFill>
          </p:spPr>
          <p:txBody>
            <a:bodyPr/>
            <a:lstStyle/>
            <a:p>
              <a:endParaRPr lang="en-GB"/>
            </a:p>
          </p:txBody>
        </p:sp>
      </p:grpSp>
      <p:grpSp>
        <p:nvGrpSpPr>
          <p:cNvPr id="35" name="Group 35"/>
          <p:cNvGrpSpPr/>
          <p:nvPr/>
        </p:nvGrpSpPr>
        <p:grpSpPr>
          <a:xfrm>
            <a:off x="4965346" y="4094779"/>
            <a:ext cx="347543" cy="323544"/>
            <a:chOff x="0" y="0"/>
            <a:chExt cx="1990375" cy="1852930"/>
          </a:xfrm>
        </p:grpSpPr>
        <p:sp>
          <p:nvSpPr>
            <p:cNvPr id="36" name="Freeform 36"/>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792052"/>
            </a:solidFill>
          </p:spPr>
          <p:txBody>
            <a:bodyPr/>
            <a:lstStyle/>
            <a:p>
              <a:endParaRPr lang="en-GB"/>
            </a:p>
          </p:txBody>
        </p:sp>
      </p:grpSp>
      <p:grpSp>
        <p:nvGrpSpPr>
          <p:cNvPr id="37" name="Group 37"/>
          <p:cNvGrpSpPr/>
          <p:nvPr/>
        </p:nvGrpSpPr>
        <p:grpSpPr>
          <a:xfrm>
            <a:off x="4943923" y="4857854"/>
            <a:ext cx="347543" cy="323544"/>
            <a:chOff x="0" y="0"/>
            <a:chExt cx="1990375" cy="1852930"/>
          </a:xfrm>
        </p:grpSpPr>
        <p:sp>
          <p:nvSpPr>
            <p:cNvPr id="38" name="Freeform 38"/>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792052"/>
            </a:solidFill>
          </p:spPr>
          <p:txBody>
            <a:bodyPr/>
            <a:lstStyle/>
            <a:p>
              <a:endParaRPr lang="en-GB"/>
            </a:p>
          </p:txBody>
        </p:sp>
      </p:grpSp>
      <p:grpSp>
        <p:nvGrpSpPr>
          <p:cNvPr id="39" name="Group 39"/>
          <p:cNvGrpSpPr/>
          <p:nvPr/>
        </p:nvGrpSpPr>
        <p:grpSpPr>
          <a:xfrm>
            <a:off x="4965346" y="5929487"/>
            <a:ext cx="347543" cy="323544"/>
            <a:chOff x="0" y="0"/>
            <a:chExt cx="1990375" cy="1852930"/>
          </a:xfrm>
        </p:grpSpPr>
        <p:sp>
          <p:nvSpPr>
            <p:cNvPr id="40" name="Freeform 40"/>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792052"/>
            </a:solidFill>
          </p:spPr>
          <p:txBody>
            <a:bodyPr/>
            <a:lstStyle/>
            <a:p>
              <a:endParaRPr lang="en-GB"/>
            </a:p>
          </p:txBody>
        </p:sp>
      </p:grpSp>
      <p:grpSp>
        <p:nvGrpSpPr>
          <p:cNvPr id="41" name="Group 41"/>
          <p:cNvGrpSpPr/>
          <p:nvPr/>
        </p:nvGrpSpPr>
        <p:grpSpPr>
          <a:xfrm>
            <a:off x="9342817" y="3175667"/>
            <a:ext cx="347543" cy="323544"/>
            <a:chOff x="0" y="0"/>
            <a:chExt cx="1990375" cy="1852930"/>
          </a:xfrm>
        </p:grpSpPr>
        <p:sp>
          <p:nvSpPr>
            <p:cNvPr id="42" name="Freeform 42"/>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26202"/>
            </a:solidFill>
          </p:spPr>
          <p:txBody>
            <a:bodyPr/>
            <a:lstStyle/>
            <a:p>
              <a:endParaRPr lang="en-GB"/>
            </a:p>
          </p:txBody>
        </p:sp>
      </p:grpSp>
      <p:grpSp>
        <p:nvGrpSpPr>
          <p:cNvPr id="43" name="Group 43"/>
          <p:cNvGrpSpPr/>
          <p:nvPr/>
        </p:nvGrpSpPr>
        <p:grpSpPr>
          <a:xfrm>
            <a:off x="9342817" y="4185461"/>
            <a:ext cx="347543" cy="323544"/>
            <a:chOff x="0" y="0"/>
            <a:chExt cx="1990375" cy="1852930"/>
          </a:xfrm>
        </p:grpSpPr>
        <p:sp>
          <p:nvSpPr>
            <p:cNvPr id="44" name="Freeform 44"/>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26202"/>
            </a:solidFill>
          </p:spPr>
          <p:txBody>
            <a:bodyPr/>
            <a:lstStyle/>
            <a:p>
              <a:endParaRPr lang="en-GB"/>
            </a:p>
          </p:txBody>
        </p:sp>
      </p:grpSp>
      <p:grpSp>
        <p:nvGrpSpPr>
          <p:cNvPr id="45" name="Group 45"/>
          <p:cNvGrpSpPr/>
          <p:nvPr/>
        </p:nvGrpSpPr>
        <p:grpSpPr>
          <a:xfrm>
            <a:off x="9364060" y="5352900"/>
            <a:ext cx="347543" cy="323544"/>
            <a:chOff x="0" y="0"/>
            <a:chExt cx="1990375" cy="1852930"/>
          </a:xfrm>
        </p:grpSpPr>
        <p:sp>
          <p:nvSpPr>
            <p:cNvPr id="46" name="Freeform 46"/>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26202"/>
            </a:solidFill>
          </p:spPr>
          <p:txBody>
            <a:bodyPr/>
            <a:lstStyle/>
            <a:p>
              <a:endParaRPr lang="en-GB"/>
            </a:p>
          </p:txBody>
        </p:sp>
      </p:grpSp>
      <p:sp>
        <p:nvSpPr>
          <p:cNvPr id="47" name="Freeform 47"/>
          <p:cNvSpPr/>
          <p:nvPr/>
        </p:nvSpPr>
        <p:spPr>
          <a:xfrm>
            <a:off x="1930593" y="7711533"/>
            <a:ext cx="1568284" cy="3418602"/>
          </a:xfrm>
          <a:custGeom>
            <a:avLst/>
            <a:gdLst/>
            <a:ahLst/>
            <a:cxnLst/>
            <a:rect l="l" t="t" r="r" b="b"/>
            <a:pathLst>
              <a:path w="1568284" h="3418602">
                <a:moveTo>
                  <a:pt x="0" y="0"/>
                </a:moveTo>
                <a:lnTo>
                  <a:pt x="1568284" y="0"/>
                </a:lnTo>
                <a:lnTo>
                  <a:pt x="1568284" y="3418602"/>
                </a:lnTo>
                <a:lnTo>
                  <a:pt x="0" y="3418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8" name="Freeform 48"/>
          <p:cNvSpPr/>
          <p:nvPr/>
        </p:nvSpPr>
        <p:spPr>
          <a:xfrm>
            <a:off x="6384492" y="7837145"/>
            <a:ext cx="1479897" cy="3895841"/>
          </a:xfrm>
          <a:custGeom>
            <a:avLst/>
            <a:gdLst/>
            <a:ahLst/>
            <a:cxnLst/>
            <a:rect l="l" t="t" r="r" b="b"/>
            <a:pathLst>
              <a:path w="1479897" h="3895841">
                <a:moveTo>
                  <a:pt x="0" y="0"/>
                </a:moveTo>
                <a:lnTo>
                  <a:pt x="1479896" y="0"/>
                </a:lnTo>
                <a:lnTo>
                  <a:pt x="1479896" y="3895841"/>
                </a:lnTo>
                <a:lnTo>
                  <a:pt x="0" y="38958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9" name="Freeform 49"/>
          <p:cNvSpPr/>
          <p:nvPr/>
        </p:nvSpPr>
        <p:spPr>
          <a:xfrm>
            <a:off x="10716356" y="7722845"/>
            <a:ext cx="1184420" cy="4534637"/>
          </a:xfrm>
          <a:custGeom>
            <a:avLst/>
            <a:gdLst/>
            <a:ahLst/>
            <a:cxnLst/>
            <a:rect l="l" t="t" r="r" b="b"/>
            <a:pathLst>
              <a:path w="1184420" h="4534637">
                <a:moveTo>
                  <a:pt x="0" y="0"/>
                </a:moveTo>
                <a:lnTo>
                  <a:pt x="1184420" y="0"/>
                </a:lnTo>
                <a:lnTo>
                  <a:pt x="1184420" y="4534637"/>
                </a:lnTo>
                <a:lnTo>
                  <a:pt x="0" y="45346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0" name="Freeform 50"/>
          <p:cNvSpPr/>
          <p:nvPr/>
        </p:nvSpPr>
        <p:spPr>
          <a:xfrm>
            <a:off x="15196522" y="7522947"/>
            <a:ext cx="1546829" cy="4634693"/>
          </a:xfrm>
          <a:custGeom>
            <a:avLst/>
            <a:gdLst/>
            <a:ahLst/>
            <a:cxnLst/>
            <a:rect l="l" t="t" r="r" b="b"/>
            <a:pathLst>
              <a:path w="1546829" h="4634693">
                <a:moveTo>
                  <a:pt x="0" y="0"/>
                </a:moveTo>
                <a:lnTo>
                  <a:pt x="1546829" y="0"/>
                </a:lnTo>
                <a:lnTo>
                  <a:pt x="1546829" y="4634693"/>
                </a:lnTo>
                <a:lnTo>
                  <a:pt x="0" y="46346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51" name="TextBox 51"/>
          <p:cNvSpPr txBox="1"/>
          <p:nvPr/>
        </p:nvSpPr>
        <p:spPr>
          <a:xfrm>
            <a:off x="1114721" y="1774809"/>
            <a:ext cx="2752682" cy="580259"/>
          </a:xfrm>
          <a:prstGeom prst="rect">
            <a:avLst/>
          </a:prstGeom>
        </p:spPr>
        <p:txBody>
          <a:bodyPr lIns="0" tIns="0" rIns="0" bIns="0" rtlCol="0" anchor="t">
            <a:spAutoFit/>
          </a:bodyPr>
          <a:lstStyle/>
          <a:p>
            <a:pPr algn="ctr">
              <a:lnSpc>
                <a:spcPts val="4794"/>
              </a:lnSpc>
            </a:pPr>
            <a:r>
              <a:rPr lang="en-US" sz="3424" b="1">
                <a:solidFill>
                  <a:srgbClr val="082B74"/>
                </a:solidFill>
                <a:latin typeface="Trebuchet MS 1"/>
                <a:ea typeface="Trebuchet MS 1"/>
                <a:cs typeface="Trebuchet MS 1"/>
                <a:sym typeface="Trebuchet MS 1"/>
              </a:rPr>
              <a:t>Least flexible</a:t>
            </a:r>
          </a:p>
        </p:txBody>
      </p:sp>
      <p:sp>
        <p:nvSpPr>
          <p:cNvPr id="52" name="TextBox 52"/>
          <p:cNvSpPr txBox="1"/>
          <p:nvPr/>
        </p:nvSpPr>
        <p:spPr>
          <a:xfrm>
            <a:off x="550981" y="2336018"/>
            <a:ext cx="3880162" cy="495300"/>
          </a:xfrm>
          <a:prstGeom prst="rect">
            <a:avLst/>
          </a:prstGeom>
        </p:spPr>
        <p:txBody>
          <a:bodyPr lIns="0" tIns="0" rIns="0" bIns="0" rtlCol="0" anchor="t">
            <a:spAutoFit/>
          </a:bodyPr>
          <a:lstStyle/>
          <a:p>
            <a:pPr algn="ctr">
              <a:lnSpc>
                <a:spcPts val="1914"/>
              </a:lnSpc>
            </a:pPr>
            <a:r>
              <a:rPr lang="en-US" sz="1595">
                <a:solidFill>
                  <a:srgbClr val="082B74"/>
                </a:solidFill>
                <a:latin typeface="Trebuchet MS 1"/>
                <a:ea typeface="Trebuchet MS 1"/>
                <a:cs typeface="Trebuchet MS 1"/>
                <a:sym typeface="Trebuchet MS 1"/>
              </a:rPr>
              <a:t>Specifically needs in-person appointment within their local area</a:t>
            </a:r>
          </a:p>
        </p:txBody>
      </p:sp>
      <p:sp>
        <p:nvSpPr>
          <p:cNvPr id="53" name="TextBox 53"/>
          <p:cNvSpPr txBox="1"/>
          <p:nvPr/>
        </p:nvSpPr>
        <p:spPr>
          <a:xfrm>
            <a:off x="5218504" y="1765284"/>
            <a:ext cx="3389445" cy="573498"/>
          </a:xfrm>
          <a:prstGeom prst="rect">
            <a:avLst/>
          </a:prstGeom>
        </p:spPr>
        <p:txBody>
          <a:bodyPr lIns="0" tIns="0" rIns="0" bIns="0" rtlCol="0" anchor="t">
            <a:spAutoFit/>
          </a:bodyPr>
          <a:lstStyle/>
          <a:p>
            <a:pPr algn="ctr">
              <a:lnSpc>
                <a:spcPts val="4614"/>
              </a:lnSpc>
            </a:pPr>
            <a:r>
              <a:rPr lang="en-US" sz="3296" b="1" spc="3">
                <a:solidFill>
                  <a:srgbClr val="792052"/>
                </a:solidFill>
                <a:latin typeface="Trebuchet MS 1"/>
                <a:ea typeface="Trebuchet MS 1"/>
                <a:cs typeface="Trebuchet MS 1"/>
                <a:sym typeface="Trebuchet MS 1"/>
              </a:rPr>
              <a:t>In-person patient</a:t>
            </a:r>
          </a:p>
        </p:txBody>
      </p:sp>
      <p:sp>
        <p:nvSpPr>
          <p:cNvPr id="54" name="TextBox 54"/>
          <p:cNvSpPr txBox="1"/>
          <p:nvPr/>
        </p:nvSpPr>
        <p:spPr>
          <a:xfrm>
            <a:off x="5156695" y="2326347"/>
            <a:ext cx="3447839" cy="466675"/>
          </a:xfrm>
          <a:prstGeom prst="rect">
            <a:avLst/>
          </a:prstGeom>
        </p:spPr>
        <p:txBody>
          <a:bodyPr lIns="0" tIns="0" rIns="0" bIns="0" rtlCol="0" anchor="t">
            <a:spAutoFit/>
          </a:bodyPr>
          <a:lstStyle/>
          <a:p>
            <a:pPr algn="ctr">
              <a:lnSpc>
                <a:spcPts val="1842"/>
              </a:lnSpc>
            </a:pPr>
            <a:r>
              <a:rPr lang="en-US" sz="1535">
                <a:solidFill>
                  <a:srgbClr val="792052"/>
                </a:solidFill>
                <a:latin typeface="Trebuchet MS 1"/>
                <a:ea typeface="Trebuchet MS 1"/>
                <a:cs typeface="Trebuchet MS 1"/>
                <a:sym typeface="Trebuchet MS 1"/>
              </a:rPr>
              <a:t>Highly values in person appointments and is willing to travel for them</a:t>
            </a:r>
          </a:p>
        </p:txBody>
      </p:sp>
      <p:sp>
        <p:nvSpPr>
          <p:cNvPr id="55" name="TextBox 55"/>
          <p:cNvSpPr txBox="1"/>
          <p:nvPr/>
        </p:nvSpPr>
        <p:spPr>
          <a:xfrm>
            <a:off x="9692515" y="1774809"/>
            <a:ext cx="2972500" cy="580259"/>
          </a:xfrm>
          <a:prstGeom prst="rect">
            <a:avLst/>
          </a:prstGeom>
        </p:spPr>
        <p:txBody>
          <a:bodyPr lIns="0" tIns="0" rIns="0" bIns="0" rtlCol="0" anchor="t">
            <a:spAutoFit/>
          </a:bodyPr>
          <a:lstStyle/>
          <a:p>
            <a:pPr algn="ctr">
              <a:lnSpc>
                <a:spcPts val="4794"/>
              </a:lnSpc>
            </a:pPr>
            <a:r>
              <a:rPr lang="en-US" sz="3424" b="1">
                <a:solidFill>
                  <a:srgbClr val="026202"/>
                </a:solidFill>
                <a:latin typeface="Trebuchet MS 1"/>
                <a:ea typeface="Trebuchet MS 1"/>
                <a:cs typeface="Trebuchet MS 1"/>
                <a:sym typeface="Trebuchet MS 1"/>
              </a:rPr>
              <a:t>Virtual patient</a:t>
            </a:r>
          </a:p>
        </p:txBody>
      </p:sp>
      <p:sp>
        <p:nvSpPr>
          <p:cNvPr id="56" name="TextBox 56"/>
          <p:cNvSpPr txBox="1"/>
          <p:nvPr/>
        </p:nvSpPr>
        <p:spPr>
          <a:xfrm>
            <a:off x="9496626" y="2336018"/>
            <a:ext cx="3481825" cy="495300"/>
          </a:xfrm>
          <a:prstGeom prst="rect">
            <a:avLst/>
          </a:prstGeom>
        </p:spPr>
        <p:txBody>
          <a:bodyPr lIns="0" tIns="0" rIns="0" bIns="0" rtlCol="0" anchor="t">
            <a:spAutoFit/>
          </a:bodyPr>
          <a:lstStyle/>
          <a:p>
            <a:pPr algn="ctr">
              <a:lnSpc>
                <a:spcPts val="1914"/>
              </a:lnSpc>
            </a:pPr>
            <a:r>
              <a:rPr lang="en-US" sz="1595">
                <a:solidFill>
                  <a:srgbClr val="026202"/>
                </a:solidFill>
                <a:latin typeface="Trebuchet MS 1"/>
                <a:ea typeface="Trebuchet MS 1"/>
                <a:cs typeface="Trebuchet MS 1"/>
                <a:sym typeface="Trebuchet MS 1"/>
              </a:rPr>
              <a:t>Seeks to avoid travelling to see a GP, but willing to have remote appts</a:t>
            </a:r>
          </a:p>
        </p:txBody>
      </p:sp>
      <p:sp>
        <p:nvSpPr>
          <p:cNvPr id="57" name="TextBox 57"/>
          <p:cNvSpPr txBox="1"/>
          <p:nvPr/>
        </p:nvSpPr>
        <p:spPr>
          <a:xfrm>
            <a:off x="14455737" y="1728954"/>
            <a:ext cx="2600924" cy="580259"/>
          </a:xfrm>
          <a:prstGeom prst="rect">
            <a:avLst/>
          </a:prstGeom>
        </p:spPr>
        <p:txBody>
          <a:bodyPr lIns="0" tIns="0" rIns="0" bIns="0" rtlCol="0" anchor="t">
            <a:spAutoFit/>
          </a:bodyPr>
          <a:lstStyle/>
          <a:p>
            <a:pPr algn="ctr">
              <a:lnSpc>
                <a:spcPts val="4794"/>
              </a:lnSpc>
            </a:pPr>
            <a:r>
              <a:rPr lang="en-US" sz="3424" b="1">
                <a:solidFill>
                  <a:srgbClr val="A66402"/>
                </a:solidFill>
                <a:latin typeface="Trebuchet MS 1"/>
                <a:ea typeface="Trebuchet MS 1"/>
                <a:cs typeface="Trebuchet MS 1"/>
                <a:sym typeface="Trebuchet MS 1"/>
              </a:rPr>
              <a:t>Most flexible</a:t>
            </a:r>
          </a:p>
        </p:txBody>
      </p:sp>
      <p:sp>
        <p:nvSpPr>
          <p:cNvPr id="58" name="TextBox 58"/>
          <p:cNvSpPr txBox="1"/>
          <p:nvPr/>
        </p:nvSpPr>
        <p:spPr>
          <a:xfrm>
            <a:off x="14063044" y="2290163"/>
            <a:ext cx="3581709" cy="495300"/>
          </a:xfrm>
          <a:prstGeom prst="rect">
            <a:avLst/>
          </a:prstGeom>
        </p:spPr>
        <p:txBody>
          <a:bodyPr lIns="0" tIns="0" rIns="0" bIns="0" rtlCol="0" anchor="t">
            <a:spAutoFit/>
          </a:bodyPr>
          <a:lstStyle/>
          <a:p>
            <a:pPr algn="ctr">
              <a:lnSpc>
                <a:spcPts val="1914"/>
              </a:lnSpc>
            </a:pPr>
            <a:r>
              <a:rPr lang="en-US" sz="1595">
                <a:solidFill>
                  <a:srgbClr val="A66402"/>
                </a:solidFill>
                <a:latin typeface="Trebuchet MS 1"/>
                <a:ea typeface="Trebuchet MS 1"/>
                <a:cs typeface="Trebuchet MS 1"/>
                <a:sym typeface="Trebuchet MS 1"/>
              </a:rPr>
              <a:t>Happy to have virtual appointments or to travel to a GP appointment</a:t>
            </a:r>
          </a:p>
        </p:txBody>
      </p:sp>
      <p:sp>
        <p:nvSpPr>
          <p:cNvPr id="59" name="TextBox 59"/>
          <p:cNvSpPr txBox="1"/>
          <p:nvPr/>
        </p:nvSpPr>
        <p:spPr>
          <a:xfrm>
            <a:off x="14327036" y="3031083"/>
            <a:ext cx="3447839" cy="356997"/>
          </a:xfrm>
          <a:prstGeom prst="rect">
            <a:avLst/>
          </a:prstGeom>
        </p:spPr>
        <p:txBody>
          <a:bodyPr lIns="0" tIns="0" rIns="0" bIns="0" rtlCol="0" anchor="t">
            <a:spAutoFit/>
          </a:bodyPr>
          <a:lstStyle/>
          <a:p>
            <a:pPr algn="l">
              <a:lnSpc>
                <a:spcPts val="2898"/>
              </a:lnSpc>
            </a:pPr>
            <a:r>
              <a:rPr lang="en-US" sz="2070">
                <a:solidFill>
                  <a:srgbClr val="A66402"/>
                </a:solidFill>
                <a:latin typeface="Trebuchet MS 1"/>
                <a:ea typeface="Trebuchet MS 1"/>
                <a:cs typeface="Trebuchet MS 1"/>
                <a:sym typeface="Trebuchet MS 1"/>
              </a:rPr>
              <a:t>LGBT</a:t>
            </a:r>
          </a:p>
        </p:txBody>
      </p:sp>
      <p:sp>
        <p:nvSpPr>
          <p:cNvPr id="60" name="TextBox 60"/>
          <p:cNvSpPr txBox="1"/>
          <p:nvPr/>
        </p:nvSpPr>
        <p:spPr>
          <a:xfrm>
            <a:off x="5400520" y="4033129"/>
            <a:ext cx="3374622" cy="538353"/>
          </a:xfrm>
          <a:prstGeom prst="rect">
            <a:avLst/>
          </a:prstGeom>
        </p:spPr>
        <p:txBody>
          <a:bodyPr lIns="0" tIns="0" rIns="0" bIns="0" rtlCol="0" anchor="t">
            <a:spAutoFit/>
          </a:bodyPr>
          <a:lstStyle/>
          <a:p>
            <a:pPr algn="l">
              <a:lnSpc>
                <a:spcPts val="2070"/>
              </a:lnSpc>
            </a:pPr>
            <a:r>
              <a:rPr lang="en-US" sz="2070">
                <a:solidFill>
                  <a:srgbClr val="792052"/>
                </a:solidFill>
                <a:latin typeface="Trebuchet MS 1"/>
                <a:ea typeface="Trebuchet MS 1"/>
                <a:cs typeface="Trebuchet MS 1"/>
                <a:sym typeface="Trebuchet MS 1"/>
              </a:rPr>
              <a:t>Young people (under 24), students.</a:t>
            </a:r>
          </a:p>
        </p:txBody>
      </p:sp>
      <p:sp>
        <p:nvSpPr>
          <p:cNvPr id="61" name="TextBox 61"/>
          <p:cNvSpPr txBox="1"/>
          <p:nvPr/>
        </p:nvSpPr>
        <p:spPr>
          <a:xfrm>
            <a:off x="9825903" y="3986479"/>
            <a:ext cx="3241332" cy="1052703"/>
          </a:xfrm>
          <a:prstGeom prst="rect">
            <a:avLst/>
          </a:prstGeom>
        </p:spPr>
        <p:txBody>
          <a:bodyPr lIns="0" tIns="0" rIns="0" bIns="0" rtlCol="0" anchor="t">
            <a:spAutoFit/>
          </a:bodyPr>
          <a:lstStyle/>
          <a:p>
            <a:pPr algn="l">
              <a:lnSpc>
                <a:spcPts val="2070"/>
              </a:lnSpc>
            </a:pPr>
            <a:r>
              <a:rPr lang="en-US" sz="2070">
                <a:solidFill>
                  <a:srgbClr val="026202"/>
                </a:solidFill>
                <a:latin typeface="Trebuchet MS 1"/>
                <a:ea typeface="Trebuchet MS 1"/>
                <a:cs typeface="Trebuchet MS 1"/>
                <a:sym typeface="Trebuchet MS 1"/>
              </a:rPr>
              <a:t>Living with a stable and relatively well-managed long term condition or disability.</a:t>
            </a:r>
          </a:p>
        </p:txBody>
      </p:sp>
      <p:sp>
        <p:nvSpPr>
          <p:cNvPr id="62" name="TextBox 62"/>
          <p:cNvSpPr txBox="1"/>
          <p:nvPr/>
        </p:nvSpPr>
        <p:spPr>
          <a:xfrm>
            <a:off x="9814185" y="3004603"/>
            <a:ext cx="3715050" cy="795528"/>
          </a:xfrm>
          <a:prstGeom prst="rect">
            <a:avLst/>
          </a:prstGeom>
        </p:spPr>
        <p:txBody>
          <a:bodyPr lIns="0" tIns="0" rIns="0" bIns="0" rtlCol="0" anchor="t">
            <a:spAutoFit/>
          </a:bodyPr>
          <a:lstStyle/>
          <a:p>
            <a:pPr algn="l">
              <a:lnSpc>
                <a:spcPts val="2070"/>
              </a:lnSpc>
            </a:pPr>
            <a:r>
              <a:rPr lang="en-US" sz="2070">
                <a:solidFill>
                  <a:srgbClr val="026202"/>
                </a:solidFill>
                <a:latin typeface="Trebuchet MS 1"/>
                <a:ea typeface="Trebuchet MS 1"/>
                <a:cs typeface="Trebuchet MS 1"/>
                <a:sym typeface="Trebuchet MS 1"/>
              </a:rPr>
              <a:t>Neurodivergent (autistic, ADHD) or experiencing mental health issues</a:t>
            </a:r>
          </a:p>
        </p:txBody>
      </p:sp>
      <p:sp>
        <p:nvSpPr>
          <p:cNvPr id="63" name="TextBox 63"/>
          <p:cNvSpPr txBox="1"/>
          <p:nvPr/>
        </p:nvSpPr>
        <p:spPr>
          <a:xfrm>
            <a:off x="14390077" y="3534757"/>
            <a:ext cx="2477298" cy="538353"/>
          </a:xfrm>
          <a:prstGeom prst="rect">
            <a:avLst/>
          </a:prstGeom>
        </p:spPr>
        <p:txBody>
          <a:bodyPr lIns="0" tIns="0" rIns="0" bIns="0" rtlCol="0" anchor="t">
            <a:spAutoFit/>
          </a:bodyPr>
          <a:lstStyle/>
          <a:p>
            <a:pPr algn="l">
              <a:lnSpc>
                <a:spcPts val="2070"/>
              </a:lnSpc>
            </a:pPr>
            <a:r>
              <a:rPr lang="en-US" sz="2070">
                <a:solidFill>
                  <a:srgbClr val="A66402"/>
                </a:solidFill>
                <a:latin typeface="Trebuchet MS 1"/>
                <a:ea typeface="Trebuchet MS 1"/>
                <a:cs typeface="Trebuchet MS 1"/>
                <a:sym typeface="Trebuchet MS 1"/>
              </a:rPr>
              <a:t>Neurodivergent (autistic, ADHD)</a:t>
            </a:r>
          </a:p>
        </p:txBody>
      </p:sp>
      <p:sp>
        <p:nvSpPr>
          <p:cNvPr id="64" name="TextBox 64"/>
          <p:cNvSpPr txBox="1"/>
          <p:nvPr/>
        </p:nvSpPr>
        <p:spPr>
          <a:xfrm>
            <a:off x="1241381" y="3130823"/>
            <a:ext cx="3316422" cy="779293"/>
          </a:xfrm>
          <a:prstGeom prst="rect">
            <a:avLst/>
          </a:prstGeom>
        </p:spPr>
        <p:txBody>
          <a:bodyPr lIns="0" tIns="0" rIns="0" bIns="0" rtlCol="0" anchor="t">
            <a:spAutoFit/>
          </a:bodyPr>
          <a:lstStyle/>
          <a:p>
            <a:pPr algn="l">
              <a:lnSpc>
                <a:spcPts val="2072"/>
              </a:lnSpc>
            </a:pPr>
            <a:r>
              <a:rPr lang="en-US" sz="2072">
                <a:solidFill>
                  <a:srgbClr val="032B74"/>
                </a:solidFill>
                <a:latin typeface="Trebuchet MS 1"/>
                <a:ea typeface="Trebuchet MS 1"/>
                <a:cs typeface="Trebuchet MS 1"/>
                <a:sym typeface="Trebuchet MS 1"/>
              </a:rPr>
              <a:t>In poor health or limited a lot by disability; as well as full-time carers.</a:t>
            </a:r>
          </a:p>
        </p:txBody>
      </p:sp>
      <p:sp>
        <p:nvSpPr>
          <p:cNvPr id="65" name="TextBox 65"/>
          <p:cNvSpPr txBox="1"/>
          <p:nvPr/>
        </p:nvSpPr>
        <p:spPr>
          <a:xfrm>
            <a:off x="5400520" y="5836370"/>
            <a:ext cx="3385094" cy="538353"/>
          </a:xfrm>
          <a:prstGeom prst="rect">
            <a:avLst/>
          </a:prstGeom>
        </p:spPr>
        <p:txBody>
          <a:bodyPr lIns="0" tIns="0" rIns="0" bIns="0" rtlCol="0" anchor="t">
            <a:spAutoFit/>
          </a:bodyPr>
          <a:lstStyle/>
          <a:p>
            <a:pPr algn="l">
              <a:lnSpc>
                <a:spcPts val="2070"/>
              </a:lnSpc>
            </a:pPr>
            <a:r>
              <a:rPr lang="en-US" sz="2070">
                <a:solidFill>
                  <a:srgbClr val="792052"/>
                </a:solidFill>
                <a:latin typeface="Trebuchet MS 1"/>
                <a:ea typeface="Trebuchet MS 1"/>
                <a:cs typeface="Trebuchet MS 1"/>
                <a:sym typeface="Trebuchet MS 1"/>
              </a:rPr>
              <a:t>White non-British or Latin American ethnicities.</a:t>
            </a:r>
          </a:p>
        </p:txBody>
      </p:sp>
      <p:sp>
        <p:nvSpPr>
          <p:cNvPr id="66" name="TextBox 66"/>
          <p:cNvSpPr txBox="1"/>
          <p:nvPr/>
        </p:nvSpPr>
        <p:spPr>
          <a:xfrm>
            <a:off x="1198398" y="6727419"/>
            <a:ext cx="3283204" cy="795528"/>
          </a:xfrm>
          <a:prstGeom prst="rect">
            <a:avLst/>
          </a:prstGeom>
        </p:spPr>
        <p:txBody>
          <a:bodyPr lIns="0" tIns="0" rIns="0" bIns="0" rtlCol="0" anchor="t">
            <a:spAutoFit/>
          </a:bodyPr>
          <a:lstStyle/>
          <a:p>
            <a:pPr algn="l">
              <a:lnSpc>
                <a:spcPts val="2070"/>
              </a:lnSpc>
            </a:pPr>
            <a:r>
              <a:rPr lang="en-US" sz="2070">
                <a:solidFill>
                  <a:srgbClr val="032B74"/>
                </a:solidFill>
                <a:latin typeface="Trebuchet MS 1"/>
                <a:ea typeface="Trebuchet MS 1"/>
                <a:cs typeface="Trebuchet MS 1"/>
                <a:sym typeface="Trebuchet MS 1"/>
              </a:rPr>
              <a:t>Asian ethnicities, especially Bangladeshi or Pakistani</a:t>
            </a:r>
          </a:p>
        </p:txBody>
      </p:sp>
      <p:sp>
        <p:nvSpPr>
          <p:cNvPr id="67" name="TextBox 67"/>
          <p:cNvSpPr txBox="1"/>
          <p:nvPr/>
        </p:nvSpPr>
        <p:spPr>
          <a:xfrm>
            <a:off x="14361502" y="4345949"/>
            <a:ext cx="3574801" cy="281178"/>
          </a:xfrm>
          <a:prstGeom prst="rect">
            <a:avLst/>
          </a:prstGeom>
        </p:spPr>
        <p:txBody>
          <a:bodyPr lIns="0" tIns="0" rIns="0" bIns="0" rtlCol="0" anchor="t">
            <a:spAutoFit/>
          </a:bodyPr>
          <a:lstStyle/>
          <a:p>
            <a:pPr algn="l">
              <a:lnSpc>
                <a:spcPts val="2070"/>
              </a:lnSpc>
            </a:pPr>
            <a:r>
              <a:rPr lang="en-US" sz="2070">
                <a:solidFill>
                  <a:srgbClr val="A66402"/>
                </a:solidFill>
                <a:latin typeface="Trebuchet MS 1"/>
                <a:ea typeface="Trebuchet MS 1"/>
                <a:cs typeface="Trebuchet MS 1"/>
                <a:sym typeface="Trebuchet MS 1"/>
              </a:rPr>
              <a:t>Non-religious</a:t>
            </a:r>
          </a:p>
        </p:txBody>
      </p:sp>
      <p:sp>
        <p:nvSpPr>
          <p:cNvPr id="68" name="TextBox 68"/>
          <p:cNvSpPr txBox="1"/>
          <p:nvPr/>
        </p:nvSpPr>
        <p:spPr>
          <a:xfrm>
            <a:off x="5440615" y="3075649"/>
            <a:ext cx="3410728" cy="795528"/>
          </a:xfrm>
          <a:prstGeom prst="rect">
            <a:avLst/>
          </a:prstGeom>
        </p:spPr>
        <p:txBody>
          <a:bodyPr lIns="0" tIns="0" rIns="0" bIns="0" rtlCol="0" anchor="t">
            <a:spAutoFit/>
          </a:bodyPr>
          <a:lstStyle/>
          <a:p>
            <a:pPr algn="l">
              <a:lnSpc>
                <a:spcPts val="2070"/>
              </a:lnSpc>
            </a:pPr>
            <a:r>
              <a:rPr lang="en-US" sz="2070">
                <a:solidFill>
                  <a:srgbClr val="792052"/>
                </a:solidFill>
                <a:latin typeface="Trebuchet MS 1"/>
                <a:ea typeface="Trebuchet MS 1"/>
                <a:cs typeface="Trebuchet MS 1"/>
                <a:sym typeface="Trebuchet MS 1"/>
              </a:rPr>
              <a:t>Living more than 30 minutes away from their GP; transient populations.</a:t>
            </a:r>
          </a:p>
        </p:txBody>
      </p:sp>
      <p:sp>
        <p:nvSpPr>
          <p:cNvPr id="69" name="TextBox 69"/>
          <p:cNvSpPr txBox="1"/>
          <p:nvPr/>
        </p:nvSpPr>
        <p:spPr>
          <a:xfrm>
            <a:off x="1131330" y="4123354"/>
            <a:ext cx="3283204" cy="281178"/>
          </a:xfrm>
          <a:prstGeom prst="rect">
            <a:avLst/>
          </a:prstGeom>
        </p:spPr>
        <p:txBody>
          <a:bodyPr lIns="0" tIns="0" rIns="0" bIns="0" rtlCol="0" anchor="t">
            <a:spAutoFit/>
          </a:bodyPr>
          <a:lstStyle/>
          <a:p>
            <a:pPr algn="l">
              <a:lnSpc>
                <a:spcPts val="2070"/>
              </a:lnSpc>
            </a:pPr>
            <a:r>
              <a:rPr lang="en-US" sz="2070">
                <a:solidFill>
                  <a:srgbClr val="032B74"/>
                </a:solidFill>
                <a:latin typeface="Trebuchet MS 1"/>
                <a:ea typeface="Trebuchet MS 1"/>
                <a:cs typeface="Trebuchet MS 1"/>
                <a:sym typeface="Trebuchet MS 1"/>
              </a:rPr>
              <a:t> Older people</a:t>
            </a:r>
          </a:p>
        </p:txBody>
      </p:sp>
      <p:grpSp>
        <p:nvGrpSpPr>
          <p:cNvPr id="70" name="Group 70"/>
          <p:cNvGrpSpPr/>
          <p:nvPr/>
        </p:nvGrpSpPr>
        <p:grpSpPr>
          <a:xfrm>
            <a:off x="620901" y="4805983"/>
            <a:ext cx="376871" cy="350846"/>
            <a:chOff x="0" y="0"/>
            <a:chExt cx="1990375" cy="1852930"/>
          </a:xfrm>
        </p:grpSpPr>
        <p:sp>
          <p:nvSpPr>
            <p:cNvPr id="71" name="Freeform 71"/>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32B74"/>
            </a:solidFill>
          </p:spPr>
          <p:txBody>
            <a:bodyPr/>
            <a:lstStyle/>
            <a:p>
              <a:endParaRPr lang="en-GB"/>
            </a:p>
          </p:txBody>
        </p:sp>
      </p:grpSp>
      <p:sp>
        <p:nvSpPr>
          <p:cNvPr id="72" name="TextBox 72"/>
          <p:cNvSpPr txBox="1"/>
          <p:nvPr/>
        </p:nvSpPr>
        <p:spPr>
          <a:xfrm>
            <a:off x="1198398" y="4671232"/>
            <a:ext cx="3283204" cy="538353"/>
          </a:xfrm>
          <a:prstGeom prst="rect">
            <a:avLst/>
          </a:prstGeom>
        </p:spPr>
        <p:txBody>
          <a:bodyPr lIns="0" tIns="0" rIns="0" bIns="0" rtlCol="0" anchor="t">
            <a:spAutoFit/>
          </a:bodyPr>
          <a:lstStyle/>
          <a:p>
            <a:pPr algn="l">
              <a:lnSpc>
                <a:spcPts val="2070"/>
              </a:lnSpc>
            </a:pPr>
            <a:r>
              <a:rPr lang="en-US" sz="2070" b="1">
                <a:solidFill>
                  <a:srgbClr val="032B74"/>
                </a:solidFill>
                <a:latin typeface="Trebuchet MS 1"/>
                <a:ea typeface="Trebuchet MS 1"/>
                <a:cs typeface="Trebuchet MS 1"/>
                <a:sym typeface="Trebuchet MS 1"/>
              </a:rPr>
              <a:t>Sensory impairments (sight or hearing)</a:t>
            </a:r>
          </a:p>
        </p:txBody>
      </p:sp>
      <p:grpSp>
        <p:nvGrpSpPr>
          <p:cNvPr id="73" name="Group 73"/>
          <p:cNvGrpSpPr/>
          <p:nvPr/>
        </p:nvGrpSpPr>
        <p:grpSpPr>
          <a:xfrm>
            <a:off x="688626" y="5641255"/>
            <a:ext cx="376871" cy="350846"/>
            <a:chOff x="0" y="0"/>
            <a:chExt cx="1990375" cy="1852930"/>
          </a:xfrm>
        </p:grpSpPr>
        <p:sp>
          <p:nvSpPr>
            <p:cNvPr id="74" name="Freeform 74"/>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32B74"/>
            </a:solidFill>
          </p:spPr>
          <p:txBody>
            <a:bodyPr/>
            <a:lstStyle/>
            <a:p>
              <a:endParaRPr lang="en-GB"/>
            </a:p>
          </p:txBody>
        </p:sp>
      </p:grpSp>
      <p:sp>
        <p:nvSpPr>
          <p:cNvPr id="75" name="TextBox 75"/>
          <p:cNvSpPr txBox="1"/>
          <p:nvPr/>
        </p:nvSpPr>
        <p:spPr>
          <a:xfrm>
            <a:off x="1185549" y="5512826"/>
            <a:ext cx="3283204" cy="1052703"/>
          </a:xfrm>
          <a:prstGeom prst="rect">
            <a:avLst/>
          </a:prstGeom>
        </p:spPr>
        <p:txBody>
          <a:bodyPr lIns="0" tIns="0" rIns="0" bIns="0" rtlCol="0" anchor="t">
            <a:spAutoFit/>
          </a:bodyPr>
          <a:lstStyle/>
          <a:p>
            <a:pPr algn="l">
              <a:lnSpc>
                <a:spcPts val="2070"/>
              </a:lnSpc>
            </a:pPr>
            <a:r>
              <a:rPr lang="en-US" sz="2070" b="1">
                <a:solidFill>
                  <a:srgbClr val="032B74"/>
                </a:solidFill>
                <a:latin typeface="Trebuchet MS 1"/>
                <a:ea typeface="Trebuchet MS 1"/>
                <a:cs typeface="Trebuchet MS 1"/>
                <a:sym typeface="Trebuchet MS 1"/>
              </a:rPr>
              <a:t>On low incomes, would struggle to afford public transport and/or internet access</a:t>
            </a:r>
          </a:p>
        </p:txBody>
      </p:sp>
      <p:sp>
        <p:nvSpPr>
          <p:cNvPr id="76" name="TextBox 76"/>
          <p:cNvSpPr txBox="1"/>
          <p:nvPr/>
        </p:nvSpPr>
        <p:spPr>
          <a:xfrm>
            <a:off x="5400520" y="4764619"/>
            <a:ext cx="3385094" cy="795528"/>
          </a:xfrm>
          <a:prstGeom prst="rect">
            <a:avLst/>
          </a:prstGeom>
        </p:spPr>
        <p:txBody>
          <a:bodyPr lIns="0" tIns="0" rIns="0" bIns="0" rtlCol="0" anchor="t">
            <a:spAutoFit/>
          </a:bodyPr>
          <a:lstStyle/>
          <a:p>
            <a:pPr algn="l">
              <a:lnSpc>
                <a:spcPts val="2070"/>
              </a:lnSpc>
            </a:pPr>
            <a:r>
              <a:rPr lang="en-US" sz="2070">
                <a:solidFill>
                  <a:srgbClr val="792052"/>
                </a:solidFill>
                <a:latin typeface="Trebuchet MS 1"/>
                <a:ea typeface="Trebuchet MS 1"/>
                <a:cs typeface="Trebuchet MS 1"/>
                <a:sym typeface="Trebuchet MS 1"/>
              </a:rPr>
              <a:t>Usually in good health, experiencing new or acute symptoms.</a:t>
            </a:r>
          </a:p>
        </p:txBody>
      </p:sp>
      <p:sp>
        <p:nvSpPr>
          <p:cNvPr id="77" name="TextBox 77"/>
          <p:cNvSpPr txBox="1"/>
          <p:nvPr/>
        </p:nvSpPr>
        <p:spPr>
          <a:xfrm>
            <a:off x="9825903" y="5224869"/>
            <a:ext cx="3241332" cy="538353"/>
          </a:xfrm>
          <a:prstGeom prst="rect">
            <a:avLst/>
          </a:prstGeom>
        </p:spPr>
        <p:txBody>
          <a:bodyPr lIns="0" tIns="0" rIns="0" bIns="0" rtlCol="0" anchor="t">
            <a:spAutoFit/>
          </a:bodyPr>
          <a:lstStyle/>
          <a:p>
            <a:pPr algn="l">
              <a:lnSpc>
                <a:spcPts val="2070"/>
              </a:lnSpc>
            </a:pPr>
            <a:r>
              <a:rPr lang="en-US" sz="2070">
                <a:solidFill>
                  <a:srgbClr val="026202"/>
                </a:solidFill>
                <a:latin typeface="Trebuchet MS 1"/>
                <a:ea typeface="Trebuchet MS 1"/>
                <a:cs typeface="Trebuchet MS 1"/>
                <a:sym typeface="Trebuchet MS 1"/>
              </a:rPr>
              <a:t>Aged 25 to 49, millenial generation</a:t>
            </a:r>
          </a:p>
        </p:txBody>
      </p:sp>
      <p:grpSp>
        <p:nvGrpSpPr>
          <p:cNvPr id="78" name="Group 78"/>
          <p:cNvGrpSpPr/>
          <p:nvPr/>
        </p:nvGrpSpPr>
        <p:grpSpPr>
          <a:xfrm>
            <a:off x="9385951" y="6155208"/>
            <a:ext cx="347543" cy="323544"/>
            <a:chOff x="0" y="0"/>
            <a:chExt cx="1990375" cy="1852930"/>
          </a:xfrm>
        </p:grpSpPr>
        <p:sp>
          <p:nvSpPr>
            <p:cNvPr id="79" name="Freeform 79"/>
            <p:cNvSpPr/>
            <p:nvPr/>
          </p:nvSpPr>
          <p:spPr>
            <a:xfrm>
              <a:off x="0" y="0"/>
              <a:ext cx="1990375" cy="1854200"/>
            </a:xfrm>
            <a:custGeom>
              <a:avLst/>
              <a:gdLst/>
              <a:ahLst/>
              <a:cxnLst/>
              <a:rect l="l" t="t" r="r" b="b"/>
              <a:pathLst>
                <a:path w="1990375" h="1854200">
                  <a:moveTo>
                    <a:pt x="1890045" y="739140"/>
                  </a:moveTo>
                  <a:lnTo>
                    <a:pt x="969295" y="49530"/>
                  </a:lnTo>
                  <a:cubicBezTo>
                    <a:pt x="924845" y="16510"/>
                    <a:pt x="876585" y="0"/>
                    <a:pt x="827055" y="0"/>
                  </a:cubicBezTo>
                  <a:cubicBezTo>
                    <a:pt x="721645" y="0"/>
                    <a:pt x="644175" y="81280"/>
                    <a:pt x="644175" y="194310"/>
                  </a:cubicBezTo>
                  <a:lnTo>
                    <a:pt x="644175" y="605790"/>
                  </a:lnTo>
                  <a:lnTo>
                    <a:pt x="313690" y="605790"/>
                  </a:lnTo>
                  <a:cubicBezTo>
                    <a:pt x="139700" y="609600"/>
                    <a:pt x="0" y="751840"/>
                    <a:pt x="0" y="927100"/>
                  </a:cubicBezTo>
                  <a:cubicBezTo>
                    <a:pt x="0" y="1102360"/>
                    <a:pt x="139700" y="1244600"/>
                    <a:pt x="313690" y="1248410"/>
                  </a:cubicBezTo>
                  <a:lnTo>
                    <a:pt x="644175" y="1248410"/>
                  </a:lnTo>
                  <a:lnTo>
                    <a:pt x="644175" y="1659890"/>
                  </a:lnTo>
                  <a:cubicBezTo>
                    <a:pt x="644175" y="1772920"/>
                    <a:pt x="721645" y="1854200"/>
                    <a:pt x="827055" y="1854200"/>
                  </a:cubicBezTo>
                  <a:cubicBezTo>
                    <a:pt x="876585" y="1854200"/>
                    <a:pt x="924845" y="1836420"/>
                    <a:pt x="969295" y="1803400"/>
                  </a:cubicBezTo>
                  <a:lnTo>
                    <a:pt x="1890045" y="1115060"/>
                  </a:lnTo>
                  <a:cubicBezTo>
                    <a:pt x="1953545" y="1066800"/>
                    <a:pt x="1990375" y="998220"/>
                    <a:pt x="1990375" y="927100"/>
                  </a:cubicBezTo>
                  <a:cubicBezTo>
                    <a:pt x="1990375" y="854710"/>
                    <a:pt x="1953545" y="787400"/>
                    <a:pt x="1890045" y="739140"/>
                  </a:cubicBezTo>
                  <a:close/>
                </a:path>
              </a:pathLst>
            </a:custGeom>
            <a:solidFill>
              <a:srgbClr val="026202"/>
            </a:solidFill>
          </p:spPr>
          <p:txBody>
            <a:bodyPr/>
            <a:lstStyle/>
            <a:p>
              <a:endParaRPr lang="en-GB"/>
            </a:p>
          </p:txBody>
        </p:sp>
      </p:grpSp>
      <p:sp>
        <p:nvSpPr>
          <p:cNvPr id="80" name="TextBox 80"/>
          <p:cNvSpPr txBox="1"/>
          <p:nvPr/>
        </p:nvSpPr>
        <p:spPr>
          <a:xfrm>
            <a:off x="9847794" y="6027176"/>
            <a:ext cx="3241332" cy="795528"/>
          </a:xfrm>
          <a:prstGeom prst="rect">
            <a:avLst/>
          </a:prstGeom>
        </p:spPr>
        <p:txBody>
          <a:bodyPr lIns="0" tIns="0" rIns="0" bIns="0" rtlCol="0" anchor="t">
            <a:spAutoFit/>
          </a:bodyPr>
          <a:lstStyle/>
          <a:p>
            <a:pPr algn="l">
              <a:lnSpc>
                <a:spcPts val="2070"/>
              </a:lnSpc>
            </a:pPr>
            <a:r>
              <a:rPr lang="en-US" sz="2070">
                <a:solidFill>
                  <a:srgbClr val="026202"/>
                </a:solidFill>
                <a:latin typeface="Trebuchet MS 1"/>
                <a:ea typeface="Trebuchet MS 1"/>
                <a:cs typeface="Trebuchet MS 1"/>
                <a:sym typeface="Trebuchet MS 1"/>
              </a:rPr>
              <a:t>Parents of young children, especially working parents</a:t>
            </a:r>
          </a:p>
        </p:txBody>
      </p:sp>
      <p:sp>
        <p:nvSpPr>
          <p:cNvPr id="81" name="TextBox 81"/>
          <p:cNvSpPr txBox="1"/>
          <p:nvPr/>
        </p:nvSpPr>
        <p:spPr>
          <a:xfrm>
            <a:off x="14345591" y="4981484"/>
            <a:ext cx="3410728" cy="538353"/>
          </a:xfrm>
          <a:prstGeom prst="rect">
            <a:avLst/>
          </a:prstGeom>
        </p:spPr>
        <p:txBody>
          <a:bodyPr lIns="0" tIns="0" rIns="0" bIns="0" rtlCol="0" anchor="t">
            <a:spAutoFit/>
          </a:bodyPr>
          <a:lstStyle/>
          <a:p>
            <a:pPr marL="0" lvl="0" indent="0" algn="l">
              <a:lnSpc>
                <a:spcPts val="2070"/>
              </a:lnSpc>
              <a:spcBef>
                <a:spcPct val="0"/>
              </a:spcBef>
            </a:pPr>
            <a:r>
              <a:rPr lang="en-US" sz="2070" b="1" u="none" strike="noStrike">
                <a:solidFill>
                  <a:srgbClr val="A66402"/>
                </a:solidFill>
                <a:latin typeface="Trebuchet MS 1"/>
                <a:ea typeface="Trebuchet MS 1"/>
                <a:cs typeface="Trebuchet MS 1"/>
                <a:sym typeface="Trebuchet MS 1"/>
              </a:rPr>
              <a:t>Living more than 30 minutes away from GP</a:t>
            </a:r>
          </a:p>
        </p:txBody>
      </p:sp>
      <p:sp>
        <p:nvSpPr>
          <p:cNvPr id="82" name="TextBox 82"/>
          <p:cNvSpPr txBox="1"/>
          <p:nvPr/>
        </p:nvSpPr>
        <p:spPr>
          <a:xfrm>
            <a:off x="851417" y="1043846"/>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Based on GP extended hours survey and previous Local Voice engagement</a:t>
            </a:r>
          </a:p>
        </p:txBody>
      </p:sp>
      <p:grpSp>
        <p:nvGrpSpPr>
          <p:cNvPr id="83" name="Group 83"/>
          <p:cNvGrpSpPr/>
          <p:nvPr/>
        </p:nvGrpSpPr>
        <p:grpSpPr>
          <a:xfrm>
            <a:off x="14735564" y="343261"/>
            <a:ext cx="3055006" cy="779828"/>
            <a:chOff x="0" y="0"/>
            <a:chExt cx="4073342" cy="1039770"/>
          </a:xfrm>
        </p:grpSpPr>
        <p:grpSp>
          <p:nvGrpSpPr>
            <p:cNvPr id="84" name="Group 84"/>
            <p:cNvGrpSpPr/>
            <p:nvPr/>
          </p:nvGrpSpPr>
          <p:grpSpPr>
            <a:xfrm rot="5400000">
              <a:off x="3444033" y="410462"/>
              <a:ext cx="983804" cy="274813"/>
              <a:chOff x="0" y="0"/>
              <a:chExt cx="205451" cy="57390"/>
            </a:xfrm>
          </p:grpSpPr>
          <p:sp>
            <p:nvSpPr>
              <p:cNvPr id="85" name="Freeform 85"/>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86" name="TextBox 86"/>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87" name="Group 87"/>
            <p:cNvGrpSpPr/>
            <p:nvPr/>
          </p:nvGrpSpPr>
          <p:grpSpPr>
            <a:xfrm rot="5400000">
              <a:off x="1796499" y="-1454146"/>
              <a:ext cx="573910" cy="3892095"/>
              <a:chOff x="0" y="0"/>
              <a:chExt cx="119852" cy="812800"/>
            </a:xfrm>
          </p:grpSpPr>
          <p:sp>
            <p:nvSpPr>
              <p:cNvPr id="88" name="Freeform 88"/>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89" name="TextBox 89"/>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90" name="Group 90"/>
            <p:cNvGrpSpPr/>
            <p:nvPr/>
          </p:nvGrpSpPr>
          <p:grpSpPr>
            <a:xfrm rot="5400000">
              <a:off x="-354495" y="354495"/>
              <a:ext cx="983804" cy="274813"/>
              <a:chOff x="0" y="0"/>
              <a:chExt cx="205451" cy="57390"/>
            </a:xfrm>
          </p:grpSpPr>
          <p:sp>
            <p:nvSpPr>
              <p:cNvPr id="91" name="Freeform 91"/>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92" name="TextBox 92"/>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93" name="TextBox 93"/>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0224" y="728800"/>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How do people prefer to book appointments?</a:t>
            </a:r>
          </a:p>
        </p:txBody>
      </p:sp>
      <p:grpSp>
        <p:nvGrpSpPr>
          <p:cNvPr id="3" name="Group 3"/>
          <p:cNvGrpSpPr/>
          <p:nvPr/>
        </p:nvGrpSpPr>
        <p:grpSpPr>
          <a:xfrm>
            <a:off x="-273444" y="9544050"/>
            <a:ext cx="18624180" cy="752062"/>
            <a:chOff x="0" y="0"/>
            <a:chExt cx="4905134" cy="198074"/>
          </a:xfrm>
        </p:grpSpPr>
        <p:sp>
          <p:nvSpPr>
            <p:cNvPr id="4" name="Freeform 4"/>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5" name="TextBox 5"/>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sp>
        <p:nvSpPr>
          <p:cNvPr id="6" name="TextBox 6"/>
          <p:cNvSpPr txBox="1"/>
          <p:nvPr/>
        </p:nvSpPr>
        <p:spPr>
          <a:xfrm>
            <a:off x="873781" y="1445053"/>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GP extended hours survey</a:t>
            </a:r>
          </a:p>
        </p:txBody>
      </p:sp>
      <p:grpSp>
        <p:nvGrpSpPr>
          <p:cNvPr id="7" name="Group 7"/>
          <p:cNvGrpSpPr/>
          <p:nvPr/>
        </p:nvGrpSpPr>
        <p:grpSpPr>
          <a:xfrm>
            <a:off x="6834333" y="1857001"/>
            <a:ext cx="14321435" cy="3453780"/>
            <a:chOff x="0" y="0"/>
            <a:chExt cx="4082070" cy="984438"/>
          </a:xfrm>
        </p:grpSpPr>
        <p:sp>
          <p:nvSpPr>
            <p:cNvPr id="8" name="Freeform 8"/>
            <p:cNvSpPr/>
            <p:nvPr/>
          </p:nvSpPr>
          <p:spPr>
            <a:xfrm>
              <a:off x="0" y="0"/>
              <a:ext cx="4082070" cy="984438"/>
            </a:xfrm>
            <a:custGeom>
              <a:avLst/>
              <a:gdLst/>
              <a:ahLst/>
              <a:cxnLst/>
              <a:rect l="l" t="t" r="r" b="b"/>
              <a:pathLst>
                <a:path w="4082070" h="984438">
                  <a:moveTo>
                    <a:pt x="27570" y="0"/>
                  </a:moveTo>
                  <a:lnTo>
                    <a:pt x="4054501" y="0"/>
                  </a:lnTo>
                  <a:cubicBezTo>
                    <a:pt x="4069727" y="0"/>
                    <a:pt x="4082070" y="12343"/>
                    <a:pt x="4082070" y="27570"/>
                  </a:cubicBezTo>
                  <a:lnTo>
                    <a:pt x="4082070" y="956869"/>
                  </a:lnTo>
                  <a:cubicBezTo>
                    <a:pt x="4082070" y="972095"/>
                    <a:pt x="4069727" y="984438"/>
                    <a:pt x="4054501" y="984438"/>
                  </a:cubicBezTo>
                  <a:lnTo>
                    <a:pt x="27570" y="984438"/>
                  </a:lnTo>
                  <a:cubicBezTo>
                    <a:pt x="20258" y="984438"/>
                    <a:pt x="13245" y="981534"/>
                    <a:pt x="8075" y="976363"/>
                  </a:cubicBezTo>
                  <a:cubicBezTo>
                    <a:pt x="2905" y="971193"/>
                    <a:pt x="0" y="964181"/>
                    <a:pt x="0" y="956869"/>
                  </a:cubicBezTo>
                  <a:lnTo>
                    <a:pt x="0" y="27570"/>
                  </a:lnTo>
                  <a:cubicBezTo>
                    <a:pt x="0" y="12343"/>
                    <a:pt x="12343" y="0"/>
                    <a:pt x="27570" y="0"/>
                  </a:cubicBezTo>
                  <a:close/>
                </a:path>
              </a:pathLst>
            </a:custGeom>
            <a:solidFill>
              <a:srgbClr val="AE2673"/>
            </a:solidFill>
          </p:spPr>
          <p:txBody>
            <a:bodyPr/>
            <a:lstStyle/>
            <a:p>
              <a:endParaRPr lang="en-GB"/>
            </a:p>
          </p:txBody>
        </p:sp>
        <p:sp>
          <p:nvSpPr>
            <p:cNvPr id="9" name="TextBox 9"/>
            <p:cNvSpPr txBox="1"/>
            <p:nvPr/>
          </p:nvSpPr>
          <p:spPr>
            <a:xfrm>
              <a:off x="0" y="-85725"/>
              <a:ext cx="4082070" cy="1070163"/>
            </a:xfrm>
            <a:prstGeom prst="rect">
              <a:avLst/>
            </a:prstGeom>
          </p:spPr>
          <p:txBody>
            <a:bodyPr lIns="50800" tIns="50800" rIns="50800" bIns="50800" rtlCol="0" anchor="ctr"/>
            <a:lstStyle/>
            <a:p>
              <a:pPr algn="ctr">
                <a:lnSpc>
                  <a:spcPts val="2689"/>
                </a:lnSpc>
              </a:pPr>
              <a:endParaRPr/>
            </a:p>
          </p:txBody>
        </p:sp>
      </p:grpSp>
      <p:grpSp>
        <p:nvGrpSpPr>
          <p:cNvPr id="10" name="Group 10"/>
          <p:cNvGrpSpPr/>
          <p:nvPr/>
        </p:nvGrpSpPr>
        <p:grpSpPr>
          <a:xfrm>
            <a:off x="6834333" y="5583620"/>
            <a:ext cx="13266387" cy="3651953"/>
            <a:chOff x="0" y="0"/>
            <a:chExt cx="3781348" cy="1040924"/>
          </a:xfrm>
        </p:grpSpPr>
        <p:sp>
          <p:nvSpPr>
            <p:cNvPr id="11" name="Freeform 11"/>
            <p:cNvSpPr/>
            <p:nvPr/>
          </p:nvSpPr>
          <p:spPr>
            <a:xfrm>
              <a:off x="0" y="0"/>
              <a:ext cx="3781347" cy="1040924"/>
            </a:xfrm>
            <a:custGeom>
              <a:avLst/>
              <a:gdLst/>
              <a:ahLst/>
              <a:cxnLst/>
              <a:rect l="l" t="t" r="r" b="b"/>
              <a:pathLst>
                <a:path w="3781347" h="1040924">
                  <a:moveTo>
                    <a:pt x="29762" y="0"/>
                  </a:moveTo>
                  <a:lnTo>
                    <a:pt x="3751585" y="0"/>
                  </a:lnTo>
                  <a:cubicBezTo>
                    <a:pt x="3768022" y="0"/>
                    <a:pt x="3781347" y="13325"/>
                    <a:pt x="3781347" y="29762"/>
                  </a:cubicBezTo>
                  <a:lnTo>
                    <a:pt x="3781347" y="1011162"/>
                  </a:lnTo>
                  <a:cubicBezTo>
                    <a:pt x="3781347" y="1019056"/>
                    <a:pt x="3778212" y="1026626"/>
                    <a:pt x="3772630" y="1032207"/>
                  </a:cubicBezTo>
                  <a:cubicBezTo>
                    <a:pt x="3767049" y="1037789"/>
                    <a:pt x="3759479" y="1040924"/>
                    <a:pt x="3751585" y="1040924"/>
                  </a:cubicBezTo>
                  <a:lnTo>
                    <a:pt x="29762" y="1040924"/>
                  </a:lnTo>
                  <a:cubicBezTo>
                    <a:pt x="21869" y="1040924"/>
                    <a:pt x="14299" y="1037789"/>
                    <a:pt x="8717" y="1032207"/>
                  </a:cubicBezTo>
                  <a:cubicBezTo>
                    <a:pt x="3136" y="1026626"/>
                    <a:pt x="0" y="1019056"/>
                    <a:pt x="0" y="1011162"/>
                  </a:cubicBezTo>
                  <a:lnTo>
                    <a:pt x="0" y="29762"/>
                  </a:lnTo>
                  <a:cubicBezTo>
                    <a:pt x="0" y="21869"/>
                    <a:pt x="3136" y="14299"/>
                    <a:pt x="8717" y="8717"/>
                  </a:cubicBezTo>
                  <a:cubicBezTo>
                    <a:pt x="14299" y="3136"/>
                    <a:pt x="21869" y="0"/>
                    <a:pt x="29762" y="0"/>
                  </a:cubicBezTo>
                  <a:close/>
                </a:path>
              </a:pathLst>
            </a:custGeom>
            <a:solidFill>
              <a:srgbClr val="B3C6E9"/>
            </a:solidFill>
          </p:spPr>
          <p:txBody>
            <a:bodyPr/>
            <a:lstStyle/>
            <a:p>
              <a:endParaRPr lang="en-GB"/>
            </a:p>
          </p:txBody>
        </p:sp>
        <p:sp>
          <p:nvSpPr>
            <p:cNvPr id="12" name="TextBox 12"/>
            <p:cNvSpPr txBox="1"/>
            <p:nvPr/>
          </p:nvSpPr>
          <p:spPr>
            <a:xfrm>
              <a:off x="0" y="-85725"/>
              <a:ext cx="3781348" cy="1126649"/>
            </a:xfrm>
            <a:prstGeom prst="rect">
              <a:avLst/>
            </a:prstGeom>
          </p:spPr>
          <p:txBody>
            <a:bodyPr lIns="50800" tIns="50800" rIns="50800" bIns="50800" rtlCol="0" anchor="ctr"/>
            <a:lstStyle/>
            <a:p>
              <a:pPr algn="ctr">
                <a:lnSpc>
                  <a:spcPts val="2689"/>
                </a:lnSpc>
              </a:pPr>
              <a:endParaRPr/>
            </a:p>
          </p:txBody>
        </p:sp>
      </p:grpSp>
      <p:sp>
        <p:nvSpPr>
          <p:cNvPr id="13" name="Freeform 13"/>
          <p:cNvSpPr/>
          <p:nvPr/>
        </p:nvSpPr>
        <p:spPr>
          <a:xfrm>
            <a:off x="1028700" y="1585971"/>
            <a:ext cx="4982693" cy="5204943"/>
          </a:xfrm>
          <a:custGeom>
            <a:avLst/>
            <a:gdLst/>
            <a:ahLst/>
            <a:cxnLst/>
            <a:rect l="l" t="t" r="r" b="b"/>
            <a:pathLst>
              <a:path w="4982693" h="5204943">
                <a:moveTo>
                  <a:pt x="0" y="0"/>
                </a:moveTo>
                <a:lnTo>
                  <a:pt x="4982693" y="0"/>
                </a:lnTo>
                <a:lnTo>
                  <a:pt x="4982693" y="5204944"/>
                </a:lnTo>
                <a:lnTo>
                  <a:pt x="0" y="5204944"/>
                </a:lnTo>
                <a:lnTo>
                  <a:pt x="0" y="0"/>
                </a:lnTo>
                <a:close/>
              </a:path>
            </a:pathLst>
          </a:custGeom>
          <a:blipFill>
            <a:blip r:embed="rId2"/>
            <a:stretch>
              <a:fillRect r="-74100"/>
            </a:stretch>
          </a:blipFill>
        </p:spPr>
        <p:txBody>
          <a:bodyPr/>
          <a:lstStyle/>
          <a:p>
            <a:endParaRPr lang="en-GB"/>
          </a:p>
        </p:txBody>
      </p:sp>
      <p:sp>
        <p:nvSpPr>
          <p:cNvPr id="14" name="Freeform 14"/>
          <p:cNvSpPr/>
          <p:nvPr/>
        </p:nvSpPr>
        <p:spPr>
          <a:xfrm>
            <a:off x="1819386" y="6285659"/>
            <a:ext cx="4400309" cy="2493764"/>
          </a:xfrm>
          <a:custGeom>
            <a:avLst/>
            <a:gdLst/>
            <a:ahLst/>
            <a:cxnLst/>
            <a:rect l="l" t="t" r="r" b="b"/>
            <a:pathLst>
              <a:path w="4400309" h="2493764">
                <a:moveTo>
                  <a:pt x="0" y="0"/>
                </a:moveTo>
                <a:lnTo>
                  <a:pt x="4400309" y="0"/>
                </a:lnTo>
                <a:lnTo>
                  <a:pt x="4400309" y="2493764"/>
                </a:lnTo>
                <a:lnTo>
                  <a:pt x="0" y="2493764"/>
                </a:lnTo>
                <a:lnTo>
                  <a:pt x="0" y="0"/>
                </a:lnTo>
                <a:close/>
              </a:path>
            </a:pathLst>
          </a:custGeom>
          <a:blipFill>
            <a:blip r:embed="rId2"/>
            <a:stretch>
              <a:fillRect l="-183013" t="-100989" b="-98641"/>
            </a:stretch>
          </a:blipFill>
        </p:spPr>
        <p:txBody>
          <a:bodyPr/>
          <a:lstStyle/>
          <a:p>
            <a:endParaRPr lang="en-GB"/>
          </a:p>
        </p:txBody>
      </p:sp>
      <p:sp>
        <p:nvSpPr>
          <p:cNvPr id="15" name="TextBox 15"/>
          <p:cNvSpPr txBox="1"/>
          <p:nvPr/>
        </p:nvSpPr>
        <p:spPr>
          <a:xfrm>
            <a:off x="9703605" y="1823551"/>
            <a:ext cx="5161315" cy="620479"/>
          </a:xfrm>
          <a:prstGeom prst="rect">
            <a:avLst/>
          </a:prstGeom>
        </p:spPr>
        <p:txBody>
          <a:bodyPr lIns="0" tIns="0" rIns="0" bIns="0" rtlCol="0" anchor="t">
            <a:spAutoFit/>
          </a:bodyPr>
          <a:lstStyle/>
          <a:p>
            <a:pPr algn="ctr">
              <a:lnSpc>
                <a:spcPts val="4495"/>
              </a:lnSpc>
            </a:pPr>
            <a:r>
              <a:rPr lang="en-US" sz="3210" b="1">
                <a:solidFill>
                  <a:srgbClr val="FFFFFF"/>
                </a:solidFill>
                <a:latin typeface="Overpass Ultra-Bold"/>
                <a:ea typeface="Overpass Ultra-Bold"/>
                <a:cs typeface="Overpass Ultra-Bold"/>
                <a:sym typeface="Overpass Ultra-Bold"/>
              </a:rPr>
              <a:t>More likely to prefer online</a:t>
            </a:r>
          </a:p>
        </p:txBody>
      </p:sp>
      <p:sp>
        <p:nvSpPr>
          <p:cNvPr id="16" name="TextBox 16"/>
          <p:cNvSpPr txBox="1"/>
          <p:nvPr/>
        </p:nvSpPr>
        <p:spPr>
          <a:xfrm>
            <a:off x="8990132" y="5670582"/>
            <a:ext cx="5062465" cy="615077"/>
          </a:xfrm>
          <a:prstGeom prst="rect">
            <a:avLst/>
          </a:prstGeom>
        </p:spPr>
        <p:txBody>
          <a:bodyPr lIns="0" tIns="0" rIns="0" bIns="0" rtlCol="0" anchor="t">
            <a:spAutoFit/>
          </a:bodyPr>
          <a:lstStyle/>
          <a:p>
            <a:pPr algn="ctr">
              <a:lnSpc>
                <a:spcPts val="4495"/>
              </a:lnSpc>
            </a:pPr>
            <a:r>
              <a:rPr lang="en-US" sz="3210" b="1">
                <a:solidFill>
                  <a:srgbClr val="032B74"/>
                </a:solidFill>
                <a:latin typeface="Overpass Ultra-Bold"/>
                <a:ea typeface="Overpass Ultra-Bold"/>
                <a:cs typeface="Overpass Ultra-Bold"/>
                <a:sym typeface="Overpass Ultra-Bold"/>
              </a:rPr>
              <a:t>Less likely to prefer online</a:t>
            </a:r>
          </a:p>
        </p:txBody>
      </p:sp>
      <p:sp>
        <p:nvSpPr>
          <p:cNvPr id="17" name="TextBox 17"/>
          <p:cNvSpPr txBox="1"/>
          <p:nvPr/>
        </p:nvSpPr>
        <p:spPr>
          <a:xfrm>
            <a:off x="6893503" y="2392686"/>
            <a:ext cx="9865973" cy="2918920"/>
          </a:xfrm>
          <a:prstGeom prst="rect">
            <a:avLst/>
          </a:prstGeom>
        </p:spPr>
        <p:txBody>
          <a:bodyPr lIns="0" tIns="0" rIns="0" bIns="0" rtlCol="0" anchor="t">
            <a:spAutoFit/>
          </a:bodyPr>
          <a:lstStyle/>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Chinese (61%) </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Lesbian, gay, bisexual or pansexual (60%)</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Aged 25 to 36 (58%)</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Diagnosed with ADHD (59%)</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Atheist or no religion (57%)</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White ethnicities other than White British (53%)</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Living with a mental health issue (46%)</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Jewish (46%)</a:t>
            </a:r>
          </a:p>
          <a:p>
            <a:pPr marL="496620" lvl="1" indent="-248310" algn="l">
              <a:lnSpc>
                <a:spcPts val="2530"/>
              </a:lnSpc>
              <a:buFont typeface="Arial"/>
              <a:buChar char="•"/>
            </a:pPr>
            <a:r>
              <a:rPr lang="en-US" sz="2300" b="1">
                <a:solidFill>
                  <a:srgbClr val="FFFFFF"/>
                </a:solidFill>
                <a:latin typeface="Overpass Ultra-Bold"/>
                <a:ea typeface="Overpass Ultra-Bold"/>
                <a:cs typeface="Overpass Ultra-Bold"/>
                <a:sym typeface="Overpass Ultra-Bold"/>
              </a:rPr>
              <a:t>Latin American (46%)</a:t>
            </a:r>
          </a:p>
        </p:txBody>
      </p:sp>
      <p:sp>
        <p:nvSpPr>
          <p:cNvPr id="18" name="TextBox 18"/>
          <p:cNvSpPr txBox="1"/>
          <p:nvPr/>
        </p:nvSpPr>
        <p:spPr>
          <a:xfrm>
            <a:off x="6834333" y="5940020"/>
            <a:ext cx="11422507" cy="3492212"/>
          </a:xfrm>
          <a:prstGeom prst="rect">
            <a:avLst/>
          </a:prstGeom>
        </p:spPr>
        <p:txBody>
          <a:bodyPr lIns="0" tIns="0" rIns="0" bIns="0" rtlCol="0" anchor="t">
            <a:spAutoFit/>
          </a:bodyPr>
          <a:lstStyle/>
          <a:p>
            <a:pPr algn="l">
              <a:lnSpc>
                <a:spcPts val="3453"/>
              </a:lnSpc>
            </a:pPr>
            <a:endParaRPr/>
          </a:p>
          <a:p>
            <a:pPr marL="532580" lvl="1" indent="-266290" algn="l">
              <a:lnSpc>
                <a:spcPts val="3453"/>
              </a:lnSpc>
              <a:buFont typeface="Arial"/>
              <a:buChar char="•"/>
            </a:pPr>
            <a:r>
              <a:rPr lang="en-US" sz="2466" b="1">
                <a:solidFill>
                  <a:srgbClr val="082B74"/>
                </a:solidFill>
                <a:latin typeface="Overpass Ultra-Bold"/>
                <a:ea typeface="Overpass Ultra-Bold"/>
                <a:cs typeface="Overpass Ultra-Bold"/>
                <a:sym typeface="Overpass Ultra-Bold"/>
              </a:rPr>
              <a:t>Roma or traveller (13%)</a:t>
            </a:r>
          </a:p>
          <a:p>
            <a:pPr marL="532580" lvl="1" indent="-266290" algn="l">
              <a:lnSpc>
                <a:spcPts val="3453"/>
              </a:lnSpc>
              <a:buFont typeface="Arial"/>
              <a:buChar char="•"/>
            </a:pPr>
            <a:r>
              <a:rPr lang="en-US" sz="2466" b="1">
                <a:solidFill>
                  <a:srgbClr val="082B74"/>
                </a:solidFill>
                <a:latin typeface="Overpass Ultra-Bold"/>
                <a:ea typeface="Overpass Ultra-Bold"/>
                <a:cs typeface="Overpass Ultra-Bold"/>
                <a:sym typeface="Overpass Ultra-Bold"/>
              </a:rPr>
              <a:t>Disabled (35%), particularly if limited a lot (30%) or sight impaired (30%)</a:t>
            </a:r>
          </a:p>
          <a:p>
            <a:pPr marL="532580" lvl="1" indent="-266290" algn="l">
              <a:lnSpc>
                <a:spcPts val="3453"/>
              </a:lnSpc>
              <a:buFont typeface="Arial"/>
              <a:buChar char="•"/>
            </a:pPr>
            <a:r>
              <a:rPr lang="en-US" sz="2466" b="1">
                <a:solidFill>
                  <a:srgbClr val="082B74"/>
                </a:solidFill>
                <a:latin typeface="Overpass Ultra-Bold"/>
                <a:ea typeface="Overpass Ultra-Bold"/>
                <a:cs typeface="Overpass Ultra-Bold"/>
                <a:sym typeface="Overpass Ultra-Bold"/>
              </a:rPr>
              <a:t>Black ethnicities (32%), particularly African (28%)</a:t>
            </a:r>
          </a:p>
          <a:p>
            <a:pPr marL="532580" lvl="1" indent="-266290" algn="l">
              <a:lnSpc>
                <a:spcPts val="3453"/>
              </a:lnSpc>
              <a:buFont typeface="Arial"/>
              <a:buChar char="•"/>
            </a:pPr>
            <a:r>
              <a:rPr lang="en-US" sz="2466" b="1">
                <a:solidFill>
                  <a:srgbClr val="082B74"/>
                </a:solidFill>
                <a:latin typeface="Overpass Ultra-Bold"/>
                <a:ea typeface="Overpass Ultra-Bold"/>
                <a:cs typeface="Overpass Ultra-Bold"/>
                <a:sym typeface="Overpass Ultra-Bold"/>
              </a:rPr>
              <a:t>Bangladeshi (34%)</a:t>
            </a:r>
          </a:p>
          <a:p>
            <a:pPr marL="532580" lvl="1" indent="-266290" algn="l">
              <a:lnSpc>
                <a:spcPts val="3453"/>
              </a:lnSpc>
              <a:buFont typeface="Arial"/>
              <a:buChar char="•"/>
            </a:pPr>
            <a:r>
              <a:rPr lang="en-US" sz="2466" b="1">
                <a:solidFill>
                  <a:srgbClr val="082B74"/>
                </a:solidFill>
                <a:latin typeface="Overpass Ultra-Bold"/>
                <a:ea typeface="Overpass Ultra-Bold"/>
                <a:cs typeface="Overpass Ultra-Bold"/>
                <a:sym typeface="Overpass Ultra-Bold"/>
              </a:rPr>
              <a:t>Aged 50+ (34%)</a:t>
            </a:r>
          </a:p>
          <a:p>
            <a:pPr marL="532580" lvl="1" indent="-266290" algn="l">
              <a:lnSpc>
                <a:spcPts val="3453"/>
              </a:lnSpc>
              <a:buFont typeface="Arial"/>
              <a:buChar char="•"/>
            </a:pPr>
            <a:r>
              <a:rPr lang="en-US" sz="2466" b="1">
                <a:solidFill>
                  <a:srgbClr val="082B74"/>
                </a:solidFill>
                <a:latin typeface="Overpass Ultra-Bold"/>
                <a:ea typeface="Overpass Ultra-Bold"/>
                <a:cs typeface="Overpass Ultra-Bold"/>
                <a:sym typeface="Overpass Ultra-Bold"/>
              </a:rPr>
              <a:t>Caring responsibilities more than 20 hours/ week (34%)</a:t>
            </a:r>
          </a:p>
          <a:p>
            <a:pPr algn="l">
              <a:lnSpc>
                <a:spcPts val="3453"/>
              </a:lnSpc>
            </a:pPr>
            <a:endParaRPr lang="en-US" sz="2466" b="1">
              <a:solidFill>
                <a:srgbClr val="082B74"/>
              </a:solidFill>
              <a:latin typeface="Overpass Ultra-Bold"/>
              <a:ea typeface="Overpass Ultra-Bold"/>
              <a:cs typeface="Overpass Ultra-Bold"/>
              <a:sym typeface="Overpass Ultra-Bold"/>
            </a:endParaRPr>
          </a:p>
        </p:txBody>
      </p:sp>
      <p:grpSp>
        <p:nvGrpSpPr>
          <p:cNvPr id="19" name="Group 19"/>
          <p:cNvGrpSpPr/>
          <p:nvPr/>
        </p:nvGrpSpPr>
        <p:grpSpPr>
          <a:xfrm>
            <a:off x="14735564" y="343261"/>
            <a:ext cx="3055006" cy="779828"/>
            <a:chOff x="0" y="0"/>
            <a:chExt cx="4073342" cy="1039770"/>
          </a:xfrm>
        </p:grpSpPr>
        <p:grpSp>
          <p:nvGrpSpPr>
            <p:cNvPr id="20" name="Group 20"/>
            <p:cNvGrpSpPr/>
            <p:nvPr/>
          </p:nvGrpSpPr>
          <p:grpSpPr>
            <a:xfrm rot="5400000">
              <a:off x="3444033" y="410462"/>
              <a:ext cx="983804" cy="274813"/>
              <a:chOff x="0" y="0"/>
              <a:chExt cx="205451" cy="57390"/>
            </a:xfrm>
          </p:grpSpPr>
          <p:sp>
            <p:nvSpPr>
              <p:cNvPr id="21" name="Freeform 21"/>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22" name="TextBox 22"/>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23" name="Group 23"/>
            <p:cNvGrpSpPr/>
            <p:nvPr/>
          </p:nvGrpSpPr>
          <p:grpSpPr>
            <a:xfrm rot="5400000">
              <a:off x="1796499" y="-1454146"/>
              <a:ext cx="573910" cy="3892095"/>
              <a:chOff x="0" y="0"/>
              <a:chExt cx="119852" cy="812800"/>
            </a:xfrm>
          </p:grpSpPr>
          <p:sp>
            <p:nvSpPr>
              <p:cNvPr id="24" name="Freeform 2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25" name="TextBox 25"/>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26" name="Group 26"/>
            <p:cNvGrpSpPr/>
            <p:nvPr/>
          </p:nvGrpSpPr>
          <p:grpSpPr>
            <a:xfrm rot="5400000">
              <a:off x="-354495" y="354495"/>
              <a:ext cx="983804" cy="274813"/>
              <a:chOff x="0" y="0"/>
              <a:chExt cx="205451" cy="57390"/>
            </a:xfrm>
          </p:grpSpPr>
          <p:sp>
            <p:nvSpPr>
              <p:cNvPr id="27" name="Freeform 2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28" name="TextBox 28"/>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29" name="TextBox 29"/>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85954" y="8487313"/>
            <a:ext cx="12930687" cy="80817"/>
          </a:xfrm>
          <a:custGeom>
            <a:avLst/>
            <a:gdLst/>
            <a:ahLst/>
            <a:cxnLst/>
            <a:rect l="l" t="t" r="r" b="b"/>
            <a:pathLst>
              <a:path w="12930687" h="80817">
                <a:moveTo>
                  <a:pt x="0" y="0"/>
                </a:moveTo>
                <a:lnTo>
                  <a:pt x="12930687" y="0"/>
                </a:lnTo>
                <a:lnTo>
                  <a:pt x="12930687" y="80817"/>
                </a:lnTo>
                <a:lnTo>
                  <a:pt x="0" y="808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729550" y="6016056"/>
            <a:ext cx="18645195" cy="116532"/>
          </a:xfrm>
          <a:custGeom>
            <a:avLst/>
            <a:gdLst/>
            <a:ahLst/>
            <a:cxnLst/>
            <a:rect l="l" t="t" r="r" b="b"/>
            <a:pathLst>
              <a:path w="18645195" h="116532">
                <a:moveTo>
                  <a:pt x="0" y="0"/>
                </a:moveTo>
                <a:lnTo>
                  <a:pt x="18645195" y="0"/>
                </a:lnTo>
                <a:lnTo>
                  <a:pt x="18645195" y="116532"/>
                </a:lnTo>
                <a:lnTo>
                  <a:pt x="0" y="1165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3237649" y="2219900"/>
            <a:ext cx="6382633" cy="3577080"/>
            <a:chOff x="0" y="0"/>
            <a:chExt cx="1681023" cy="942112"/>
          </a:xfrm>
        </p:grpSpPr>
        <p:sp>
          <p:nvSpPr>
            <p:cNvPr id="5" name="Freeform 5"/>
            <p:cNvSpPr/>
            <p:nvPr/>
          </p:nvSpPr>
          <p:spPr>
            <a:xfrm>
              <a:off x="0" y="0"/>
              <a:ext cx="1681023" cy="942112"/>
            </a:xfrm>
            <a:custGeom>
              <a:avLst/>
              <a:gdLst/>
              <a:ahLst/>
              <a:cxnLst/>
              <a:rect l="l" t="t" r="r" b="b"/>
              <a:pathLst>
                <a:path w="1681023" h="942112">
                  <a:moveTo>
                    <a:pt x="61861" y="0"/>
                  </a:moveTo>
                  <a:lnTo>
                    <a:pt x="1619162" y="0"/>
                  </a:lnTo>
                  <a:cubicBezTo>
                    <a:pt x="1653327" y="0"/>
                    <a:pt x="1681023" y="27696"/>
                    <a:pt x="1681023" y="61861"/>
                  </a:cubicBezTo>
                  <a:lnTo>
                    <a:pt x="1681023" y="880250"/>
                  </a:lnTo>
                  <a:cubicBezTo>
                    <a:pt x="1681023" y="914415"/>
                    <a:pt x="1653327" y="942112"/>
                    <a:pt x="1619162" y="942112"/>
                  </a:cubicBezTo>
                  <a:lnTo>
                    <a:pt x="61861" y="942112"/>
                  </a:lnTo>
                  <a:cubicBezTo>
                    <a:pt x="45455" y="942112"/>
                    <a:pt x="29720" y="935594"/>
                    <a:pt x="18119" y="923993"/>
                  </a:cubicBezTo>
                  <a:cubicBezTo>
                    <a:pt x="6518" y="912392"/>
                    <a:pt x="0" y="896657"/>
                    <a:pt x="0" y="880250"/>
                  </a:cubicBezTo>
                  <a:lnTo>
                    <a:pt x="0" y="61861"/>
                  </a:lnTo>
                  <a:cubicBezTo>
                    <a:pt x="0" y="45455"/>
                    <a:pt x="6518" y="29720"/>
                    <a:pt x="18119" y="18119"/>
                  </a:cubicBezTo>
                  <a:cubicBezTo>
                    <a:pt x="29720" y="6518"/>
                    <a:pt x="45455" y="0"/>
                    <a:pt x="61861" y="0"/>
                  </a:cubicBezTo>
                  <a:close/>
                </a:path>
              </a:pathLst>
            </a:custGeom>
            <a:solidFill>
              <a:srgbClr val="B3C6E9"/>
            </a:solidFill>
          </p:spPr>
          <p:txBody>
            <a:bodyPr/>
            <a:lstStyle/>
            <a:p>
              <a:endParaRPr lang="en-GB"/>
            </a:p>
          </p:txBody>
        </p:sp>
        <p:sp>
          <p:nvSpPr>
            <p:cNvPr id="6" name="TextBox 6"/>
            <p:cNvSpPr txBox="1"/>
            <p:nvPr/>
          </p:nvSpPr>
          <p:spPr>
            <a:xfrm>
              <a:off x="0" y="-85725"/>
              <a:ext cx="1681023" cy="1027837"/>
            </a:xfrm>
            <a:prstGeom prst="rect">
              <a:avLst/>
            </a:prstGeom>
          </p:spPr>
          <p:txBody>
            <a:bodyPr lIns="50800" tIns="50800" rIns="50800" bIns="50800" rtlCol="0" anchor="ctr"/>
            <a:lstStyle/>
            <a:p>
              <a:pPr algn="ctr">
                <a:lnSpc>
                  <a:spcPts val="2689"/>
                </a:lnSpc>
              </a:pPr>
              <a:endParaRPr/>
            </a:p>
          </p:txBody>
        </p:sp>
      </p:grpSp>
      <p:grpSp>
        <p:nvGrpSpPr>
          <p:cNvPr id="7" name="Group 7"/>
          <p:cNvGrpSpPr/>
          <p:nvPr/>
        </p:nvGrpSpPr>
        <p:grpSpPr>
          <a:xfrm>
            <a:off x="11070455" y="2219900"/>
            <a:ext cx="6382633" cy="3577080"/>
            <a:chOff x="0" y="0"/>
            <a:chExt cx="1681023" cy="942112"/>
          </a:xfrm>
        </p:grpSpPr>
        <p:sp>
          <p:nvSpPr>
            <p:cNvPr id="8" name="Freeform 8"/>
            <p:cNvSpPr/>
            <p:nvPr/>
          </p:nvSpPr>
          <p:spPr>
            <a:xfrm>
              <a:off x="0" y="0"/>
              <a:ext cx="1681023" cy="942112"/>
            </a:xfrm>
            <a:custGeom>
              <a:avLst/>
              <a:gdLst/>
              <a:ahLst/>
              <a:cxnLst/>
              <a:rect l="l" t="t" r="r" b="b"/>
              <a:pathLst>
                <a:path w="1681023" h="942112">
                  <a:moveTo>
                    <a:pt x="61861" y="0"/>
                  </a:moveTo>
                  <a:lnTo>
                    <a:pt x="1619162" y="0"/>
                  </a:lnTo>
                  <a:cubicBezTo>
                    <a:pt x="1653327" y="0"/>
                    <a:pt x="1681023" y="27696"/>
                    <a:pt x="1681023" y="61861"/>
                  </a:cubicBezTo>
                  <a:lnTo>
                    <a:pt x="1681023" y="880250"/>
                  </a:lnTo>
                  <a:cubicBezTo>
                    <a:pt x="1681023" y="914415"/>
                    <a:pt x="1653327" y="942112"/>
                    <a:pt x="1619162" y="942112"/>
                  </a:cubicBezTo>
                  <a:lnTo>
                    <a:pt x="61861" y="942112"/>
                  </a:lnTo>
                  <a:cubicBezTo>
                    <a:pt x="45455" y="942112"/>
                    <a:pt x="29720" y="935594"/>
                    <a:pt x="18119" y="923993"/>
                  </a:cubicBezTo>
                  <a:cubicBezTo>
                    <a:pt x="6518" y="912392"/>
                    <a:pt x="0" y="896657"/>
                    <a:pt x="0" y="880250"/>
                  </a:cubicBezTo>
                  <a:lnTo>
                    <a:pt x="0" y="61861"/>
                  </a:lnTo>
                  <a:cubicBezTo>
                    <a:pt x="0" y="45455"/>
                    <a:pt x="6518" y="29720"/>
                    <a:pt x="18119" y="18119"/>
                  </a:cubicBezTo>
                  <a:cubicBezTo>
                    <a:pt x="29720" y="6518"/>
                    <a:pt x="45455" y="0"/>
                    <a:pt x="61861" y="0"/>
                  </a:cubicBezTo>
                  <a:close/>
                </a:path>
              </a:pathLst>
            </a:custGeom>
            <a:solidFill>
              <a:srgbClr val="E1BBCD"/>
            </a:solidFill>
          </p:spPr>
          <p:txBody>
            <a:bodyPr/>
            <a:lstStyle/>
            <a:p>
              <a:endParaRPr lang="en-GB"/>
            </a:p>
          </p:txBody>
        </p:sp>
        <p:sp>
          <p:nvSpPr>
            <p:cNvPr id="9" name="TextBox 9"/>
            <p:cNvSpPr txBox="1"/>
            <p:nvPr/>
          </p:nvSpPr>
          <p:spPr>
            <a:xfrm>
              <a:off x="0" y="-85725"/>
              <a:ext cx="1681023" cy="1027837"/>
            </a:xfrm>
            <a:prstGeom prst="rect">
              <a:avLst/>
            </a:prstGeom>
          </p:spPr>
          <p:txBody>
            <a:bodyPr lIns="50800" tIns="50800" rIns="50800" bIns="50800" rtlCol="0" anchor="ctr"/>
            <a:lstStyle/>
            <a:p>
              <a:pPr algn="ctr">
                <a:lnSpc>
                  <a:spcPts val="2689"/>
                </a:lnSpc>
              </a:pPr>
              <a:endParaRPr/>
            </a:p>
          </p:txBody>
        </p:sp>
      </p:grpSp>
      <p:grpSp>
        <p:nvGrpSpPr>
          <p:cNvPr id="10" name="Group 10"/>
          <p:cNvGrpSpPr/>
          <p:nvPr/>
        </p:nvGrpSpPr>
        <p:grpSpPr>
          <a:xfrm>
            <a:off x="3237649" y="6199263"/>
            <a:ext cx="6382633" cy="3793560"/>
            <a:chOff x="0" y="0"/>
            <a:chExt cx="1681023" cy="999127"/>
          </a:xfrm>
        </p:grpSpPr>
        <p:sp>
          <p:nvSpPr>
            <p:cNvPr id="11" name="Freeform 11"/>
            <p:cNvSpPr/>
            <p:nvPr/>
          </p:nvSpPr>
          <p:spPr>
            <a:xfrm>
              <a:off x="0" y="0"/>
              <a:ext cx="1681023" cy="999127"/>
            </a:xfrm>
            <a:custGeom>
              <a:avLst/>
              <a:gdLst/>
              <a:ahLst/>
              <a:cxnLst/>
              <a:rect l="l" t="t" r="r" b="b"/>
              <a:pathLst>
                <a:path w="1681023" h="999127">
                  <a:moveTo>
                    <a:pt x="61861" y="0"/>
                  </a:moveTo>
                  <a:lnTo>
                    <a:pt x="1619162" y="0"/>
                  </a:lnTo>
                  <a:cubicBezTo>
                    <a:pt x="1653327" y="0"/>
                    <a:pt x="1681023" y="27696"/>
                    <a:pt x="1681023" y="61861"/>
                  </a:cubicBezTo>
                  <a:lnTo>
                    <a:pt x="1681023" y="937266"/>
                  </a:lnTo>
                  <a:cubicBezTo>
                    <a:pt x="1681023" y="953672"/>
                    <a:pt x="1674505" y="969407"/>
                    <a:pt x="1662904" y="981008"/>
                  </a:cubicBezTo>
                  <a:cubicBezTo>
                    <a:pt x="1651303" y="992609"/>
                    <a:pt x="1635568" y="999127"/>
                    <a:pt x="1619162" y="999127"/>
                  </a:cubicBezTo>
                  <a:lnTo>
                    <a:pt x="61861" y="999127"/>
                  </a:lnTo>
                  <a:cubicBezTo>
                    <a:pt x="27696" y="999127"/>
                    <a:pt x="0" y="971431"/>
                    <a:pt x="0" y="937266"/>
                  </a:cubicBezTo>
                  <a:lnTo>
                    <a:pt x="0" y="61861"/>
                  </a:lnTo>
                  <a:cubicBezTo>
                    <a:pt x="0" y="45455"/>
                    <a:pt x="6518" y="29720"/>
                    <a:pt x="18119" y="18119"/>
                  </a:cubicBezTo>
                  <a:cubicBezTo>
                    <a:pt x="29720" y="6518"/>
                    <a:pt x="45455" y="0"/>
                    <a:pt x="61861" y="0"/>
                  </a:cubicBezTo>
                  <a:close/>
                </a:path>
              </a:pathLst>
            </a:custGeom>
            <a:solidFill>
              <a:srgbClr val="B3E9D2"/>
            </a:solidFill>
          </p:spPr>
          <p:txBody>
            <a:bodyPr/>
            <a:lstStyle/>
            <a:p>
              <a:endParaRPr lang="en-GB"/>
            </a:p>
          </p:txBody>
        </p:sp>
        <p:sp>
          <p:nvSpPr>
            <p:cNvPr id="12" name="TextBox 12"/>
            <p:cNvSpPr txBox="1"/>
            <p:nvPr/>
          </p:nvSpPr>
          <p:spPr>
            <a:xfrm>
              <a:off x="0" y="-85725"/>
              <a:ext cx="1681023" cy="1084852"/>
            </a:xfrm>
            <a:prstGeom prst="rect">
              <a:avLst/>
            </a:prstGeom>
          </p:spPr>
          <p:txBody>
            <a:bodyPr lIns="50800" tIns="50800" rIns="50800" bIns="50800" rtlCol="0" anchor="ctr"/>
            <a:lstStyle/>
            <a:p>
              <a:pPr algn="ctr">
                <a:lnSpc>
                  <a:spcPts val="2689"/>
                </a:lnSpc>
              </a:pPr>
              <a:endParaRPr/>
            </a:p>
          </p:txBody>
        </p:sp>
      </p:grpSp>
      <p:grpSp>
        <p:nvGrpSpPr>
          <p:cNvPr id="13" name="Group 13"/>
          <p:cNvGrpSpPr/>
          <p:nvPr/>
        </p:nvGrpSpPr>
        <p:grpSpPr>
          <a:xfrm>
            <a:off x="11160327" y="6199263"/>
            <a:ext cx="6382633" cy="3793560"/>
            <a:chOff x="0" y="0"/>
            <a:chExt cx="1681023" cy="999127"/>
          </a:xfrm>
        </p:grpSpPr>
        <p:sp>
          <p:nvSpPr>
            <p:cNvPr id="14" name="Freeform 14"/>
            <p:cNvSpPr/>
            <p:nvPr/>
          </p:nvSpPr>
          <p:spPr>
            <a:xfrm>
              <a:off x="0" y="0"/>
              <a:ext cx="1681023" cy="999127"/>
            </a:xfrm>
            <a:custGeom>
              <a:avLst/>
              <a:gdLst/>
              <a:ahLst/>
              <a:cxnLst/>
              <a:rect l="l" t="t" r="r" b="b"/>
              <a:pathLst>
                <a:path w="1681023" h="999127">
                  <a:moveTo>
                    <a:pt x="61861" y="0"/>
                  </a:moveTo>
                  <a:lnTo>
                    <a:pt x="1619162" y="0"/>
                  </a:lnTo>
                  <a:cubicBezTo>
                    <a:pt x="1653327" y="0"/>
                    <a:pt x="1681023" y="27696"/>
                    <a:pt x="1681023" y="61861"/>
                  </a:cubicBezTo>
                  <a:lnTo>
                    <a:pt x="1681023" y="937266"/>
                  </a:lnTo>
                  <a:cubicBezTo>
                    <a:pt x="1681023" y="953672"/>
                    <a:pt x="1674505" y="969407"/>
                    <a:pt x="1662904" y="981008"/>
                  </a:cubicBezTo>
                  <a:cubicBezTo>
                    <a:pt x="1651303" y="992609"/>
                    <a:pt x="1635568" y="999127"/>
                    <a:pt x="1619162" y="999127"/>
                  </a:cubicBezTo>
                  <a:lnTo>
                    <a:pt x="61861" y="999127"/>
                  </a:lnTo>
                  <a:cubicBezTo>
                    <a:pt x="27696" y="999127"/>
                    <a:pt x="0" y="971431"/>
                    <a:pt x="0" y="937266"/>
                  </a:cubicBezTo>
                  <a:lnTo>
                    <a:pt x="0" y="61861"/>
                  </a:lnTo>
                  <a:cubicBezTo>
                    <a:pt x="0" y="45455"/>
                    <a:pt x="6518" y="29720"/>
                    <a:pt x="18119" y="18119"/>
                  </a:cubicBezTo>
                  <a:cubicBezTo>
                    <a:pt x="29720" y="6518"/>
                    <a:pt x="45455" y="0"/>
                    <a:pt x="61861" y="0"/>
                  </a:cubicBezTo>
                  <a:close/>
                </a:path>
              </a:pathLst>
            </a:custGeom>
            <a:solidFill>
              <a:srgbClr val="EFE8B7"/>
            </a:solidFill>
          </p:spPr>
          <p:txBody>
            <a:bodyPr/>
            <a:lstStyle/>
            <a:p>
              <a:endParaRPr lang="en-GB"/>
            </a:p>
          </p:txBody>
        </p:sp>
        <p:sp>
          <p:nvSpPr>
            <p:cNvPr id="15" name="TextBox 15"/>
            <p:cNvSpPr txBox="1"/>
            <p:nvPr/>
          </p:nvSpPr>
          <p:spPr>
            <a:xfrm>
              <a:off x="0" y="-85725"/>
              <a:ext cx="1681023" cy="1084852"/>
            </a:xfrm>
            <a:prstGeom prst="rect">
              <a:avLst/>
            </a:prstGeom>
          </p:spPr>
          <p:txBody>
            <a:bodyPr lIns="50800" tIns="50800" rIns="50800" bIns="50800" rtlCol="0" anchor="ctr"/>
            <a:lstStyle/>
            <a:p>
              <a:pPr algn="ctr">
                <a:lnSpc>
                  <a:spcPts val="2689"/>
                </a:lnSpc>
              </a:pPr>
              <a:endParaRPr/>
            </a:p>
          </p:txBody>
        </p:sp>
      </p:grpSp>
      <p:sp>
        <p:nvSpPr>
          <p:cNvPr id="16" name="TextBox 16"/>
          <p:cNvSpPr txBox="1"/>
          <p:nvPr/>
        </p:nvSpPr>
        <p:spPr>
          <a:xfrm>
            <a:off x="2743257" y="6964622"/>
            <a:ext cx="7398831" cy="258002"/>
          </a:xfrm>
          <a:prstGeom prst="rect">
            <a:avLst/>
          </a:prstGeom>
        </p:spPr>
        <p:txBody>
          <a:bodyPr lIns="0" tIns="0" rIns="0" bIns="0" rtlCol="0" anchor="t">
            <a:spAutoFit/>
          </a:bodyPr>
          <a:lstStyle/>
          <a:p>
            <a:pPr algn="ctr">
              <a:lnSpc>
                <a:spcPts val="2054"/>
              </a:lnSpc>
            </a:pPr>
            <a:r>
              <a:rPr lang="en-US" sz="1467">
                <a:solidFill>
                  <a:srgbClr val="026202"/>
                </a:solidFill>
                <a:latin typeface="Trebuchet MS 1"/>
                <a:ea typeface="Trebuchet MS 1"/>
                <a:cs typeface="Trebuchet MS 1"/>
                <a:sym typeface="Trebuchet MS 1"/>
              </a:rPr>
              <a:t>Seeks to avoid travelling to see a GP, but willing to have remote appts</a:t>
            </a:r>
          </a:p>
        </p:txBody>
      </p:sp>
      <p:sp>
        <p:nvSpPr>
          <p:cNvPr id="17" name="Freeform 17"/>
          <p:cNvSpPr/>
          <p:nvPr/>
        </p:nvSpPr>
        <p:spPr>
          <a:xfrm>
            <a:off x="3720076" y="2768540"/>
            <a:ext cx="5481966" cy="3289179"/>
          </a:xfrm>
          <a:custGeom>
            <a:avLst/>
            <a:gdLst/>
            <a:ahLst/>
            <a:cxnLst/>
            <a:rect l="l" t="t" r="r" b="b"/>
            <a:pathLst>
              <a:path w="5481966" h="3289179">
                <a:moveTo>
                  <a:pt x="0" y="0"/>
                </a:moveTo>
                <a:lnTo>
                  <a:pt x="5481965" y="0"/>
                </a:lnTo>
                <a:lnTo>
                  <a:pt x="5481965" y="3289180"/>
                </a:lnTo>
                <a:lnTo>
                  <a:pt x="0" y="3289180"/>
                </a:lnTo>
                <a:lnTo>
                  <a:pt x="0" y="0"/>
                </a:lnTo>
                <a:close/>
              </a:path>
            </a:pathLst>
          </a:custGeom>
          <a:blipFill>
            <a:blip r:embed="rId6"/>
            <a:stretch>
              <a:fillRect/>
            </a:stretch>
          </a:blipFill>
        </p:spPr>
        <p:txBody>
          <a:bodyPr/>
          <a:lstStyle/>
          <a:p>
            <a:endParaRPr lang="en-GB"/>
          </a:p>
        </p:txBody>
      </p:sp>
      <p:sp>
        <p:nvSpPr>
          <p:cNvPr id="18" name="Freeform 18"/>
          <p:cNvSpPr/>
          <p:nvPr/>
        </p:nvSpPr>
        <p:spPr>
          <a:xfrm>
            <a:off x="11529732" y="2835215"/>
            <a:ext cx="5509850" cy="3305910"/>
          </a:xfrm>
          <a:custGeom>
            <a:avLst/>
            <a:gdLst/>
            <a:ahLst/>
            <a:cxnLst/>
            <a:rect l="l" t="t" r="r" b="b"/>
            <a:pathLst>
              <a:path w="5509850" h="3305910">
                <a:moveTo>
                  <a:pt x="0" y="0"/>
                </a:moveTo>
                <a:lnTo>
                  <a:pt x="5509851" y="0"/>
                </a:lnTo>
                <a:lnTo>
                  <a:pt x="5509851" y="3305910"/>
                </a:lnTo>
                <a:lnTo>
                  <a:pt x="0" y="3305910"/>
                </a:lnTo>
                <a:lnTo>
                  <a:pt x="0" y="0"/>
                </a:lnTo>
                <a:close/>
              </a:path>
            </a:pathLst>
          </a:custGeom>
          <a:blipFill>
            <a:blip r:embed="rId7"/>
            <a:stretch>
              <a:fillRect/>
            </a:stretch>
          </a:blipFill>
        </p:spPr>
        <p:txBody>
          <a:bodyPr/>
          <a:lstStyle/>
          <a:p>
            <a:endParaRPr lang="en-GB"/>
          </a:p>
        </p:txBody>
      </p:sp>
      <p:sp>
        <p:nvSpPr>
          <p:cNvPr id="19" name="Freeform 19"/>
          <p:cNvSpPr/>
          <p:nvPr/>
        </p:nvSpPr>
        <p:spPr>
          <a:xfrm>
            <a:off x="3720076" y="6976922"/>
            <a:ext cx="5418023" cy="3250814"/>
          </a:xfrm>
          <a:custGeom>
            <a:avLst/>
            <a:gdLst/>
            <a:ahLst/>
            <a:cxnLst/>
            <a:rect l="l" t="t" r="r" b="b"/>
            <a:pathLst>
              <a:path w="5418023" h="3250814">
                <a:moveTo>
                  <a:pt x="0" y="0"/>
                </a:moveTo>
                <a:lnTo>
                  <a:pt x="5418023" y="0"/>
                </a:lnTo>
                <a:lnTo>
                  <a:pt x="5418023" y="3250814"/>
                </a:lnTo>
                <a:lnTo>
                  <a:pt x="0" y="3250814"/>
                </a:lnTo>
                <a:lnTo>
                  <a:pt x="0" y="0"/>
                </a:lnTo>
                <a:close/>
              </a:path>
            </a:pathLst>
          </a:custGeom>
          <a:blipFill>
            <a:blip r:embed="rId8"/>
            <a:stretch>
              <a:fillRect/>
            </a:stretch>
          </a:blipFill>
        </p:spPr>
        <p:txBody>
          <a:bodyPr/>
          <a:lstStyle/>
          <a:p>
            <a:endParaRPr lang="en-GB"/>
          </a:p>
        </p:txBody>
      </p:sp>
      <p:sp>
        <p:nvSpPr>
          <p:cNvPr id="20" name="Freeform 20"/>
          <p:cNvSpPr/>
          <p:nvPr/>
        </p:nvSpPr>
        <p:spPr>
          <a:xfrm>
            <a:off x="11604545" y="6864944"/>
            <a:ext cx="5542591" cy="3325554"/>
          </a:xfrm>
          <a:custGeom>
            <a:avLst/>
            <a:gdLst/>
            <a:ahLst/>
            <a:cxnLst/>
            <a:rect l="l" t="t" r="r" b="b"/>
            <a:pathLst>
              <a:path w="5542591" h="3325554">
                <a:moveTo>
                  <a:pt x="0" y="0"/>
                </a:moveTo>
                <a:lnTo>
                  <a:pt x="5542591" y="0"/>
                </a:lnTo>
                <a:lnTo>
                  <a:pt x="5542591" y="3325555"/>
                </a:lnTo>
                <a:lnTo>
                  <a:pt x="0" y="3325555"/>
                </a:lnTo>
                <a:lnTo>
                  <a:pt x="0" y="0"/>
                </a:lnTo>
                <a:close/>
              </a:path>
            </a:pathLst>
          </a:custGeom>
          <a:blipFill>
            <a:blip r:embed="rId9"/>
            <a:stretch>
              <a:fillRect/>
            </a:stretch>
          </a:blipFill>
        </p:spPr>
        <p:txBody>
          <a:bodyPr/>
          <a:lstStyle/>
          <a:p>
            <a:endParaRPr lang="en-GB"/>
          </a:p>
        </p:txBody>
      </p:sp>
      <p:sp>
        <p:nvSpPr>
          <p:cNvPr id="21" name="Freeform 21"/>
          <p:cNvSpPr/>
          <p:nvPr/>
        </p:nvSpPr>
        <p:spPr>
          <a:xfrm>
            <a:off x="-32431" y="4982684"/>
            <a:ext cx="3237649" cy="1628595"/>
          </a:xfrm>
          <a:custGeom>
            <a:avLst/>
            <a:gdLst/>
            <a:ahLst/>
            <a:cxnLst/>
            <a:rect l="l" t="t" r="r" b="b"/>
            <a:pathLst>
              <a:path w="3237649" h="1628595">
                <a:moveTo>
                  <a:pt x="0" y="0"/>
                </a:moveTo>
                <a:lnTo>
                  <a:pt x="3237649" y="0"/>
                </a:lnTo>
                <a:lnTo>
                  <a:pt x="3237649" y="1628594"/>
                </a:lnTo>
                <a:lnTo>
                  <a:pt x="0" y="1628594"/>
                </a:lnTo>
                <a:lnTo>
                  <a:pt x="0" y="0"/>
                </a:lnTo>
                <a:close/>
              </a:path>
            </a:pathLst>
          </a:custGeom>
          <a:blipFill>
            <a:blip r:embed="rId10"/>
            <a:stretch>
              <a:fillRect l="-241254" t="-148162" b="-158886"/>
            </a:stretch>
          </a:blipFill>
        </p:spPr>
        <p:txBody>
          <a:bodyPr/>
          <a:lstStyle/>
          <a:p>
            <a:endParaRPr lang="en-GB"/>
          </a:p>
        </p:txBody>
      </p:sp>
      <p:sp>
        <p:nvSpPr>
          <p:cNvPr id="22" name="TextBox 22"/>
          <p:cNvSpPr txBox="1"/>
          <p:nvPr/>
        </p:nvSpPr>
        <p:spPr>
          <a:xfrm>
            <a:off x="13065491" y="6311207"/>
            <a:ext cx="2392561" cy="548640"/>
          </a:xfrm>
          <a:prstGeom prst="rect">
            <a:avLst/>
          </a:prstGeom>
        </p:spPr>
        <p:txBody>
          <a:bodyPr lIns="0" tIns="0" rIns="0" bIns="0" rtlCol="0" anchor="t">
            <a:spAutoFit/>
          </a:bodyPr>
          <a:lstStyle/>
          <a:p>
            <a:pPr algn="ctr">
              <a:lnSpc>
                <a:spcPts val="4409"/>
              </a:lnSpc>
            </a:pPr>
            <a:r>
              <a:rPr lang="en-US" sz="3150" b="1">
                <a:solidFill>
                  <a:srgbClr val="A66402"/>
                </a:solidFill>
                <a:latin typeface="Trebuchet MS 1"/>
                <a:ea typeface="Trebuchet MS 1"/>
                <a:cs typeface="Trebuchet MS 1"/>
                <a:sym typeface="Trebuchet MS 1"/>
              </a:rPr>
              <a:t>Most flexible</a:t>
            </a:r>
          </a:p>
        </p:txBody>
      </p:sp>
      <p:sp>
        <p:nvSpPr>
          <p:cNvPr id="23" name="TextBox 23"/>
          <p:cNvSpPr txBox="1"/>
          <p:nvPr/>
        </p:nvSpPr>
        <p:spPr>
          <a:xfrm>
            <a:off x="10676425" y="6889523"/>
            <a:ext cx="7398831" cy="258189"/>
          </a:xfrm>
          <a:prstGeom prst="rect">
            <a:avLst/>
          </a:prstGeom>
        </p:spPr>
        <p:txBody>
          <a:bodyPr lIns="0" tIns="0" rIns="0" bIns="0" rtlCol="0" anchor="t">
            <a:spAutoFit/>
          </a:bodyPr>
          <a:lstStyle/>
          <a:p>
            <a:pPr algn="ctr">
              <a:lnSpc>
                <a:spcPts val="2054"/>
              </a:lnSpc>
            </a:pPr>
            <a:r>
              <a:rPr lang="en-US" sz="1467">
                <a:solidFill>
                  <a:srgbClr val="A66402"/>
                </a:solidFill>
                <a:latin typeface="Trebuchet MS 1"/>
                <a:ea typeface="Trebuchet MS 1"/>
                <a:cs typeface="Trebuchet MS 1"/>
                <a:sym typeface="Trebuchet MS 1"/>
              </a:rPr>
              <a:t>Happy to have virtual appointments or to travel to a GP appointment</a:t>
            </a:r>
          </a:p>
        </p:txBody>
      </p:sp>
      <p:sp>
        <p:nvSpPr>
          <p:cNvPr id="24" name="TextBox 24"/>
          <p:cNvSpPr txBox="1"/>
          <p:nvPr/>
        </p:nvSpPr>
        <p:spPr>
          <a:xfrm>
            <a:off x="12201159" y="2286575"/>
            <a:ext cx="4072830" cy="548640"/>
          </a:xfrm>
          <a:prstGeom prst="rect">
            <a:avLst/>
          </a:prstGeom>
        </p:spPr>
        <p:txBody>
          <a:bodyPr lIns="0" tIns="0" rIns="0" bIns="0" rtlCol="0" anchor="t">
            <a:spAutoFit/>
          </a:bodyPr>
          <a:lstStyle/>
          <a:p>
            <a:pPr algn="ctr">
              <a:lnSpc>
                <a:spcPts val="4409"/>
              </a:lnSpc>
            </a:pPr>
            <a:r>
              <a:rPr lang="en-US" sz="3150" b="1">
                <a:solidFill>
                  <a:srgbClr val="792052"/>
                </a:solidFill>
                <a:latin typeface="Trebuchet MS 1"/>
                <a:ea typeface="Trebuchet MS 1"/>
                <a:cs typeface="Trebuchet MS 1"/>
                <a:sym typeface="Trebuchet MS 1"/>
              </a:rPr>
              <a:t>The in-person patient</a:t>
            </a:r>
          </a:p>
        </p:txBody>
      </p:sp>
      <p:sp>
        <p:nvSpPr>
          <p:cNvPr id="25" name="TextBox 25"/>
          <p:cNvSpPr txBox="1"/>
          <p:nvPr/>
        </p:nvSpPr>
        <p:spPr>
          <a:xfrm>
            <a:off x="10562356" y="2873315"/>
            <a:ext cx="7398831" cy="258002"/>
          </a:xfrm>
          <a:prstGeom prst="rect">
            <a:avLst/>
          </a:prstGeom>
        </p:spPr>
        <p:txBody>
          <a:bodyPr lIns="0" tIns="0" rIns="0" bIns="0" rtlCol="0" anchor="t">
            <a:spAutoFit/>
          </a:bodyPr>
          <a:lstStyle/>
          <a:p>
            <a:pPr algn="ctr">
              <a:lnSpc>
                <a:spcPts val="2054"/>
              </a:lnSpc>
            </a:pPr>
            <a:r>
              <a:rPr lang="en-US" sz="1467">
                <a:solidFill>
                  <a:srgbClr val="792052"/>
                </a:solidFill>
                <a:latin typeface="Trebuchet MS 1"/>
                <a:ea typeface="Trebuchet MS 1"/>
                <a:cs typeface="Trebuchet MS 1"/>
                <a:sym typeface="Trebuchet MS 1"/>
              </a:rPr>
              <a:t>Highly values in person appointments and is willing to travel for them</a:t>
            </a:r>
          </a:p>
        </p:txBody>
      </p:sp>
      <p:sp>
        <p:nvSpPr>
          <p:cNvPr id="26" name="TextBox 26"/>
          <p:cNvSpPr txBox="1"/>
          <p:nvPr/>
        </p:nvSpPr>
        <p:spPr>
          <a:xfrm>
            <a:off x="4678166" y="6311207"/>
            <a:ext cx="3529012" cy="548640"/>
          </a:xfrm>
          <a:prstGeom prst="rect">
            <a:avLst/>
          </a:prstGeom>
        </p:spPr>
        <p:txBody>
          <a:bodyPr lIns="0" tIns="0" rIns="0" bIns="0" rtlCol="0" anchor="t">
            <a:spAutoFit/>
          </a:bodyPr>
          <a:lstStyle/>
          <a:p>
            <a:pPr algn="ctr">
              <a:lnSpc>
                <a:spcPts val="4409"/>
              </a:lnSpc>
            </a:pPr>
            <a:r>
              <a:rPr lang="en-US" sz="3150" b="1">
                <a:solidFill>
                  <a:srgbClr val="026202"/>
                </a:solidFill>
                <a:latin typeface="Trebuchet MS 1"/>
                <a:ea typeface="Trebuchet MS 1"/>
                <a:cs typeface="Trebuchet MS 1"/>
                <a:sym typeface="Trebuchet MS 1"/>
              </a:rPr>
              <a:t>The virtual patient</a:t>
            </a:r>
          </a:p>
        </p:txBody>
      </p:sp>
      <p:sp>
        <p:nvSpPr>
          <p:cNvPr id="27" name="TextBox 27"/>
          <p:cNvSpPr txBox="1"/>
          <p:nvPr/>
        </p:nvSpPr>
        <p:spPr>
          <a:xfrm>
            <a:off x="5287352" y="2219900"/>
            <a:ext cx="2532162" cy="548640"/>
          </a:xfrm>
          <a:prstGeom prst="rect">
            <a:avLst/>
          </a:prstGeom>
        </p:spPr>
        <p:txBody>
          <a:bodyPr lIns="0" tIns="0" rIns="0" bIns="0" rtlCol="0" anchor="t">
            <a:spAutoFit/>
          </a:bodyPr>
          <a:lstStyle/>
          <a:p>
            <a:pPr algn="ctr">
              <a:lnSpc>
                <a:spcPts val="4409"/>
              </a:lnSpc>
            </a:pPr>
            <a:r>
              <a:rPr lang="en-US" sz="3150" b="1">
                <a:solidFill>
                  <a:srgbClr val="082B74"/>
                </a:solidFill>
                <a:latin typeface="Trebuchet MS 1"/>
                <a:ea typeface="Trebuchet MS 1"/>
                <a:cs typeface="Trebuchet MS 1"/>
                <a:sym typeface="Trebuchet MS 1"/>
              </a:rPr>
              <a:t>Least flexible</a:t>
            </a:r>
          </a:p>
        </p:txBody>
      </p:sp>
      <p:sp>
        <p:nvSpPr>
          <p:cNvPr id="28" name="TextBox 28"/>
          <p:cNvSpPr txBox="1"/>
          <p:nvPr/>
        </p:nvSpPr>
        <p:spPr>
          <a:xfrm>
            <a:off x="2729550" y="2797115"/>
            <a:ext cx="7398831" cy="258002"/>
          </a:xfrm>
          <a:prstGeom prst="rect">
            <a:avLst/>
          </a:prstGeom>
        </p:spPr>
        <p:txBody>
          <a:bodyPr lIns="0" tIns="0" rIns="0" bIns="0" rtlCol="0" anchor="t">
            <a:spAutoFit/>
          </a:bodyPr>
          <a:lstStyle/>
          <a:p>
            <a:pPr algn="ctr">
              <a:lnSpc>
                <a:spcPts val="2054"/>
              </a:lnSpc>
            </a:pPr>
            <a:r>
              <a:rPr lang="en-US" sz="1467">
                <a:solidFill>
                  <a:srgbClr val="082B74"/>
                </a:solidFill>
                <a:latin typeface="Trebuchet MS 1"/>
                <a:ea typeface="Trebuchet MS 1"/>
                <a:cs typeface="Trebuchet MS 1"/>
                <a:sym typeface="Trebuchet MS 1"/>
              </a:rPr>
              <a:t>Specifically needs in-person appointment within their local area</a:t>
            </a:r>
          </a:p>
        </p:txBody>
      </p:sp>
      <p:sp>
        <p:nvSpPr>
          <p:cNvPr id="29" name="TextBox 29"/>
          <p:cNvSpPr txBox="1"/>
          <p:nvPr/>
        </p:nvSpPr>
        <p:spPr>
          <a:xfrm>
            <a:off x="820224" y="728800"/>
            <a:ext cx="23280636" cy="745353"/>
          </a:xfrm>
          <a:prstGeom prst="rect">
            <a:avLst/>
          </a:prstGeom>
        </p:spPr>
        <p:txBody>
          <a:bodyPr lIns="0" tIns="0" rIns="0" bIns="0" rtlCol="0" anchor="t">
            <a:spAutoFit/>
          </a:bodyPr>
          <a:lstStyle/>
          <a:p>
            <a:pPr marL="0" lvl="0" indent="0" algn="just">
              <a:lnSpc>
                <a:spcPts val="4897"/>
              </a:lnSpc>
              <a:spcBef>
                <a:spcPct val="0"/>
              </a:spcBef>
            </a:pPr>
            <a:r>
              <a:rPr lang="en-US" sz="4897" b="1">
                <a:solidFill>
                  <a:srgbClr val="366EC2"/>
                </a:solidFill>
                <a:latin typeface="Arial Bold"/>
                <a:ea typeface="Arial Bold"/>
                <a:cs typeface="Arial Bold"/>
                <a:sym typeface="Arial Bold"/>
              </a:rPr>
              <a:t>How do people prefer to book appointments?</a:t>
            </a:r>
          </a:p>
        </p:txBody>
      </p:sp>
      <p:sp>
        <p:nvSpPr>
          <p:cNvPr id="30" name="TextBox 30"/>
          <p:cNvSpPr txBox="1"/>
          <p:nvPr/>
        </p:nvSpPr>
        <p:spPr>
          <a:xfrm>
            <a:off x="873781" y="1445053"/>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GP extended hours survey</a:t>
            </a:r>
          </a:p>
        </p:txBody>
      </p:sp>
      <p:grpSp>
        <p:nvGrpSpPr>
          <p:cNvPr id="31" name="Group 31"/>
          <p:cNvGrpSpPr/>
          <p:nvPr/>
        </p:nvGrpSpPr>
        <p:grpSpPr>
          <a:xfrm>
            <a:off x="14735564" y="343261"/>
            <a:ext cx="3055006" cy="779828"/>
            <a:chOff x="0" y="0"/>
            <a:chExt cx="4073342" cy="1039770"/>
          </a:xfrm>
        </p:grpSpPr>
        <p:grpSp>
          <p:nvGrpSpPr>
            <p:cNvPr id="32" name="Group 32"/>
            <p:cNvGrpSpPr/>
            <p:nvPr/>
          </p:nvGrpSpPr>
          <p:grpSpPr>
            <a:xfrm rot="5400000">
              <a:off x="3444033" y="410462"/>
              <a:ext cx="983804" cy="274813"/>
              <a:chOff x="0" y="0"/>
              <a:chExt cx="205451" cy="57390"/>
            </a:xfrm>
          </p:grpSpPr>
          <p:sp>
            <p:nvSpPr>
              <p:cNvPr id="33" name="Freeform 33"/>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34" name="TextBox 34"/>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35" name="Group 35"/>
            <p:cNvGrpSpPr/>
            <p:nvPr/>
          </p:nvGrpSpPr>
          <p:grpSpPr>
            <a:xfrm rot="5400000">
              <a:off x="1796499" y="-1454146"/>
              <a:ext cx="573910" cy="3892095"/>
              <a:chOff x="0" y="0"/>
              <a:chExt cx="119852" cy="812800"/>
            </a:xfrm>
          </p:grpSpPr>
          <p:sp>
            <p:nvSpPr>
              <p:cNvPr id="36" name="Freeform 36"/>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37" name="TextBox 37"/>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38" name="Group 38"/>
            <p:cNvGrpSpPr/>
            <p:nvPr/>
          </p:nvGrpSpPr>
          <p:grpSpPr>
            <a:xfrm rot="5400000">
              <a:off x="-354495" y="354495"/>
              <a:ext cx="983804" cy="274813"/>
              <a:chOff x="0" y="0"/>
              <a:chExt cx="205451" cy="57390"/>
            </a:xfrm>
          </p:grpSpPr>
          <p:sp>
            <p:nvSpPr>
              <p:cNvPr id="39" name="Freeform 3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40" name="TextBox 40"/>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41" name="TextBox 41"/>
            <p:cNvSpPr txBox="1"/>
            <p:nvPr/>
          </p:nvSpPr>
          <p:spPr>
            <a:xfrm>
              <a:off x="279077" y="150912"/>
              <a:ext cx="3471347" cy="577205"/>
            </a:xfrm>
            <a:prstGeom prst="rect">
              <a:avLst/>
            </a:prstGeom>
          </p:spPr>
          <p:txBody>
            <a:bodyPr lIns="0" tIns="0" rIns="0" bIns="0" rtlCol="0" anchor="t">
              <a:spAutoFit/>
            </a:bodyPr>
            <a:lstStyle/>
            <a:p>
              <a:pPr algn="ctr">
                <a:lnSpc>
                  <a:spcPts val="3310"/>
                </a:lnSpc>
              </a:pPr>
              <a:r>
                <a:rPr lang="en-US" sz="2364" b="1" spc="28">
                  <a:solidFill>
                    <a:srgbClr val="FFFFFF"/>
                  </a:solidFill>
                  <a:latin typeface="Calibri (MS) Bold"/>
                  <a:ea typeface="Calibri (MS) Bold"/>
                  <a:cs typeface="Calibri (MS) Bold"/>
                  <a:sym typeface="Calibri (MS) Bold"/>
                </a:rPr>
                <a:t>Person-centred</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8569" y="258236"/>
            <a:ext cx="22841822" cy="740829"/>
          </a:xfrm>
          <a:prstGeom prst="rect">
            <a:avLst/>
          </a:prstGeom>
        </p:spPr>
        <p:txBody>
          <a:bodyPr lIns="0" tIns="0" rIns="0" bIns="0" rtlCol="0" anchor="t">
            <a:spAutoFit/>
          </a:bodyPr>
          <a:lstStyle/>
          <a:p>
            <a:pPr marL="0" lvl="0" indent="0" algn="just">
              <a:lnSpc>
                <a:spcPts val="4805"/>
              </a:lnSpc>
              <a:spcBef>
                <a:spcPct val="0"/>
              </a:spcBef>
            </a:pPr>
            <a:r>
              <a:rPr lang="en-US" sz="4805" b="1">
                <a:solidFill>
                  <a:srgbClr val="366EC2"/>
                </a:solidFill>
                <a:latin typeface="Arial Bold"/>
                <a:ea typeface="Arial Bold"/>
                <a:cs typeface="Arial Bold"/>
                <a:sym typeface="Arial Bold"/>
              </a:rPr>
              <a:t>Unblocking the pipeline</a:t>
            </a:r>
          </a:p>
        </p:txBody>
      </p:sp>
      <p:grpSp>
        <p:nvGrpSpPr>
          <p:cNvPr id="3" name="Group 3"/>
          <p:cNvGrpSpPr/>
          <p:nvPr/>
        </p:nvGrpSpPr>
        <p:grpSpPr>
          <a:xfrm>
            <a:off x="270400" y="9834231"/>
            <a:ext cx="18273135" cy="737886"/>
            <a:chOff x="0" y="0"/>
            <a:chExt cx="4905134" cy="198074"/>
          </a:xfrm>
        </p:grpSpPr>
        <p:sp>
          <p:nvSpPr>
            <p:cNvPr id="4" name="Freeform 4"/>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5" name="TextBox 5"/>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sp>
        <p:nvSpPr>
          <p:cNvPr id="6" name="Freeform 6"/>
          <p:cNvSpPr/>
          <p:nvPr/>
        </p:nvSpPr>
        <p:spPr>
          <a:xfrm rot="-5400000">
            <a:off x="7809757" y="1051585"/>
            <a:ext cx="4582801" cy="4611623"/>
          </a:xfrm>
          <a:custGeom>
            <a:avLst/>
            <a:gdLst/>
            <a:ahLst/>
            <a:cxnLst/>
            <a:rect l="l" t="t" r="r" b="b"/>
            <a:pathLst>
              <a:path w="4582801" h="4611623">
                <a:moveTo>
                  <a:pt x="0" y="0"/>
                </a:moveTo>
                <a:lnTo>
                  <a:pt x="4582800" y="0"/>
                </a:lnTo>
                <a:lnTo>
                  <a:pt x="4582800" y="4611624"/>
                </a:lnTo>
                <a:lnTo>
                  <a:pt x="0" y="46116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rot="-1679693" flipH="1">
            <a:off x="11599239" y="1564295"/>
            <a:ext cx="4571977" cy="3158820"/>
          </a:xfrm>
          <a:custGeom>
            <a:avLst/>
            <a:gdLst/>
            <a:ahLst/>
            <a:cxnLst/>
            <a:rect l="l" t="t" r="r" b="b"/>
            <a:pathLst>
              <a:path w="4571977" h="3158820">
                <a:moveTo>
                  <a:pt x="4571977" y="0"/>
                </a:moveTo>
                <a:lnTo>
                  <a:pt x="0" y="0"/>
                </a:lnTo>
                <a:lnTo>
                  <a:pt x="0" y="3158820"/>
                </a:lnTo>
                <a:lnTo>
                  <a:pt x="4571977" y="3158820"/>
                </a:lnTo>
                <a:lnTo>
                  <a:pt x="457197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5916936" y="3183336"/>
            <a:ext cx="1878409" cy="3223922"/>
          </a:xfrm>
          <a:custGeom>
            <a:avLst/>
            <a:gdLst/>
            <a:ahLst/>
            <a:cxnLst/>
            <a:rect l="l" t="t" r="r" b="b"/>
            <a:pathLst>
              <a:path w="1878409" h="3223922">
                <a:moveTo>
                  <a:pt x="0" y="0"/>
                </a:moveTo>
                <a:lnTo>
                  <a:pt x="1878409" y="0"/>
                </a:lnTo>
                <a:lnTo>
                  <a:pt x="1878409" y="3223922"/>
                </a:lnTo>
                <a:lnTo>
                  <a:pt x="0" y="3223922"/>
                </a:lnTo>
                <a:lnTo>
                  <a:pt x="0" y="0"/>
                </a:lnTo>
                <a:close/>
              </a:path>
            </a:pathLst>
          </a:custGeom>
          <a:blipFill>
            <a:blip r:embed="rId6">
              <a:extLst>
                <a:ext uri="{96DAC541-7B7A-43D3-8B79-37D633B846F1}">
                  <asvg:svgBlip xmlns:asvg="http://schemas.microsoft.com/office/drawing/2016/SVG/main" r:embed="rId7"/>
                </a:ext>
              </a:extLst>
            </a:blip>
            <a:stretch>
              <a:fillRect r="-115210"/>
            </a:stretch>
          </a:blipFill>
        </p:spPr>
        <p:txBody>
          <a:bodyPr/>
          <a:lstStyle/>
          <a:p>
            <a:endParaRPr lang="en-GB"/>
          </a:p>
        </p:txBody>
      </p:sp>
      <p:sp>
        <p:nvSpPr>
          <p:cNvPr id="9" name="Freeform 9"/>
          <p:cNvSpPr/>
          <p:nvPr/>
        </p:nvSpPr>
        <p:spPr>
          <a:xfrm>
            <a:off x="4712296" y="1199470"/>
            <a:ext cx="2597996" cy="2002569"/>
          </a:xfrm>
          <a:custGeom>
            <a:avLst/>
            <a:gdLst/>
            <a:ahLst/>
            <a:cxnLst/>
            <a:rect l="l" t="t" r="r" b="b"/>
            <a:pathLst>
              <a:path w="2597996" h="2002569">
                <a:moveTo>
                  <a:pt x="0" y="0"/>
                </a:moveTo>
                <a:lnTo>
                  <a:pt x="2597995" y="0"/>
                </a:lnTo>
                <a:lnTo>
                  <a:pt x="2597995" y="2002568"/>
                </a:lnTo>
                <a:lnTo>
                  <a:pt x="0" y="20025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7488324" y="1534188"/>
            <a:ext cx="1331534" cy="1055241"/>
          </a:xfrm>
          <a:custGeom>
            <a:avLst/>
            <a:gdLst/>
            <a:ahLst/>
            <a:cxnLst/>
            <a:rect l="l" t="t" r="r" b="b"/>
            <a:pathLst>
              <a:path w="1331534" h="1055241">
                <a:moveTo>
                  <a:pt x="0" y="0"/>
                </a:moveTo>
                <a:lnTo>
                  <a:pt x="1331533" y="0"/>
                </a:lnTo>
                <a:lnTo>
                  <a:pt x="1331533" y="1055240"/>
                </a:lnTo>
                <a:lnTo>
                  <a:pt x="0" y="10552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Freeform 11"/>
          <p:cNvSpPr/>
          <p:nvPr/>
        </p:nvSpPr>
        <p:spPr>
          <a:xfrm rot="-10655843">
            <a:off x="4222304" y="2010727"/>
            <a:ext cx="678186" cy="309422"/>
          </a:xfrm>
          <a:custGeom>
            <a:avLst/>
            <a:gdLst/>
            <a:ahLst/>
            <a:cxnLst/>
            <a:rect l="l" t="t" r="r" b="b"/>
            <a:pathLst>
              <a:path w="678186" h="309422">
                <a:moveTo>
                  <a:pt x="0" y="0"/>
                </a:moveTo>
                <a:lnTo>
                  <a:pt x="678186" y="0"/>
                </a:lnTo>
                <a:lnTo>
                  <a:pt x="678186" y="309423"/>
                </a:lnTo>
                <a:lnTo>
                  <a:pt x="0" y="3094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2" name="Freeform 12"/>
          <p:cNvSpPr/>
          <p:nvPr/>
        </p:nvSpPr>
        <p:spPr>
          <a:xfrm>
            <a:off x="1539666" y="1199470"/>
            <a:ext cx="2597996" cy="2002569"/>
          </a:xfrm>
          <a:custGeom>
            <a:avLst/>
            <a:gdLst/>
            <a:ahLst/>
            <a:cxnLst/>
            <a:rect l="l" t="t" r="r" b="b"/>
            <a:pathLst>
              <a:path w="2597996" h="2002569">
                <a:moveTo>
                  <a:pt x="0" y="0"/>
                </a:moveTo>
                <a:lnTo>
                  <a:pt x="2597996" y="0"/>
                </a:lnTo>
                <a:lnTo>
                  <a:pt x="2597996" y="2002568"/>
                </a:lnTo>
                <a:lnTo>
                  <a:pt x="0" y="200256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3" name="Freeform 13"/>
          <p:cNvSpPr/>
          <p:nvPr/>
        </p:nvSpPr>
        <p:spPr>
          <a:xfrm rot="6320798">
            <a:off x="3599426" y="6279509"/>
            <a:ext cx="659620" cy="300952"/>
          </a:xfrm>
          <a:custGeom>
            <a:avLst/>
            <a:gdLst/>
            <a:ahLst/>
            <a:cxnLst/>
            <a:rect l="l" t="t" r="r" b="b"/>
            <a:pathLst>
              <a:path w="659620" h="300952">
                <a:moveTo>
                  <a:pt x="0" y="0"/>
                </a:moveTo>
                <a:lnTo>
                  <a:pt x="659620" y="0"/>
                </a:lnTo>
                <a:lnTo>
                  <a:pt x="659620" y="300951"/>
                </a:lnTo>
                <a:lnTo>
                  <a:pt x="0" y="3009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4" name="Freeform 14"/>
          <p:cNvSpPr/>
          <p:nvPr/>
        </p:nvSpPr>
        <p:spPr>
          <a:xfrm flipV="1">
            <a:off x="4458621" y="2881753"/>
            <a:ext cx="1878409" cy="3223922"/>
          </a:xfrm>
          <a:custGeom>
            <a:avLst/>
            <a:gdLst/>
            <a:ahLst/>
            <a:cxnLst/>
            <a:rect l="l" t="t" r="r" b="b"/>
            <a:pathLst>
              <a:path w="1878409" h="3223922">
                <a:moveTo>
                  <a:pt x="0" y="3223922"/>
                </a:moveTo>
                <a:lnTo>
                  <a:pt x="1878409" y="3223922"/>
                </a:lnTo>
                <a:lnTo>
                  <a:pt x="1878409" y="0"/>
                </a:lnTo>
                <a:lnTo>
                  <a:pt x="0" y="0"/>
                </a:lnTo>
                <a:lnTo>
                  <a:pt x="0" y="3223922"/>
                </a:lnTo>
                <a:close/>
              </a:path>
            </a:pathLst>
          </a:custGeom>
          <a:blipFill>
            <a:blip r:embed="rId6">
              <a:extLst>
                <a:ext uri="{96DAC541-7B7A-43D3-8B79-37D633B846F1}">
                  <asvg:svgBlip xmlns:asvg="http://schemas.microsoft.com/office/drawing/2016/SVG/main" r:embed="rId7"/>
                </a:ext>
              </a:extLst>
            </a:blip>
            <a:stretch>
              <a:fillRect r="-115210"/>
            </a:stretch>
          </a:blipFill>
        </p:spPr>
        <p:txBody>
          <a:bodyPr/>
          <a:lstStyle/>
          <a:p>
            <a:endParaRPr lang="en-GB"/>
          </a:p>
        </p:txBody>
      </p:sp>
      <p:sp>
        <p:nvSpPr>
          <p:cNvPr id="15" name="Freeform 15"/>
          <p:cNvSpPr/>
          <p:nvPr/>
        </p:nvSpPr>
        <p:spPr>
          <a:xfrm>
            <a:off x="4078289" y="5500499"/>
            <a:ext cx="1442062" cy="721031"/>
          </a:xfrm>
          <a:custGeom>
            <a:avLst/>
            <a:gdLst/>
            <a:ahLst/>
            <a:cxnLst/>
            <a:rect l="l" t="t" r="r" b="b"/>
            <a:pathLst>
              <a:path w="1442062" h="721031">
                <a:moveTo>
                  <a:pt x="0" y="0"/>
                </a:moveTo>
                <a:lnTo>
                  <a:pt x="1442062" y="0"/>
                </a:lnTo>
                <a:lnTo>
                  <a:pt x="1442062" y="721031"/>
                </a:lnTo>
                <a:lnTo>
                  <a:pt x="0" y="72103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16" name="TextBox 16"/>
          <p:cNvSpPr txBox="1"/>
          <p:nvPr/>
        </p:nvSpPr>
        <p:spPr>
          <a:xfrm>
            <a:off x="3587346" y="5711053"/>
            <a:ext cx="2423948" cy="338024"/>
          </a:xfrm>
          <a:prstGeom prst="rect">
            <a:avLst/>
          </a:prstGeom>
        </p:spPr>
        <p:txBody>
          <a:bodyPr lIns="0" tIns="0" rIns="0" bIns="0" rtlCol="0" anchor="t">
            <a:spAutoFit/>
          </a:bodyPr>
          <a:lstStyle/>
          <a:p>
            <a:pPr algn="ctr">
              <a:lnSpc>
                <a:spcPts val="2468"/>
              </a:lnSpc>
            </a:pPr>
            <a:r>
              <a:rPr lang="en-US" sz="2468" b="1">
                <a:solidFill>
                  <a:srgbClr val="FFFFFF"/>
                </a:solidFill>
                <a:latin typeface="Trebuchet MS 1"/>
                <a:ea typeface="Trebuchet MS 1"/>
                <a:cs typeface="Trebuchet MS 1"/>
                <a:sym typeface="Trebuchet MS 1"/>
              </a:rPr>
              <a:t>OWN GP</a:t>
            </a:r>
          </a:p>
        </p:txBody>
      </p:sp>
      <p:sp>
        <p:nvSpPr>
          <p:cNvPr id="17" name="Freeform 17"/>
          <p:cNvSpPr/>
          <p:nvPr/>
        </p:nvSpPr>
        <p:spPr>
          <a:xfrm rot="-7120753">
            <a:off x="3694496" y="5024822"/>
            <a:ext cx="659620" cy="300952"/>
          </a:xfrm>
          <a:custGeom>
            <a:avLst/>
            <a:gdLst/>
            <a:ahLst/>
            <a:cxnLst/>
            <a:rect l="l" t="t" r="r" b="b"/>
            <a:pathLst>
              <a:path w="659620" h="300952">
                <a:moveTo>
                  <a:pt x="0" y="0"/>
                </a:moveTo>
                <a:lnTo>
                  <a:pt x="659620" y="0"/>
                </a:lnTo>
                <a:lnTo>
                  <a:pt x="659620" y="300952"/>
                </a:lnTo>
                <a:lnTo>
                  <a:pt x="0" y="3009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18" name="Group 18"/>
          <p:cNvGrpSpPr/>
          <p:nvPr/>
        </p:nvGrpSpPr>
        <p:grpSpPr>
          <a:xfrm>
            <a:off x="2511635" y="3225245"/>
            <a:ext cx="1946986" cy="1570052"/>
            <a:chOff x="0" y="0"/>
            <a:chExt cx="654487" cy="527779"/>
          </a:xfrm>
        </p:grpSpPr>
        <p:sp>
          <p:nvSpPr>
            <p:cNvPr id="19" name="Freeform 19"/>
            <p:cNvSpPr/>
            <p:nvPr/>
          </p:nvSpPr>
          <p:spPr>
            <a:xfrm>
              <a:off x="0" y="0"/>
              <a:ext cx="654487" cy="527779"/>
            </a:xfrm>
            <a:custGeom>
              <a:avLst/>
              <a:gdLst/>
              <a:ahLst/>
              <a:cxnLst/>
              <a:rect l="l" t="t" r="r" b="b"/>
              <a:pathLst>
                <a:path w="654487" h="527779">
                  <a:moveTo>
                    <a:pt x="202794" y="0"/>
                  </a:moveTo>
                  <a:lnTo>
                    <a:pt x="451692" y="0"/>
                  </a:lnTo>
                  <a:cubicBezTo>
                    <a:pt x="563692" y="0"/>
                    <a:pt x="654487" y="90794"/>
                    <a:pt x="654487" y="202794"/>
                  </a:cubicBezTo>
                  <a:lnTo>
                    <a:pt x="654487" y="324984"/>
                  </a:lnTo>
                  <a:cubicBezTo>
                    <a:pt x="654487" y="436985"/>
                    <a:pt x="563692" y="527779"/>
                    <a:pt x="451692" y="527779"/>
                  </a:cubicBezTo>
                  <a:lnTo>
                    <a:pt x="202794" y="527779"/>
                  </a:lnTo>
                  <a:cubicBezTo>
                    <a:pt x="90794" y="527779"/>
                    <a:pt x="0" y="436985"/>
                    <a:pt x="0" y="324984"/>
                  </a:cubicBezTo>
                  <a:lnTo>
                    <a:pt x="0" y="202794"/>
                  </a:lnTo>
                  <a:cubicBezTo>
                    <a:pt x="0" y="90794"/>
                    <a:pt x="90794" y="0"/>
                    <a:pt x="202794" y="0"/>
                  </a:cubicBezTo>
                  <a:close/>
                </a:path>
              </a:pathLst>
            </a:custGeom>
            <a:solidFill>
              <a:srgbClr val="B3E9D2"/>
            </a:solidFill>
          </p:spPr>
          <p:txBody>
            <a:bodyPr/>
            <a:lstStyle/>
            <a:p>
              <a:endParaRPr lang="en-GB"/>
            </a:p>
          </p:txBody>
        </p:sp>
        <p:sp>
          <p:nvSpPr>
            <p:cNvPr id="20" name="TextBox 20"/>
            <p:cNvSpPr txBox="1"/>
            <p:nvPr/>
          </p:nvSpPr>
          <p:spPr>
            <a:xfrm>
              <a:off x="0" y="-38100"/>
              <a:ext cx="654487" cy="565879"/>
            </a:xfrm>
            <a:prstGeom prst="rect">
              <a:avLst/>
            </a:prstGeom>
          </p:spPr>
          <p:txBody>
            <a:bodyPr lIns="50800" tIns="50800" rIns="50800" bIns="50800" rtlCol="0" anchor="ctr"/>
            <a:lstStyle/>
            <a:p>
              <a:pPr algn="ctr">
                <a:lnSpc>
                  <a:spcPts val="2054"/>
                </a:lnSpc>
              </a:pPr>
              <a:endParaRPr/>
            </a:p>
          </p:txBody>
        </p:sp>
      </p:grpSp>
      <p:sp>
        <p:nvSpPr>
          <p:cNvPr id="21" name="TextBox 21"/>
          <p:cNvSpPr txBox="1"/>
          <p:nvPr/>
        </p:nvSpPr>
        <p:spPr>
          <a:xfrm>
            <a:off x="12673669" y="1555694"/>
            <a:ext cx="3523851" cy="2048419"/>
          </a:xfrm>
          <a:prstGeom prst="rect">
            <a:avLst/>
          </a:prstGeom>
        </p:spPr>
        <p:txBody>
          <a:bodyPr lIns="0" tIns="0" rIns="0" bIns="0" rtlCol="0" anchor="t">
            <a:spAutoFit/>
          </a:bodyPr>
          <a:lstStyle/>
          <a:p>
            <a:pPr algn="ctr">
              <a:lnSpc>
                <a:spcPts val="3094"/>
              </a:lnSpc>
            </a:pPr>
            <a:r>
              <a:rPr lang="en-US" sz="3094" b="1">
                <a:solidFill>
                  <a:srgbClr val="AE2673"/>
                </a:solidFill>
                <a:latin typeface="Overpass Ultra-Bold"/>
                <a:ea typeface="Overpass Ultra-Bold"/>
                <a:cs typeface="Overpass Ultra-Bold"/>
                <a:sym typeface="Overpass Ultra-Bold"/>
              </a:rPr>
              <a:t>A </a:t>
            </a:r>
          </a:p>
          <a:p>
            <a:pPr algn="ctr">
              <a:lnSpc>
                <a:spcPts val="3094"/>
              </a:lnSpc>
            </a:pPr>
            <a:r>
              <a:rPr lang="en-US" sz="3094" b="1">
                <a:solidFill>
                  <a:srgbClr val="AE2673"/>
                </a:solidFill>
                <a:latin typeface="Overpass Ultra-Bold"/>
                <a:ea typeface="Overpass Ultra-Bold"/>
                <a:cs typeface="Overpass Ultra-Bold"/>
                <a:sym typeface="Overpass Ultra-Bold"/>
              </a:rPr>
              <a:t>radical </a:t>
            </a:r>
          </a:p>
          <a:p>
            <a:pPr algn="ctr">
              <a:lnSpc>
                <a:spcPts val="3094"/>
              </a:lnSpc>
            </a:pPr>
            <a:r>
              <a:rPr lang="en-US" sz="3094" b="1">
                <a:solidFill>
                  <a:srgbClr val="AE2673"/>
                </a:solidFill>
                <a:latin typeface="Overpass Ultra-Bold"/>
                <a:ea typeface="Overpass Ultra-Bold"/>
                <a:cs typeface="Overpass Ultra-Bold"/>
                <a:sym typeface="Overpass Ultra-Bold"/>
              </a:rPr>
              <a:t>new approach</a:t>
            </a:r>
          </a:p>
          <a:p>
            <a:pPr algn="ctr">
              <a:lnSpc>
                <a:spcPts val="3094"/>
              </a:lnSpc>
            </a:pPr>
            <a:r>
              <a:rPr lang="en-US" sz="3094" b="1">
                <a:solidFill>
                  <a:srgbClr val="AE2673"/>
                </a:solidFill>
                <a:latin typeface="Overpass Ultra-Bold"/>
                <a:ea typeface="Overpass Ultra-Bold"/>
                <a:cs typeface="Overpass Ultra-Bold"/>
                <a:sym typeface="Overpass Ultra-Bold"/>
              </a:rPr>
              <a:t>may be the</a:t>
            </a:r>
          </a:p>
          <a:p>
            <a:pPr algn="ctr">
              <a:lnSpc>
                <a:spcPts val="3094"/>
              </a:lnSpc>
            </a:pPr>
            <a:r>
              <a:rPr lang="en-US" sz="3094" b="1">
                <a:solidFill>
                  <a:srgbClr val="AE2673"/>
                </a:solidFill>
                <a:latin typeface="Overpass Ultra-Bold"/>
                <a:ea typeface="Overpass Ultra-Bold"/>
                <a:cs typeface="Overpass Ultra-Bold"/>
                <a:sym typeface="Overpass Ultra-Bold"/>
              </a:rPr>
              <a:t>answer</a:t>
            </a:r>
          </a:p>
        </p:txBody>
      </p:sp>
      <p:sp>
        <p:nvSpPr>
          <p:cNvPr id="22" name="Freeform 22"/>
          <p:cNvSpPr/>
          <p:nvPr/>
        </p:nvSpPr>
        <p:spPr>
          <a:xfrm rot="-10478203">
            <a:off x="3406048" y="5522477"/>
            <a:ext cx="659620" cy="300952"/>
          </a:xfrm>
          <a:custGeom>
            <a:avLst/>
            <a:gdLst/>
            <a:ahLst/>
            <a:cxnLst/>
            <a:rect l="l" t="t" r="r" b="b"/>
            <a:pathLst>
              <a:path w="659620" h="300952">
                <a:moveTo>
                  <a:pt x="0" y="0"/>
                </a:moveTo>
                <a:lnTo>
                  <a:pt x="659620" y="0"/>
                </a:lnTo>
                <a:lnTo>
                  <a:pt x="659620" y="300951"/>
                </a:lnTo>
                <a:lnTo>
                  <a:pt x="0" y="3009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23" name="Group 23"/>
          <p:cNvGrpSpPr/>
          <p:nvPr/>
        </p:nvGrpSpPr>
        <p:grpSpPr>
          <a:xfrm>
            <a:off x="1390368" y="4843813"/>
            <a:ext cx="1946986" cy="1261210"/>
            <a:chOff x="0" y="0"/>
            <a:chExt cx="654487" cy="423960"/>
          </a:xfrm>
        </p:grpSpPr>
        <p:sp>
          <p:nvSpPr>
            <p:cNvPr id="24" name="Freeform 24"/>
            <p:cNvSpPr/>
            <p:nvPr/>
          </p:nvSpPr>
          <p:spPr>
            <a:xfrm>
              <a:off x="0" y="0"/>
              <a:ext cx="654487" cy="423961"/>
            </a:xfrm>
            <a:custGeom>
              <a:avLst/>
              <a:gdLst/>
              <a:ahLst/>
              <a:cxnLst/>
              <a:rect l="l" t="t" r="r" b="b"/>
              <a:pathLst>
                <a:path w="654487" h="423961">
                  <a:moveTo>
                    <a:pt x="202794" y="0"/>
                  </a:moveTo>
                  <a:lnTo>
                    <a:pt x="451692" y="0"/>
                  </a:lnTo>
                  <a:cubicBezTo>
                    <a:pt x="563692" y="0"/>
                    <a:pt x="654487" y="90794"/>
                    <a:pt x="654487" y="202794"/>
                  </a:cubicBezTo>
                  <a:lnTo>
                    <a:pt x="654487" y="221166"/>
                  </a:lnTo>
                  <a:cubicBezTo>
                    <a:pt x="654487" y="333166"/>
                    <a:pt x="563692" y="423961"/>
                    <a:pt x="451692" y="423961"/>
                  </a:cubicBezTo>
                  <a:lnTo>
                    <a:pt x="202794" y="423961"/>
                  </a:lnTo>
                  <a:cubicBezTo>
                    <a:pt x="90794" y="423961"/>
                    <a:pt x="0" y="333166"/>
                    <a:pt x="0" y="221166"/>
                  </a:cubicBezTo>
                  <a:lnTo>
                    <a:pt x="0" y="202794"/>
                  </a:lnTo>
                  <a:cubicBezTo>
                    <a:pt x="0" y="90794"/>
                    <a:pt x="90794" y="0"/>
                    <a:pt x="202794" y="0"/>
                  </a:cubicBezTo>
                  <a:close/>
                </a:path>
              </a:pathLst>
            </a:custGeom>
            <a:solidFill>
              <a:srgbClr val="B3E9D2"/>
            </a:solidFill>
          </p:spPr>
          <p:txBody>
            <a:bodyPr/>
            <a:lstStyle/>
            <a:p>
              <a:endParaRPr lang="en-GB"/>
            </a:p>
          </p:txBody>
        </p:sp>
        <p:sp>
          <p:nvSpPr>
            <p:cNvPr id="25" name="TextBox 25"/>
            <p:cNvSpPr txBox="1"/>
            <p:nvPr/>
          </p:nvSpPr>
          <p:spPr>
            <a:xfrm>
              <a:off x="0" y="-38100"/>
              <a:ext cx="654487" cy="462060"/>
            </a:xfrm>
            <a:prstGeom prst="rect">
              <a:avLst/>
            </a:prstGeom>
          </p:spPr>
          <p:txBody>
            <a:bodyPr lIns="50800" tIns="50800" rIns="50800" bIns="50800" rtlCol="0" anchor="ctr"/>
            <a:lstStyle/>
            <a:p>
              <a:pPr algn="ctr">
                <a:lnSpc>
                  <a:spcPts val="2054"/>
                </a:lnSpc>
              </a:pPr>
              <a:endParaRPr/>
            </a:p>
          </p:txBody>
        </p:sp>
      </p:grpSp>
      <p:grpSp>
        <p:nvGrpSpPr>
          <p:cNvPr id="26" name="Group 26"/>
          <p:cNvGrpSpPr/>
          <p:nvPr/>
        </p:nvGrpSpPr>
        <p:grpSpPr>
          <a:xfrm>
            <a:off x="2452155" y="6806550"/>
            <a:ext cx="1882543" cy="2109490"/>
            <a:chOff x="0" y="0"/>
            <a:chExt cx="632824" cy="709113"/>
          </a:xfrm>
        </p:grpSpPr>
        <p:sp>
          <p:nvSpPr>
            <p:cNvPr id="27" name="Freeform 27"/>
            <p:cNvSpPr/>
            <p:nvPr/>
          </p:nvSpPr>
          <p:spPr>
            <a:xfrm>
              <a:off x="0" y="0"/>
              <a:ext cx="632824" cy="709113"/>
            </a:xfrm>
            <a:custGeom>
              <a:avLst/>
              <a:gdLst/>
              <a:ahLst/>
              <a:cxnLst/>
              <a:rect l="l" t="t" r="r" b="b"/>
              <a:pathLst>
                <a:path w="632824" h="709113">
                  <a:moveTo>
                    <a:pt x="209736" y="0"/>
                  </a:moveTo>
                  <a:lnTo>
                    <a:pt x="423088" y="0"/>
                  </a:lnTo>
                  <a:cubicBezTo>
                    <a:pt x="538922" y="0"/>
                    <a:pt x="632824" y="93902"/>
                    <a:pt x="632824" y="209736"/>
                  </a:cubicBezTo>
                  <a:lnTo>
                    <a:pt x="632824" y="499377"/>
                  </a:lnTo>
                  <a:cubicBezTo>
                    <a:pt x="632824" y="615211"/>
                    <a:pt x="538922" y="709113"/>
                    <a:pt x="423088" y="709113"/>
                  </a:cubicBezTo>
                  <a:lnTo>
                    <a:pt x="209736" y="709113"/>
                  </a:lnTo>
                  <a:cubicBezTo>
                    <a:pt x="93902" y="709113"/>
                    <a:pt x="0" y="615211"/>
                    <a:pt x="0" y="499377"/>
                  </a:cubicBezTo>
                  <a:lnTo>
                    <a:pt x="0" y="209736"/>
                  </a:lnTo>
                  <a:cubicBezTo>
                    <a:pt x="0" y="93902"/>
                    <a:pt x="93902" y="0"/>
                    <a:pt x="209736" y="0"/>
                  </a:cubicBezTo>
                  <a:close/>
                </a:path>
              </a:pathLst>
            </a:custGeom>
            <a:solidFill>
              <a:srgbClr val="B3E9D2"/>
            </a:solidFill>
          </p:spPr>
          <p:txBody>
            <a:bodyPr/>
            <a:lstStyle/>
            <a:p>
              <a:endParaRPr lang="en-GB"/>
            </a:p>
          </p:txBody>
        </p:sp>
        <p:sp>
          <p:nvSpPr>
            <p:cNvPr id="28" name="TextBox 28"/>
            <p:cNvSpPr txBox="1"/>
            <p:nvPr/>
          </p:nvSpPr>
          <p:spPr>
            <a:xfrm>
              <a:off x="0" y="-38100"/>
              <a:ext cx="632824" cy="747213"/>
            </a:xfrm>
            <a:prstGeom prst="rect">
              <a:avLst/>
            </a:prstGeom>
          </p:spPr>
          <p:txBody>
            <a:bodyPr lIns="50800" tIns="50800" rIns="50800" bIns="50800" rtlCol="0" anchor="ctr"/>
            <a:lstStyle/>
            <a:p>
              <a:pPr algn="ctr">
                <a:lnSpc>
                  <a:spcPts val="2054"/>
                </a:lnSpc>
              </a:pPr>
              <a:endParaRPr/>
            </a:p>
          </p:txBody>
        </p:sp>
      </p:grpSp>
      <p:grpSp>
        <p:nvGrpSpPr>
          <p:cNvPr id="29" name="Group 29"/>
          <p:cNvGrpSpPr/>
          <p:nvPr/>
        </p:nvGrpSpPr>
        <p:grpSpPr>
          <a:xfrm>
            <a:off x="741304" y="6221530"/>
            <a:ext cx="1701506" cy="1102194"/>
            <a:chOff x="0" y="0"/>
            <a:chExt cx="654487" cy="423960"/>
          </a:xfrm>
        </p:grpSpPr>
        <p:sp>
          <p:nvSpPr>
            <p:cNvPr id="30" name="Freeform 30"/>
            <p:cNvSpPr/>
            <p:nvPr/>
          </p:nvSpPr>
          <p:spPr>
            <a:xfrm>
              <a:off x="0" y="0"/>
              <a:ext cx="654487" cy="423961"/>
            </a:xfrm>
            <a:custGeom>
              <a:avLst/>
              <a:gdLst/>
              <a:ahLst/>
              <a:cxnLst/>
              <a:rect l="l" t="t" r="r" b="b"/>
              <a:pathLst>
                <a:path w="654487" h="423961">
                  <a:moveTo>
                    <a:pt x="211980" y="0"/>
                  </a:moveTo>
                  <a:lnTo>
                    <a:pt x="442506" y="0"/>
                  </a:lnTo>
                  <a:cubicBezTo>
                    <a:pt x="559580" y="0"/>
                    <a:pt x="654487" y="94907"/>
                    <a:pt x="654487" y="211980"/>
                  </a:cubicBezTo>
                  <a:lnTo>
                    <a:pt x="654487" y="211980"/>
                  </a:lnTo>
                  <a:cubicBezTo>
                    <a:pt x="654487" y="329054"/>
                    <a:pt x="559580" y="423961"/>
                    <a:pt x="442506" y="423961"/>
                  </a:cubicBezTo>
                  <a:lnTo>
                    <a:pt x="211980" y="423961"/>
                  </a:lnTo>
                  <a:cubicBezTo>
                    <a:pt x="94907" y="423961"/>
                    <a:pt x="0" y="329054"/>
                    <a:pt x="0" y="211980"/>
                  </a:cubicBezTo>
                  <a:lnTo>
                    <a:pt x="0" y="211980"/>
                  </a:lnTo>
                  <a:cubicBezTo>
                    <a:pt x="0" y="94907"/>
                    <a:pt x="94907" y="0"/>
                    <a:pt x="211980" y="0"/>
                  </a:cubicBezTo>
                  <a:close/>
                </a:path>
              </a:pathLst>
            </a:custGeom>
            <a:solidFill>
              <a:srgbClr val="E1BBCD"/>
            </a:solidFill>
          </p:spPr>
          <p:txBody>
            <a:bodyPr/>
            <a:lstStyle/>
            <a:p>
              <a:endParaRPr lang="en-GB"/>
            </a:p>
          </p:txBody>
        </p:sp>
        <p:sp>
          <p:nvSpPr>
            <p:cNvPr id="31" name="TextBox 31"/>
            <p:cNvSpPr txBox="1"/>
            <p:nvPr/>
          </p:nvSpPr>
          <p:spPr>
            <a:xfrm>
              <a:off x="0" y="-38100"/>
              <a:ext cx="654487" cy="462060"/>
            </a:xfrm>
            <a:prstGeom prst="rect">
              <a:avLst/>
            </a:prstGeom>
          </p:spPr>
          <p:txBody>
            <a:bodyPr lIns="50800" tIns="50800" rIns="50800" bIns="50800" rtlCol="0" anchor="ctr"/>
            <a:lstStyle/>
            <a:p>
              <a:pPr algn="ctr">
                <a:lnSpc>
                  <a:spcPts val="2054"/>
                </a:lnSpc>
              </a:pPr>
              <a:endParaRPr/>
            </a:p>
          </p:txBody>
        </p:sp>
      </p:grpSp>
      <p:sp>
        <p:nvSpPr>
          <p:cNvPr id="32" name="Freeform 32"/>
          <p:cNvSpPr/>
          <p:nvPr/>
        </p:nvSpPr>
        <p:spPr>
          <a:xfrm rot="-10800000" flipH="1" flipV="1">
            <a:off x="7182618" y="4972231"/>
            <a:ext cx="1618272" cy="2777446"/>
          </a:xfrm>
          <a:custGeom>
            <a:avLst/>
            <a:gdLst/>
            <a:ahLst/>
            <a:cxnLst/>
            <a:rect l="l" t="t" r="r" b="b"/>
            <a:pathLst>
              <a:path w="1618272" h="2777446">
                <a:moveTo>
                  <a:pt x="1618271" y="2777447"/>
                </a:moveTo>
                <a:lnTo>
                  <a:pt x="0" y="2777447"/>
                </a:lnTo>
                <a:lnTo>
                  <a:pt x="0" y="0"/>
                </a:lnTo>
                <a:lnTo>
                  <a:pt x="1618271" y="0"/>
                </a:lnTo>
                <a:lnTo>
                  <a:pt x="1618271" y="2777447"/>
                </a:lnTo>
                <a:close/>
              </a:path>
            </a:pathLst>
          </a:custGeom>
          <a:blipFill>
            <a:blip r:embed="rId6">
              <a:extLst>
                <a:ext uri="{96DAC541-7B7A-43D3-8B79-37D633B846F1}">
                  <asvg:svgBlip xmlns:asvg="http://schemas.microsoft.com/office/drawing/2016/SVG/main" r:embed="rId7"/>
                </a:ext>
              </a:extLst>
            </a:blip>
            <a:stretch>
              <a:fillRect r="-115210"/>
            </a:stretch>
          </a:blipFill>
        </p:spPr>
        <p:txBody>
          <a:bodyPr/>
          <a:lstStyle/>
          <a:p>
            <a:endParaRPr lang="en-GB"/>
          </a:p>
        </p:txBody>
      </p:sp>
      <p:grpSp>
        <p:nvGrpSpPr>
          <p:cNvPr id="33" name="Group 33"/>
          <p:cNvGrpSpPr/>
          <p:nvPr/>
        </p:nvGrpSpPr>
        <p:grpSpPr>
          <a:xfrm>
            <a:off x="8572987" y="5575929"/>
            <a:ext cx="1946986" cy="1570052"/>
            <a:chOff x="0" y="0"/>
            <a:chExt cx="654487" cy="527779"/>
          </a:xfrm>
        </p:grpSpPr>
        <p:sp>
          <p:nvSpPr>
            <p:cNvPr id="34" name="Freeform 34"/>
            <p:cNvSpPr/>
            <p:nvPr/>
          </p:nvSpPr>
          <p:spPr>
            <a:xfrm>
              <a:off x="0" y="0"/>
              <a:ext cx="654487" cy="527779"/>
            </a:xfrm>
            <a:custGeom>
              <a:avLst/>
              <a:gdLst/>
              <a:ahLst/>
              <a:cxnLst/>
              <a:rect l="l" t="t" r="r" b="b"/>
              <a:pathLst>
                <a:path w="654487" h="527779">
                  <a:moveTo>
                    <a:pt x="202794" y="0"/>
                  </a:moveTo>
                  <a:lnTo>
                    <a:pt x="451692" y="0"/>
                  </a:lnTo>
                  <a:cubicBezTo>
                    <a:pt x="563692" y="0"/>
                    <a:pt x="654487" y="90794"/>
                    <a:pt x="654487" y="202794"/>
                  </a:cubicBezTo>
                  <a:lnTo>
                    <a:pt x="654487" y="324984"/>
                  </a:lnTo>
                  <a:cubicBezTo>
                    <a:pt x="654487" y="436985"/>
                    <a:pt x="563692" y="527779"/>
                    <a:pt x="451692" y="527779"/>
                  </a:cubicBezTo>
                  <a:lnTo>
                    <a:pt x="202794" y="527779"/>
                  </a:lnTo>
                  <a:cubicBezTo>
                    <a:pt x="90794" y="527779"/>
                    <a:pt x="0" y="436985"/>
                    <a:pt x="0" y="324984"/>
                  </a:cubicBezTo>
                  <a:lnTo>
                    <a:pt x="0" y="202794"/>
                  </a:lnTo>
                  <a:cubicBezTo>
                    <a:pt x="0" y="90794"/>
                    <a:pt x="90794" y="0"/>
                    <a:pt x="202794" y="0"/>
                  </a:cubicBezTo>
                  <a:close/>
                </a:path>
              </a:pathLst>
            </a:custGeom>
            <a:solidFill>
              <a:srgbClr val="1B748F"/>
            </a:solidFill>
          </p:spPr>
          <p:txBody>
            <a:bodyPr/>
            <a:lstStyle/>
            <a:p>
              <a:endParaRPr lang="en-GB"/>
            </a:p>
          </p:txBody>
        </p:sp>
        <p:sp>
          <p:nvSpPr>
            <p:cNvPr id="35" name="TextBox 35"/>
            <p:cNvSpPr txBox="1"/>
            <p:nvPr/>
          </p:nvSpPr>
          <p:spPr>
            <a:xfrm>
              <a:off x="0" y="-38100"/>
              <a:ext cx="654487" cy="565879"/>
            </a:xfrm>
            <a:prstGeom prst="rect">
              <a:avLst/>
            </a:prstGeom>
          </p:spPr>
          <p:txBody>
            <a:bodyPr lIns="50800" tIns="50800" rIns="50800" bIns="50800" rtlCol="0" anchor="ctr"/>
            <a:lstStyle/>
            <a:p>
              <a:pPr algn="ctr">
                <a:lnSpc>
                  <a:spcPts val="2054"/>
                </a:lnSpc>
              </a:pPr>
              <a:endParaRPr/>
            </a:p>
          </p:txBody>
        </p:sp>
      </p:grpSp>
      <p:sp>
        <p:nvSpPr>
          <p:cNvPr id="36" name="Freeform 36"/>
          <p:cNvSpPr/>
          <p:nvPr/>
        </p:nvSpPr>
        <p:spPr>
          <a:xfrm>
            <a:off x="10552359" y="5955199"/>
            <a:ext cx="659620" cy="300952"/>
          </a:xfrm>
          <a:custGeom>
            <a:avLst/>
            <a:gdLst/>
            <a:ahLst/>
            <a:cxnLst/>
            <a:rect l="l" t="t" r="r" b="b"/>
            <a:pathLst>
              <a:path w="659620" h="300952">
                <a:moveTo>
                  <a:pt x="0" y="0"/>
                </a:moveTo>
                <a:lnTo>
                  <a:pt x="659620" y="0"/>
                </a:lnTo>
                <a:lnTo>
                  <a:pt x="659620" y="300952"/>
                </a:lnTo>
                <a:lnTo>
                  <a:pt x="0" y="3009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37" name="Group 37"/>
          <p:cNvGrpSpPr/>
          <p:nvPr/>
        </p:nvGrpSpPr>
        <p:grpSpPr>
          <a:xfrm>
            <a:off x="11249770" y="5536861"/>
            <a:ext cx="1946986" cy="1261210"/>
            <a:chOff x="0" y="0"/>
            <a:chExt cx="654487" cy="423960"/>
          </a:xfrm>
        </p:grpSpPr>
        <p:sp>
          <p:nvSpPr>
            <p:cNvPr id="38" name="Freeform 38"/>
            <p:cNvSpPr/>
            <p:nvPr/>
          </p:nvSpPr>
          <p:spPr>
            <a:xfrm>
              <a:off x="0" y="0"/>
              <a:ext cx="654487" cy="423961"/>
            </a:xfrm>
            <a:custGeom>
              <a:avLst/>
              <a:gdLst/>
              <a:ahLst/>
              <a:cxnLst/>
              <a:rect l="l" t="t" r="r" b="b"/>
              <a:pathLst>
                <a:path w="654487" h="423961">
                  <a:moveTo>
                    <a:pt x="202794" y="0"/>
                  </a:moveTo>
                  <a:lnTo>
                    <a:pt x="451692" y="0"/>
                  </a:lnTo>
                  <a:cubicBezTo>
                    <a:pt x="563692" y="0"/>
                    <a:pt x="654487" y="90794"/>
                    <a:pt x="654487" y="202794"/>
                  </a:cubicBezTo>
                  <a:lnTo>
                    <a:pt x="654487" y="221166"/>
                  </a:lnTo>
                  <a:cubicBezTo>
                    <a:pt x="654487" y="333166"/>
                    <a:pt x="563692" y="423961"/>
                    <a:pt x="451692" y="423961"/>
                  </a:cubicBezTo>
                  <a:lnTo>
                    <a:pt x="202794" y="423961"/>
                  </a:lnTo>
                  <a:cubicBezTo>
                    <a:pt x="90794" y="423961"/>
                    <a:pt x="0" y="333166"/>
                    <a:pt x="0" y="221166"/>
                  </a:cubicBezTo>
                  <a:lnTo>
                    <a:pt x="0" y="202794"/>
                  </a:lnTo>
                  <a:cubicBezTo>
                    <a:pt x="0" y="90794"/>
                    <a:pt x="90794" y="0"/>
                    <a:pt x="202794" y="0"/>
                  </a:cubicBezTo>
                  <a:close/>
                </a:path>
              </a:pathLst>
            </a:custGeom>
            <a:solidFill>
              <a:srgbClr val="B3E9D2"/>
            </a:solidFill>
          </p:spPr>
          <p:txBody>
            <a:bodyPr/>
            <a:lstStyle/>
            <a:p>
              <a:endParaRPr lang="en-GB"/>
            </a:p>
          </p:txBody>
        </p:sp>
        <p:sp>
          <p:nvSpPr>
            <p:cNvPr id="39" name="TextBox 39"/>
            <p:cNvSpPr txBox="1"/>
            <p:nvPr/>
          </p:nvSpPr>
          <p:spPr>
            <a:xfrm>
              <a:off x="0" y="-38100"/>
              <a:ext cx="654487" cy="462060"/>
            </a:xfrm>
            <a:prstGeom prst="rect">
              <a:avLst/>
            </a:prstGeom>
          </p:spPr>
          <p:txBody>
            <a:bodyPr lIns="50800" tIns="50800" rIns="50800" bIns="50800" rtlCol="0" anchor="ctr"/>
            <a:lstStyle/>
            <a:p>
              <a:pPr algn="ctr">
                <a:lnSpc>
                  <a:spcPts val="2054"/>
                </a:lnSpc>
              </a:pPr>
              <a:endParaRPr/>
            </a:p>
          </p:txBody>
        </p:sp>
      </p:grpSp>
      <p:sp>
        <p:nvSpPr>
          <p:cNvPr id="40" name="TextBox 40"/>
          <p:cNvSpPr txBox="1"/>
          <p:nvPr/>
        </p:nvSpPr>
        <p:spPr>
          <a:xfrm>
            <a:off x="11266486" y="5639909"/>
            <a:ext cx="1930270" cy="1019745"/>
          </a:xfrm>
          <a:prstGeom prst="rect">
            <a:avLst/>
          </a:prstGeom>
        </p:spPr>
        <p:txBody>
          <a:bodyPr lIns="0" tIns="0" rIns="0" bIns="0" rtlCol="0" anchor="t">
            <a:spAutoFit/>
          </a:bodyPr>
          <a:lstStyle/>
          <a:p>
            <a:pPr algn="ctr">
              <a:lnSpc>
                <a:spcPts val="1965"/>
              </a:lnSpc>
            </a:pPr>
            <a:r>
              <a:rPr lang="en-US" sz="1965">
                <a:solidFill>
                  <a:srgbClr val="082B74"/>
                </a:solidFill>
                <a:latin typeface="Trebuchet MS 1"/>
                <a:ea typeface="Trebuchet MS 1"/>
                <a:cs typeface="Trebuchet MS 1"/>
                <a:sym typeface="Trebuchet MS 1"/>
              </a:rPr>
              <a:t>Extend 111 remit with better skilled call handlers</a:t>
            </a:r>
          </a:p>
        </p:txBody>
      </p:sp>
      <p:sp>
        <p:nvSpPr>
          <p:cNvPr id="41" name="Freeform 41"/>
          <p:cNvSpPr/>
          <p:nvPr/>
        </p:nvSpPr>
        <p:spPr>
          <a:xfrm rot="-822923">
            <a:off x="13193552" y="5850559"/>
            <a:ext cx="659620" cy="300952"/>
          </a:xfrm>
          <a:custGeom>
            <a:avLst/>
            <a:gdLst/>
            <a:ahLst/>
            <a:cxnLst/>
            <a:rect l="l" t="t" r="r" b="b"/>
            <a:pathLst>
              <a:path w="659620" h="300952">
                <a:moveTo>
                  <a:pt x="0" y="0"/>
                </a:moveTo>
                <a:lnTo>
                  <a:pt x="659620" y="0"/>
                </a:lnTo>
                <a:lnTo>
                  <a:pt x="659620" y="300952"/>
                </a:lnTo>
                <a:lnTo>
                  <a:pt x="0" y="3009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42" name="Freeform 42"/>
          <p:cNvSpPr/>
          <p:nvPr/>
        </p:nvSpPr>
        <p:spPr>
          <a:xfrm>
            <a:off x="13727266" y="4813735"/>
            <a:ext cx="2213554" cy="1706236"/>
          </a:xfrm>
          <a:custGeom>
            <a:avLst/>
            <a:gdLst/>
            <a:ahLst/>
            <a:cxnLst/>
            <a:rect l="l" t="t" r="r" b="b"/>
            <a:pathLst>
              <a:path w="2213554" h="1706236">
                <a:moveTo>
                  <a:pt x="0" y="0"/>
                </a:moveTo>
                <a:lnTo>
                  <a:pt x="2213554" y="0"/>
                </a:lnTo>
                <a:lnTo>
                  <a:pt x="2213554" y="1706236"/>
                </a:lnTo>
                <a:lnTo>
                  <a:pt x="0" y="170623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43" name="Freeform 43"/>
          <p:cNvSpPr/>
          <p:nvPr/>
        </p:nvSpPr>
        <p:spPr>
          <a:xfrm rot="1340279">
            <a:off x="10493740" y="6839272"/>
            <a:ext cx="901425" cy="411275"/>
          </a:xfrm>
          <a:custGeom>
            <a:avLst/>
            <a:gdLst/>
            <a:ahLst/>
            <a:cxnLst/>
            <a:rect l="l" t="t" r="r" b="b"/>
            <a:pathLst>
              <a:path w="901425" h="411275">
                <a:moveTo>
                  <a:pt x="0" y="0"/>
                </a:moveTo>
                <a:lnTo>
                  <a:pt x="901425" y="0"/>
                </a:lnTo>
                <a:lnTo>
                  <a:pt x="901425" y="411275"/>
                </a:lnTo>
                <a:lnTo>
                  <a:pt x="0" y="41127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44" name="Group 44"/>
          <p:cNvGrpSpPr/>
          <p:nvPr/>
        </p:nvGrpSpPr>
        <p:grpSpPr>
          <a:xfrm>
            <a:off x="11433476" y="6870941"/>
            <a:ext cx="1946986" cy="773481"/>
            <a:chOff x="0" y="0"/>
            <a:chExt cx="654487" cy="260009"/>
          </a:xfrm>
        </p:grpSpPr>
        <p:sp>
          <p:nvSpPr>
            <p:cNvPr id="45" name="Freeform 45"/>
            <p:cNvSpPr/>
            <p:nvPr/>
          </p:nvSpPr>
          <p:spPr>
            <a:xfrm>
              <a:off x="0" y="0"/>
              <a:ext cx="654487" cy="260009"/>
            </a:xfrm>
            <a:custGeom>
              <a:avLst/>
              <a:gdLst/>
              <a:ahLst/>
              <a:cxnLst/>
              <a:rect l="l" t="t" r="r" b="b"/>
              <a:pathLst>
                <a:path w="654487" h="260009">
                  <a:moveTo>
                    <a:pt x="130004" y="0"/>
                  </a:moveTo>
                  <a:lnTo>
                    <a:pt x="524482" y="0"/>
                  </a:lnTo>
                  <a:cubicBezTo>
                    <a:pt x="596282" y="0"/>
                    <a:pt x="654487" y="58205"/>
                    <a:pt x="654487" y="130004"/>
                  </a:cubicBezTo>
                  <a:lnTo>
                    <a:pt x="654487" y="130004"/>
                  </a:lnTo>
                  <a:cubicBezTo>
                    <a:pt x="654487" y="164484"/>
                    <a:pt x="640790" y="197551"/>
                    <a:pt x="616409" y="221931"/>
                  </a:cubicBezTo>
                  <a:cubicBezTo>
                    <a:pt x="592029" y="246312"/>
                    <a:pt x="558962" y="260009"/>
                    <a:pt x="524482" y="260009"/>
                  </a:cubicBezTo>
                  <a:lnTo>
                    <a:pt x="130004" y="260009"/>
                  </a:lnTo>
                  <a:cubicBezTo>
                    <a:pt x="95525" y="260009"/>
                    <a:pt x="62458" y="246312"/>
                    <a:pt x="38077" y="221931"/>
                  </a:cubicBezTo>
                  <a:cubicBezTo>
                    <a:pt x="13697" y="197551"/>
                    <a:pt x="0" y="164484"/>
                    <a:pt x="0" y="130004"/>
                  </a:cubicBezTo>
                  <a:lnTo>
                    <a:pt x="0" y="130004"/>
                  </a:lnTo>
                  <a:cubicBezTo>
                    <a:pt x="0" y="95525"/>
                    <a:pt x="13697" y="62458"/>
                    <a:pt x="38077" y="38077"/>
                  </a:cubicBezTo>
                  <a:cubicBezTo>
                    <a:pt x="62458" y="13697"/>
                    <a:pt x="95525" y="0"/>
                    <a:pt x="130004" y="0"/>
                  </a:cubicBezTo>
                  <a:close/>
                </a:path>
              </a:pathLst>
            </a:custGeom>
            <a:solidFill>
              <a:srgbClr val="B3E9D2"/>
            </a:solidFill>
          </p:spPr>
          <p:txBody>
            <a:bodyPr/>
            <a:lstStyle/>
            <a:p>
              <a:endParaRPr lang="en-GB"/>
            </a:p>
          </p:txBody>
        </p:sp>
        <p:sp>
          <p:nvSpPr>
            <p:cNvPr id="46" name="TextBox 46"/>
            <p:cNvSpPr txBox="1"/>
            <p:nvPr/>
          </p:nvSpPr>
          <p:spPr>
            <a:xfrm>
              <a:off x="0" y="-38100"/>
              <a:ext cx="654487" cy="298109"/>
            </a:xfrm>
            <a:prstGeom prst="rect">
              <a:avLst/>
            </a:prstGeom>
          </p:spPr>
          <p:txBody>
            <a:bodyPr lIns="50800" tIns="50800" rIns="50800" bIns="50800" rtlCol="0" anchor="ctr"/>
            <a:lstStyle/>
            <a:p>
              <a:pPr algn="ctr">
                <a:lnSpc>
                  <a:spcPts val="2054"/>
                </a:lnSpc>
              </a:pPr>
              <a:endParaRPr/>
            </a:p>
          </p:txBody>
        </p:sp>
      </p:grpSp>
      <p:sp>
        <p:nvSpPr>
          <p:cNvPr id="47" name="TextBox 47"/>
          <p:cNvSpPr txBox="1"/>
          <p:nvPr/>
        </p:nvSpPr>
        <p:spPr>
          <a:xfrm>
            <a:off x="11450192" y="6973989"/>
            <a:ext cx="1930270" cy="520545"/>
          </a:xfrm>
          <a:prstGeom prst="rect">
            <a:avLst/>
          </a:prstGeom>
        </p:spPr>
        <p:txBody>
          <a:bodyPr lIns="0" tIns="0" rIns="0" bIns="0" rtlCol="0" anchor="t">
            <a:spAutoFit/>
          </a:bodyPr>
          <a:lstStyle/>
          <a:p>
            <a:pPr algn="ctr">
              <a:lnSpc>
                <a:spcPts val="1965"/>
              </a:lnSpc>
            </a:pPr>
            <a:r>
              <a:rPr lang="en-US" sz="1965">
                <a:solidFill>
                  <a:srgbClr val="082B74"/>
                </a:solidFill>
                <a:latin typeface="Trebuchet MS 1"/>
                <a:ea typeface="Trebuchet MS 1"/>
                <a:cs typeface="Trebuchet MS 1"/>
                <a:sym typeface="Trebuchet MS 1"/>
              </a:rPr>
              <a:t>AI and digital information</a:t>
            </a:r>
          </a:p>
        </p:txBody>
      </p:sp>
      <p:sp>
        <p:nvSpPr>
          <p:cNvPr id="48" name="Freeform 48"/>
          <p:cNvSpPr/>
          <p:nvPr/>
        </p:nvSpPr>
        <p:spPr>
          <a:xfrm rot="5571885">
            <a:off x="11624700" y="7869154"/>
            <a:ext cx="795084" cy="362757"/>
          </a:xfrm>
          <a:custGeom>
            <a:avLst/>
            <a:gdLst/>
            <a:ahLst/>
            <a:cxnLst/>
            <a:rect l="l" t="t" r="r" b="b"/>
            <a:pathLst>
              <a:path w="795084" h="362757">
                <a:moveTo>
                  <a:pt x="0" y="0"/>
                </a:moveTo>
                <a:lnTo>
                  <a:pt x="795084" y="0"/>
                </a:lnTo>
                <a:lnTo>
                  <a:pt x="795084" y="362757"/>
                </a:lnTo>
                <a:lnTo>
                  <a:pt x="0" y="3627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49" name="TextBox 49"/>
          <p:cNvSpPr txBox="1"/>
          <p:nvPr/>
        </p:nvSpPr>
        <p:spPr>
          <a:xfrm>
            <a:off x="9681588" y="8786337"/>
            <a:ext cx="2918539" cy="527082"/>
          </a:xfrm>
          <a:prstGeom prst="rect">
            <a:avLst/>
          </a:prstGeom>
        </p:spPr>
        <p:txBody>
          <a:bodyPr lIns="0" tIns="0" rIns="0" bIns="0" rtlCol="0" anchor="t">
            <a:spAutoFit/>
          </a:bodyPr>
          <a:lstStyle/>
          <a:p>
            <a:pPr algn="ctr">
              <a:lnSpc>
                <a:spcPts val="1988"/>
              </a:lnSpc>
            </a:pPr>
            <a:r>
              <a:rPr lang="en-US" sz="1988" b="1">
                <a:solidFill>
                  <a:srgbClr val="082B74"/>
                </a:solidFill>
                <a:latin typeface="Trebuchet MS 1"/>
                <a:ea typeface="Trebuchet MS 1"/>
                <a:cs typeface="Trebuchet MS 1"/>
                <a:sym typeface="Trebuchet MS 1"/>
              </a:rPr>
              <a:t>Info on prevalent illnesses </a:t>
            </a:r>
          </a:p>
        </p:txBody>
      </p:sp>
      <p:grpSp>
        <p:nvGrpSpPr>
          <p:cNvPr id="50" name="Group 50"/>
          <p:cNvGrpSpPr/>
          <p:nvPr/>
        </p:nvGrpSpPr>
        <p:grpSpPr>
          <a:xfrm>
            <a:off x="9288566" y="8510501"/>
            <a:ext cx="4969671" cy="1060969"/>
            <a:chOff x="0" y="0"/>
            <a:chExt cx="1670573" cy="356649"/>
          </a:xfrm>
        </p:grpSpPr>
        <p:sp>
          <p:nvSpPr>
            <p:cNvPr id="51" name="Freeform 51"/>
            <p:cNvSpPr/>
            <p:nvPr/>
          </p:nvSpPr>
          <p:spPr>
            <a:xfrm>
              <a:off x="0" y="0"/>
              <a:ext cx="1670573" cy="356649"/>
            </a:xfrm>
            <a:custGeom>
              <a:avLst/>
              <a:gdLst/>
              <a:ahLst/>
              <a:cxnLst/>
              <a:rect l="l" t="t" r="r" b="b"/>
              <a:pathLst>
                <a:path w="1670573" h="356649">
                  <a:moveTo>
                    <a:pt x="79450" y="0"/>
                  </a:moveTo>
                  <a:lnTo>
                    <a:pt x="1591124" y="0"/>
                  </a:lnTo>
                  <a:cubicBezTo>
                    <a:pt x="1612195" y="0"/>
                    <a:pt x="1632403" y="8371"/>
                    <a:pt x="1647303" y="23270"/>
                  </a:cubicBezTo>
                  <a:cubicBezTo>
                    <a:pt x="1662203" y="38170"/>
                    <a:pt x="1670573" y="58378"/>
                    <a:pt x="1670573" y="79450"/>
                  </a:cubicBezTo>
                  <a:lnTo>
                    <a:pt x="1670573" y="277199"/>
                  </a:lnTo>
                  <a:cubicBezTo>
                    <a:pt x="1670573" y="298271"/>
                    <a:pt x="1662203" y="318479"/>
                    <a:pt x="1647303" y="333378"/>
                  </a:cubicBezTo>
                  <a:cubicBezTo>
                    <a:pt x="1632403" y="348278"/>
                    <a:pt x="1612195" y="356649"/>
                    <a:pt x="1591124" y="356649"/>
                  </a:cubicBezTo>
                  <a:lnTo>
                    <a:pt x="79450" y="356649"/>
                  </a:lnTo>
                  <a:cubicBezTo>
                    <a:pt x="58378" y="356649"/>
                    <a:pt x="38170" y="348278"/>
                    <a:pt x="23270" y="333378"/>
                  </a:cubicBezTo>
                  <a:cubicBezTo>
                    <a:pt x="8371" y="318479"/>
                    <a:pt x="0" y="298271"/>
                    <a:pt x="0" y="277199"/>
                  </a:cubicBezTo>
                  <a:lnTo>
                    <a:pt x="0" y="79450"/>
                  </a:lnTo>
                  <a:cubicBezTo>
                    <a:pt x="0" y="58378"/>
                    <a:pt x="8371" y="38170"/>
                    <a:pt x="23270" y="23270"/>
                  </a:cubicBezTo>
                  <a:cubicBezTo>
                    <a:pt x="38170" y="8371"/>
                    <a:pt x="58378" y="0"/>
                    <a:pt x="79450" y="0"/>
                  </a:cubicBezTo>
                  <a:close/>
                </a:path>
              </a:pathLst>
            </a:custGeom>
            <a:solidFill>
              <a:srgbClr val="E1BBCD"/>
            </a:solidFill>
          </p:spPr>
          <p:txBody>
            <a:bodyPr/>
            <a:lstStyle/>
            <a:p>
              <a:endParaRPr lang="en-GB"/>
            </a:p>
          </p:txBody>
        </p:sp>
        <p:sp>
          <p:nvSpPr>
            <p:cNvPr id="52" name="TextBox 52"/>
            <p:cNvSpPr txBox="1"/>
            <p:nvPr/>
          </p:nvSpPr>
          <p:spPr>
            <a:xfrm>
              <a:off x="0" y="-38100"/>
              <a:ext cx="1670573" cy="394749"/>
            </a:xfrm>
            <a:prstGeom prst="rect">
              <a:avLst/>
            </a:prstGeom>
          </p:spPr>
          <p:txBody>
            <a:bodyPr lIns="50800" tIns="50800" rIns="50800" bIns="50800" rtlCol="0" anchor="ctr"/>
            <a:lstStyle/>
            <a:p>
              <a:pPr algn="ctr">
                <a:lnSpc>
                  <a:spcPts val="2054"/>
                </a:lnSpc>
              </a:pPr>
              <a:endParaRPr/>
            </a:p>
          </p:txBody>
        </p:sp>
      </p:grpSp>
      <p:grpSp>
        <p:nvGrpSpPr>
          <p:cNvPr id="53" name="Group 53"/>
          <p:cNvGrpSpPr/>
          <p:nvPr/>
        </p:nvGrpSpPr>
        <p:grpSpPr>
          <a:xfrm>
            <a:off x="14152975" y="6730586"/>
            <a:ext cx="2492120" cy="1650867"/>
            <a:chOff x="0" y="0"/>
            <a:chExt cx="837735" cy="554945"/>
          </a:xfrm>
        </p:grpSpPr>
        <p:sp>
          <p:nvSpPr>
            <p:cNvPr id="54" name="Freeform 54"/>
            <p:cNvSpPr/>
            <p:nvPr/>
          </p:nvSpPr>
          <p:spPr>
            <a:xfrm>
              <a:off x="0" y="0"/>
              <a:ext cx="837735" cy="554945"/>
            </a:xfrm>
            <a:custGeom>
              <a:avLst/>
              <a:gdLst/>
              <a:ahLst/>
              <a:cxnLst/>
              <a:rect l="l" t="t" r="r" b="b"/>
              <a:pathLst>
                <a:path w="837735" h="554945">
                  <a:moveTo>
                    <a:pt x="158435" y="0"/>
                  </a:moveTo>
                  <a:lnTo>
                    <a:pt x="679301" y="0"/>
                  </a:lnTo>
                  <a:cubicBezTo>
                    <a:pt x="766802" y="0"/>
                    <a:pt x="837735" y="70934"/>
                    <a:pt x="837735" y="158435"/>
                  </a:cubicBezTo>
                  <a:lnTo>
                    <a:pt x="837735" y="396510"/>
                  </a:lnTo>
                  <a:cubicBezTo>
                    <a:pt x="837735" y="484011"/>
                    <a:pt x="766802" y="554945"/>
                    <a:pt x="679301" y="554945"/>
                  </a:cubicBezTo>
                  <a:lnTo>
                    <a:pt x="158435" y="554945"/>
                  </a:lnTo>
                  <a:cubicBezTo>
                    <a:pt x="70934" y="554945"/>
                    <a:pt x="0" y="484011"/>
                    <a:pt x="0" y="396510"/>
                  </a:cubicBezTo>
                  <a:lnTo>
                    <a:pt x="0" y="158435"/>
                  </a:lnTo>
                  <a:cubicBezTo>
                    <a:pt x="0" y="70934"/>
                    <a:pt x="70934" y="0"/>
                    <a:pt x="158435" y="0"/>
                  </a:cubicBezTo>
                  <a:close/>
                </a:path>
              </a:pathLst>
            </a:custGeom>
            <a:solidFill>
              <a:srgbClr val="E1BBCD"/>
            </a:solidFill>
          </p:spPr>
          <p:txBody>
            <a:bodyPr/>
            <a:lstStyle/>
            <a:p>
              <a:endParaRPr lang="en-GB"/>
            </a:p>
          </p:txBody>
        </p:sp>
        <p:sp>
          <p:nvSpPr>
            <p:cNvPr id="55" name="TextBox 55"/>
            <p:cNvSpPr txBox="1"/>
            <p:nvPr/>
          </p:nvSpPr>
          <p:spPr>
            <a:xfrm>
              <a:off x="0" y="-38100"/>
              <a:ext cx="837735" cy="593045"/>
            </a:xfrm>
            <a:prstGeom prst="rect">
              <a:avLst/>
            </a:prstGeom>
          </p:spPr>
          <p:txBody>
            <a:bodyPr lIns="50800" tIns="50800" rIns="50800" bIns="50800" rtlCol="0" anchor="ctr"/>
            <a:lstStyle/>
            <a:p>
              <a:pPr algn="ctr">
                <a:lnSpc>
                  <a:spcPts val="2054"/>
                </a:lnSpc>
              </a:pPr>
              <a:endParaRPr/>
            </a:p>
          </p:txBody>
        </p:sp>
      </p:grpSp>
      <p:sp>
        <p:nvSpPr>
          <p:cNvPr id="56" name="Freeform 56"/>
          <p:cNvSpPr/>
          <p:nvPr/>
        </p:nvSpPr>
        <p:spPr>
          <a:xfrm rot="713519">
            <a:off x="13345333" y="7220945"/>
            <a:ext cx="763865" cy="348513"/>
          </a:xfrm>
          <a:custGeom>
            <a:avLst/>
            <a:gdLst/>
            <a:ahLst/>
            <a:cxnLst/>
            <a:rect l="l" t="t" r="r" b="b"/>
            <a:pathLst>
              <a:path w="763865" h="348513">
                <a:moveTo>
                  <a:pt x="0" y="0"/>
                </a:moveTo>
                <a:lnTo>
                  <a:pt x="763865" y="0"/>
                </a:lnTo>
                <a:lnTo>
                  <a:pt x="763865" y="348513"/>
                </a:lnTo>
                <a:lnTo>
                  <a:pt x="0" y="34851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57" name="TextBox 57"/>
          <p:cNvSpPr txBox="1"/>
          <p:nvPr/>
        </p:nvSpPr>
        <p:spPr>
          <a:xfrm>
            <a:off x="4799320" y="1504549"/>
            <a:ext cx="2423948" cy="1278335"/>
          </a:xfrm>
          <a:prstGeom prst="rect">
            <a:avLst/>
          </a:prstGeom>
        </p:spPr>
        <p:txBody>
          <a:bodyPr lIns="0" tIns="0" rIns="0" bIns="0" rtlCol="0" anchor="t">
            <a:spAutoFit/>
          </a:bodyPr>
          <a:lstStyle/>
          <a:p>
            <a:pPr algn="ctr">
              <a:lnSpc>
                <a:spcPts val="2468"/>
              </a:lnSpc>
            </a:pPr>
            <a:r>
              <a:rPr lang="en-US" sz="2468" b="1">
                <a:solidFill>
                  <a:srgbClr val="FFFFFF"/>
                </a:solidFill>
                <a:latin typeface="Trebuchet MS 1"/>
                <a:ea typeface="Trebuchet MS 1"/>
                <a:cs typeface="Trebuchet MS 1"/>
                <a:sym typeface="Trebuchet MS 1"/>
              </a:rPr>
              <a:t>Borough-wide</a:t>
            </a:r>
          </a:p>
          <a:p>
            <a:pPr algn="ctr">
              <a:lnSpc>
                <a:spcPts val="2468"/>
              </a:lnSpc>
            </a:pPr>
            <a:r>
              <a:rPr lang="en-US" sz="2468" b="1">
                <a:solidFill>
                  <a:srgbClr val="FFFFFF"/>
                </a:solidFill>
                <a:latin typeface="Trebuchet MS 1"/>
                <a:ea typeface="Trebuchet MS 1"/>
                <a:cs typeface="Trebuchet MS 1"/>
                <a:sym typeface="Trebuchet MS 1"/>
              </a:rPr>
              <a:t> GP service, near good transport links</a:t>
            </a:r>
          </a:p>
        </p:txBody>
      </p:sp>
      <p:sp>
        <p:nvSpPr>
          <p:cNvPr id="58" name="TextBox 58"/>
          <p:cNvSpPr txBox="1"/>
          <p:nvPr/>
        </p:nvSpPr>
        <p:spPr>
          <a:xfrm>
            <a:off x="1958515" y="1369472"/>
            <a:ext cx="2065791" cy="1637120"/>
          </a:xfrm>
          <a:prstGeom prst="rect">
            <a:avLst/>
          </a:prstGeom>
        </p:spPr>
        <p:txBody>
          <a:bodyPr lIns="0" tIns="0" rIns="0" bIns="0" rtlCol="0" anchor="t">
            <a:spAutoFit/>
          </a:bodyPr>
          <a:lstStyle/>
          <a:p>
            <a:pPr algn="ctr">
              <a:lnSpc>
                <a:spcPts val="2103"/>
              </a:lnSpc>
            </a:pPr>
            <a:r>
              <a:rPr lang="en-US" sz="2103" b="1">
                <a:solidFill>
                  <a:srgbClr val="082B74"/>
                </a:solidFill>
                <a:latin typeface="Trebuchet MS 1"/>
                <a:ea typeface="Trebuchet MS 1"/>
                <a:cs typeface="Trebuchet MS 1"/>
                <a:sym typeface="Trebuchet MS 1"/>
              </a:rPr>
              <a:t>Emergency  appointments, routine screening,</a:t>
            </a:r>
          </a:p>
          <a:p>
            <a:pPr algn="ctr">
              <a:lnSpc>
                <a:spcPts val="2103"/>
              </a:lnSpc>
            </a:pPr>
            <a:r>
              <a:rPr lang="en-US" sz="2103" b="1">
                <a:solidFill>
                  <a:srgbClr val="082B74"/>
                </a:solidFill>
                <a:latin typeface="Trebuchet MS 1"/>
                <a:ea typeface="Trebuchet MS 1"/>
                <a:cs typeface="Trebuchet MS 1"/>
                <a:sym typeface="Trebuchet MS 1"/>
              </a:rPr>
              <a:t>able to refer to other services</a:t>
            </a:r>
          </a:p>
        </p:txBody>
      </p:sp>
      <p:sp>
        <p:nvSpPr>
          <p:cNvPr id="59" name="TextBox 59"/>
          <p:cNvSpPr txBox="1"/>
          <p:nvPr/>
        </p:nvSpPr>
        <p:spPr>
          <a:xfrm>
            <a:off x="2511635" y="3385972"/>
            <a:ext cx="1930270" cy="1269346"/>
          </a:xfrm>
          <a:prstGeom prst="rect">
            <a:avLst/>
          </a:prstGeom>
        </p:spPr>
        <p:txBody>
          <a:bodyPr lIns="0" tIns="0" rIns="0" bIns="0" rtlCol="0" anchor="t">
            <a:spAutoFit/>
          </a:bodyPr>
          <a:lstStyle/>
          <a:p>
            <a:pPr algn="ctr">
              <a:lnSpc>
                <a:spcPts val="1965"/>
              </a:lnSpc>
            </a:pPr>
            <a:r>
              <a:rPr lang="en-US" sz="1965" b="1">
                <a:solidFill>
                  <a:srgbClr val="082B74"/>
                </a:solidFill>
                <a:latin typeface="Trebuchet MS 1"/>
                <a:ea typeface="Trebuchet MS 1"/>
                <a:cs typeface="Trebuchet MS 1"/>
                <a:sym typeface="Trebuchet MS 1"/>
              </a:rPr>
              <a:t>Online services</a:t>
            </a:r>
          </a:p>
          <a:p>
            <a:pPr algn="ctr">
              <a:lnSpc>
                <a:spcPts val="1965"/>
              </a:lnSpc>
            </a:pPr>
            <a:r>
              <a:rPr lang="en-US" sz="1965" b="1">
                <a:solidFill>
                  <a:srgbClr val="082B74"/>
                </a:solidFill>
                <a:latin typeface="Trebuchet MS 1"/>
                <a:ea typeface="Trebuchet MS 1"/>
                <a:cs typeface="Trebuchet MS 1"/>
                <a:sym typeface="Trebuchet MS 1"/>
              </a:rPr>
              <a:t>(booking, repeat prescriptions, etc)</a:t>
            </a:r>
          </a:p>
        </p:txBody>
      </p:sp>
      <p:sp>
        <p:nvSpPr>
          <p:cNvPr id="60" name="TextBox 60"/>
          <p:cNvSpPr txBox="1"/>
          <p:nvPr/>
        </p:nvSpPr>
        <p:spPr>
          <a:xfrm>
            <a:off x="1407084" y="5008454"/>
            <a:ext cx="1930270" cy="1019745"/>
          </a:xfrm>
          <a:prstGeom prst="rect">
            <a:avLst/>
          </a:prstGeom>
        </p:spPr>
        <p:txBody>
          <a:bodyPr lIns="0" tIns="0" rIns="0" bIns="0" rtlCol="0" anchor="t">
            <a:spAutoFit/>
          </a:bodyPr>
          <a:lstStyle/>
          <a:p>
            <a:pPr algn="ctr">
              <a:lnSpc>
                <a:spcPts val="1965"/>
              </a:lnSpc>
            </a:pPr>
            <a:r>
              <a:rPr lang="en-US" sz="1965">
                <a:solidFill>
                  <a:srgbClr val="082B74"/>
                </a:solidFill>
                <a:latin typeface="Trebuchet MS 1"/>
                <a:ea typeface="Trebuchet MS 1"/>
                <a:cs typeface="Trebuchet MS 1"/>
                <a:sym typeface="Trebuchet MS 1"/>
              </a:rPr>
              <a:t>Remote appointments,</a:t>
            </a:r>
          </a:p>
          <a:p>
            <a:pPr algn="ctr">
              <a:lnSpc>
                <a:spcPts val="1965"/>
              </a:lnSpc>
            </a:pPr>
            <a:r>
              <a:rPr lang="en-US" sz="1965">
                <a:solidFill>
                  <a:srgbClr val="082B74"/>
                </a:solidFill>
                <a:latin typeface="Trebuchet MS 1"/>
                <a:ea typeface="Trebuchet MS 1"/>
                <a:cs typeface="Trebuchet MS 1"/>
                <a:sym typeface="Trebuchet MS 1"/>
              </a:rPr>
              <a:t>GP at Hand model</a:t>
            </a:r>
          </a:p>
        </p:txBody>
      </p:sp>
      <p:sp>
        <p:nvSpPr>
          <p:cNvPr id="61" name="TextBox 61"/>
          <p:cNvSpPr txBox="1"/>
          <p:nvPr/>
        </p:nvSpPr>
        <p:spPr>
          <a:xfrm>
            <a:off x="2469908" y="6979692"/>
            <a:ext cx="1687226" cy="1768546"/>
          </a:xfrm>
          <a:prstGeom prst="rect">
            <a:avLst/>
          </a:prstGeom>
        </p:spPr>
        <p:txBody>
          <a:bodyPr lIns="0" tIns="0" rIns="0" bIns="0" rtlCol="0" anchor="t">
            <a:spAutoFit/>
          </a:bodyPr>
          <a:lstStyle/>
          <a:p>
            <a:pPr algn="ctr">
              <a:lnSpc>
                <a:spcPts val="1965"/>
              </a:lnSpc>
            </a:pPr>
            <a:r>
              <a:rPr lang="en-US" sz="1965">
                <a:solidFill>
                  <a:srgbClr val="082B74"/>
                </a:solidFill>
                <a:latin typeface="Trebuchet MS 1"/>
                <a:ea typeface="Trebuchet MS 1"/>
                <a:cs typeface="Trebuchet MS 1"/>
                <a:sym typeface="Trebuchet MS 1"/>
              </a:rPr>
              <a:t>In-person appointments-prioritising long term conditions and the most vulnerable </a:t>
            </a:r>
          </a:p>
        </p:txBody>
      </p:sp>
      <p:sp>
        <p:nvSpPr>
          <p:cNvPr id="62" name="TextBox 62"/>
          <p:cNvSpPr txBox="1"/>
          <p:nvPr/>
        </p:nvSpPr>
        <p:spPr>
          <a:xfrm>
            <a:off x="925909" y="6346289"/>
            <a:ext cx="1418861" cy="951892"/>
          </a:xfrm>
          <a:prstGeom prst="rect">
            <a:avLst/>
          </a:prstGeom>
        </p:spPr>
        <p:txBody>
          <a:bodyPr lIns="0" tIns="0" rIns="0" bIns="0" rtlCol="0" anchor="t">
            <a:spAutoFit/>
          </a:bodyPr>
          <a:lstStyle/>
          <a:p>
            <a:pPr algn="ctr">
              <a:lnSpc>
                <a:spcPts val="1838"/>
              </a:lnSpc>
            </a:pPr>
            <a:r>
              <a:rPr lang="en-US" sz="1838" b="1">
                <a:solidFill>
                  <a:srgbClr val="082B74"/>
                </a:solidFill>
                <a:latin typeface="Trebuchet MS 1"/>
                <a:ea typeface="Trebuchet MS 1"/>
                <a:cs typeface="Trebuchet MS 1"/>
                <a:sym typeface="Trebuchet MS 1"/>
              </a:rPr>
              <a:t>Better info on accessing the right GP service</a:t>
            </a:r>
          </a:p>
        </p:txBody>
      </p:sp>
      <p:sp>
        <p:nvSpPr>
          <p:cNvPr id="63" name="TextBox 63"/>
          <p:cNvSpPr txBox="1"/>
          <p:nvPr/>
        </p:nvSpPr>
        <p:spPr>
          <a:xfrm>
            <a:off x="8605374" y="5740837"/>
            <a:ext cx="1841189" cy="1278335"/>
          </a:xfrm>
          <a:prstGeom prst="rect">
            <a:avLst/>
          </a:prstGeom>
        </p:spPr>
        <p:txBody>
          <a:bodyPr lIns="0" tIns="0" rIns="0" bIns="0" rtlCol="0" anchor="t">
            <a:spAutoFit/>
          </a:bodyPr>
          <a:lstStyle/>
          <a:p>
            <a:pPr algn="ctr">
              <a:lnSpc>
                <a:spcPts val="2468"/>
              </a:lnSpc>
            </a:pPr>
            <a:r>
              <a:rPr lang="en-US" sz="2468" b="1">
                <a:solidFill>
                  <a:srgbClr val="FFFFFF"/>
                </a:solidFill>
                <a:latin typeface="Trebuchet MS 1"/>
                <a:ea typeface="Trebuchet MS 1"/>
                <a:cs typeface="Trebuchet MS 1"/>
                <a:sym typeface="Trebuchet MS 1"/>
              </a:rPr>
              <a:t>NHS 111 and other centralised services</a:t>
            </a:r>
          </a:p>
        </p:txBody>
      </p:sp>
      <p:sp>
        <p:nvSpPr>
          <p:cNvPr id="64" name="TextBox 64"/>
          <p:cNvSpPr txBox="1"/>
          <p:nvPr/>
        </p:nvSpPr>
        <p:spPr>
          <a:xfrm>
            <a:off x="13857419" y="4872388"/>
            <a:ext cx="1953249" cy="1284797"/>
          </a:xfrm>
          <a:prstGeom prst="rect">
            <a:avLst/>
          </a:prstGeom>
        </p:spPr>
        <p:txBody>
          <a:bodyPr lIns="0" tIns="0" rIns="0" bIns="0" rtlCol="0" anchor="t">
            <a:spAutoFit/>
          </a:bodyPr>
          <a:lstStyle/>
          <a:p>
            <a:pPr algn="ctr">
              <a:lnSpc>
                <a:spcPts val="1988"/>
              </a:lnSpc>
            </a:pPr>
            <a:r>
              <a:rPr lang="en-US" sz="1988" b="1">
                <a:solidFill>
                  <a:srgbClr val="082B74"/>
                </a:solidFill>
                <a:latin typeface="Trebuchet MS 1"/>
                <a:ea typeface="Trebuchet MS 1"/>
                <a:cs typeface="Trebuchet MS 1"/>
                <a:sym typeface="Trebuchet MS 1"/>
              </a:rPr>
              <a:t>Repeat prescriptions, specialist advice for long term conditions</a:t>
            </a:r>
          </a:p>
        </p:txBody>
      </p:sp>
      <p:sp>
        <p:nvSpPr>
          <p:cNvPr id="65" name="TextBox 65"/>
          <p:cNvSpPr txBox="1"/>
          <p:nvPr/>
        </p:nvSpPr>
        <p:spPr>
          <a:xfrm>
            <a:off x="9307534" y="8583959"/>
            <a:ext cx="4699020" cy="779654"/>
          </a:xfrm>
          <a:prstGeom prst="rect">
            <a:avLst/>
          </a:prstGeom>
        </p:spPr>
        <p:txBody>
          <a:bodyPr lIns="0" tIns="0" rIns="0" bIns="0" rtlCol="0" anchor="t">
            <a:spAutoFit/>
          </a:bodyPr>
          <a:lstStyle/>
          <a:p>
            <a:pPr algn="ctr">
              <a:lnSpc>
                <a:spcPts val="1988"/>
              </a:lnSpc>
            </a:pPr>
            <a:r>
              <a:rPr lang="en-US" sz="1988" b="1">
                <a:solidFill>
                  <a:srgbClr val="082B74"/>
                </a:solidFill>
                <a:latin typeface="Trebuchet MS 1"/>
                <a:ea typeface="Trebuchet MS 1"/>
                <a:cs typeface="Trebuchet MS 1"/>
                <a:sym typeface="Trebuchet MS 1"/>
              </a:rPr>
              <a:t>Info on prevalent conditions(Strep-A, Covid, flu) in multiple formats: written, audio, phone line etc.</a:t>
            </a:r>
          </a:p>
        </p:txBody>
      </p:sp>
      <p:sp>
        <p:nvSpPr>
          <p:cNvPr id="66" name="TextBox 66"/>
          <p:cNvSpPr txBox="1"/>
          <p:nvPr/>
        </p:nvSpPr>
        <p:spPr>
          <a:xfrm>
            <a:off x="14219482" y="6773187"/>
            <a:ext cx="2439841" cy="1537368"/>
          </a:xfrm>
          <a:prstGeom prst="rect">
            <a:avLst/>
          </a:prstGeom>
        </p:spPr>
        <p:txBody>
          <a:bodyPr lIns="0" tIns="0" rIns="0" bIns="0" rtlCol="0" anchor="t">
            <a:spAutoFit/>
          </a:bodyPr>
          <a:lstStyle/>
          <a:p>
            <a:pPr algn="ctr">
              <a:lnSpc>
                <a:spcPts val="1988"/>
              </a:lnSpc>
            </a:pPr>
            <a:r>
              <a:rPr lang="en-US" sz="1988" b="1">
                <a:solidFill>
                  <a:srgbClr val="082B74"/>
                </a:solidFill>
                <a:latin typeface="Trebuchet MS 1"/>
                <a:ea typeface="Trebuchet MS 1"/>
                <a:cs typeface="Trebuchet MS 1"/>
                <a:sym typeface="Trebuchet MS 1"/>
              </a:rPr>
              <a:t> Advanced algorithms</a:t>
            </a:r>
          </a:p>
          <a:p>
            <a:pPr algn="ctr">
              <a:lnSpc>
                <a:spcPts val="1988"/>
              </a:lnSpc>
            </a:pPr>
            <a:r>
              <a:rPr lang="en-US" sz="1988" b="1">
                <a:solidFill>
                  <a:srgbClr val="082B74"/>
                </a:solidFill>
                <a:latin typeface="Trebuchet MS 1"/>
                <a:ea typeface="Trebuchet MS 1"/>
                <a:cs typeface="Trebuchet MS 1"/>
                <a:sym typeface="Trebuchet MS 1"/>
              </a:rPr>
              <a:t>for diagnosis and </a:t>
            </a:r>
          </a:p>
          <a:p>
            <a:pPr algn="ctr">
              <a:lnSpc>
                <a:spcPts val="1988"/>
              </a:lnSpc>
            </a:pPr>
            <a:r>
              <a:rPr lang="en-US" sz="1988" b="1">
                <a:solidFill>
                  <a:srgbClr val="082B74"/>
                </a:solidFill>
                <a:latin typeface="Trebuchet MS 1"/>
                <a:ea typeface="Trebuchet MS 1"/>
                <a:cs typeface="Trebuchet MS 1"/>
                <a:sym typeface="Trebuchet MS 1"/>
              </a:rPr>
              <a:t>reassurance, linking up to relevant services if needed </a:t>
            </a:r>
          </a:p>
        </p:txBody>
      </p:sp>
      <p:sp>
        <p:nvSpPr>
          <p:cNvPr id="67" name="Freeform 67"/>
          <p:cNvSpPr/>
          <p:nvPr/>
        </p:nvSpPr>
        <p:spPr>
          <a:xfrm rot="-8731801" flipH="1" flipV="1">
            <a:off x="6568277" y="6089797"/>
            <a:ext cx="1636932" cy="2809474"/>
          </a:xfrm>
          <a:custGeom>
            <a:avLst/>
            <a:gdLst/>
            <a:ahLst/>
            <a:cxnLst/>
            <a:rect l="l" t="t" r="r" b="b"/>
            <a:pathLst>
              <a:path w="1636932" h="2809474">
                <a:moveTo>
                  <a:pt x="1636933" y="2809474"/>
                </a:moveTo>
                <a:lnTo>
                  <a:pt x="0" y="2809474"/>
                </a:lnTo>
                <a:lnTo>
                  <a:pt x="0" y="0"/>
                </a:lnTo>
                <a:lnTo>
                  <a:pt x="1636933" y="0"/>
                </a:lnTo>
                <a:lnTo>
                  <a:pt x="1636933" y="2809474"/>
                </a:lnTo>
                <a:close/>
              </a:path>
            </a:pathLst>
          </a:custGeom>
          <a:blipFill>
            <a:blip r:embed="rId6">
              <a:extLst>
                <a:ext uri="{96DAC541-7B7A-43D3-8B79-37D633B846F1}">
                  <asvg:svgBlip xmlns:asvg="http://schemas.microsoft.com/office/drawing/2016/SVG/main" r:embed="rId7"/>
                </a:ext>
              </a:extLst>
            </a:blip>
            <a:stretch>
              <a:fillRect r="-115210"/>
            </a:stretch>
          </a:blipFill>
        </p:spPr>
        <p:txBody>
          <a:bodyPr/>
          <a:lstStyle/>
          <a:p>
            <a:endParaRPr lang="en-GB"/>
          </a:p>
        </p:txBody>
      </p:sp>
      <p:grpSp>
        <p:nvGrpSpPr>
          <p:cNvPr id="68" name="Group 68"/>
          <p:cNvGrpSpPr/>
          <p:nvPr/>
        </p:nvGrpSpPr>
        <p:grpSpPr>
          <a:xfrm>
            <a:off x="7081985" y="7265506"/>
            <a:ext cx="1946986" cy="1045049"/>
            <a:chOff x="0" y="0"/>
            <a:chExt cx="654487" cy="351297"/>
          </a:xfrm>
        </p:grpSpPr>
        <p:sp>
          <p:nvSpPr>
            <p:cNvPr id="69" name="Freeform 69"/>
            <p:cNvSpPr/>
            <p:nvPr/>
          </p:nvSpPr>
          <p:spPr>
            <a:xfrm>
              <a:off x="0" y="0"/>
              <a:ext cx="654487" cy="351297"/>
            </a:xfrm>
            <a:custGeom>
              <a:avLst/>
              <a:gdLst/>
              <a:ahLst/>
              <a:cxnLst/>
              <a:rect l="l" t="t" r="r" b="b"/>
              <a:pathLst>
                <a:path w="654487" h="351297">
                  <a:moveTo>
                    <a:pt x="175649" y="0"/>
                  </a:moveTo>
                  <a:lnTo>
                    <a:pt x="478838" y="0"/>
                  </a:lnTo>
                  <a:cubicBezTo>
                    <a:pt x="575846" y="0"/>
                    <a:pt x="654487" y="78641"/>
                    <a:pt x="654487" y="175649"/>
                  </a:cubicBezTo>
                  <a:lnTo>
                    <a:pt x="654487" y="175649"/>
                  </a:lnTo>
                  <a:cubicBezTo>
                    <a:pt x="654487" y="222234"/>
                    <a:pt x="635981" y="266910"/>
                    <a:pt x="603040" y="299851"/>
                  </a:cubicBezTo>
                  <a:cubicBezTo>
                    <a:pt x="570100" y="332791"/>
                    <a:pt x="525423" y="351297"/>
                    <a:pt x="478838" y="351297"/>
                  </a:cubicBezTo>
                  <a:lnTo>
                    <a:pt x="175649" y="351297"/>
                  </a:lnTo>
                  <a:cubicBezTo>
                    <a:pt x="129064" y="351297"/>
                    <a:pt x="84387" y="332791"/>
                    <a:pt x="51446" y="299851"/>
                  </a:cubicBezTo>
                  <a:cubicBezTo>
                    <a:pt x="18506" y="266910"/>
                    <a:pt x="0" y="222234"/>
                    <a:pt x="0" y="175649"/>
                  </a:cubicBezTo>
                  <a:lnTo>
                    <a:pt x="0" y="175649"/>
                  </a:lnTo>
                  <a:cubicBezTo>
                    <a:pt x="0" y="129064"/>
                    <a:pt x="18506" y="84387"/>
                    <a:pt x="51446" y="51446"/>
                  </a:cubicBezTo>
                  <a:cubicBezTo>
                    <a:pt x="84387" y="18506"/>
                    <a:pt x="129064" y="0"/>
                    <a:pt x="175649" y="0"/>
                  </a:cubicBezTo>
                  <a:close/>
                </a:path>
              </a:pathLst>
            </a:custGeom>
            <a:solidFill>
              <a:srgbClr val="1B748F"/>
            </a:solidFill>
          </p:spPr>
          <p:txBody>
            <a:bodyPr/>
            <a:lstStyle/>
            <a:p>
              <a:endParaRPr lang="en-GB"/>
            </a:p>
          </p:txBody>
        </p:sp>
        <p:sp>
          <p:nvSpPr>
            <p:cNvPr id="70" name="TextBox 70"/>
            <p:cNvSpPr txBox="1"/>
            <p:nvPr/>
          </p:nvSpPr>
          <p:spPr>
            <a:xfrm>
              <a:off x="0" y="-38100"/>
              <a:ext cx="654487" cy="389397"/>
            </a:xfrm>
            <a:prstGeom prst="rect">
              <a:avLst/>
            </a:prstGeom>
          </p:spPr>
          <p:txBody>
            <a:bodyPr lIns="50800" tIns="50800" rIns="50800" bIns="50800" rtlCol="0" anchor="ctr"/>
            <a:lstStyle/>
            <a:p>
              <a:pPr algn="ctr">
                <a:lnSpc>
                  <a:spcPts val="2054"/>
                </a:lnSpc>
              </a:pPr>
              <a:endParaRPr/>
            </a:p>
          </p:txBody>
        </p:sp>
      </p:grpSp>
      <p:sp>
        <p:nvSpPr>
          <p:cNvPr id="71" name="TextBox 71"/>
          <p:cNvSpPr txBox="1"/>
          <p:nvPr/>
        </p:nvSpPr>
        <p:spPr>
          <a:xfrm>
            <a:off x="7114371" y="7430415"/>
            <a:ext cx="1841189" cy="651461"/>
          </a:xfrm>
          <a:prstGeom prst="rect">
            <a:avLst/>
          </a:prstGeom>
        </p:spPr>
        <p:txBody>
          <a:bodyPr lIns="0" tIns="0" rIns="0" bIns="0" rtlCol="0" anchor="t">
            <a:spAutoFit/>
          </a:bodyPr>
          <a:lstStyle/>
          <a:p>
            <a:pPr algn="ctr">
              <a:lnSpc>
                <a:spcPts val="2468"/>
              </a:lnSpc>
            </a:pPr>
            <a:r>
              <a:rPr lang="en-US" sz="2468" b="1">
                <a:solidFill>
                  <a:srgbClr val="FFFFFF"/>
                </a:solidFill>
                <a:latin typeface="Trebuchet MS 1"/>
                <a:ea typeface="Trebuchet MS 1"/>
                <a:cs typeface="Trebuchet MS 1"/>
                <a:sym typeface="Trebuchet MS 1"/>
              </a:rPr>
              <a:t>Wider community</a:t>
            </a:r>
          </a:p>
        </p:txBody>
      </p:sp>
      <p:sp>
        <p:nvSpPr>
          <p:cNvPr id="72" name="Freeform 72"/>
          <p:cNvSpPr/>
          <p:nvPr/>
        </p:nvSpPr>
        <p:spPr>
          <a:xfrm rot="4080924">
            <a:off x="5331016" y="6042962"/>
            <a:ext cx="659620" cy="300952"/>
          </a:xfrm>
          <a:custGeom>
            <a:avLst/>
            <a:gdLst/>
            <a:ahLst/>
            <a:cxnLst/>
            <a:rect l="l" t="t" r="r" b="b"/>
            <a:pathLst>
              <a:path w="659620" h="300952">
                <a:moveTo>
                  <a:pt x="0" y="0"/>
                </a:moveTo>
                <a:lnTo>
                  <a:pt x="659620" y="0"/>
                </a:lnTo>
                <a:lnTo>
                  <a:pt x="659620" y="300951"/>
                </a:lnTo>
                <a:lnTo>
                  <a:pt x="0" y="3009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73" name="Group 73"/>
          <p:cNvGrpSpPr/>
          <p:nvPr/>
        </p:nvGrpSpPr>
        <p:grpSpPr>
          <a:xfrm>
            <a:off x="5002363" y="6555597"/>
            <a:ext cx="1946986" cy="849246"/>
            <a:chOff x="0" y="0"/>
            <a:chExt cx="654487" cy="285477"/>
          </a:xfrm>
        </p:grpSpPr>
        <p:sp>
          <p:nvSpPr>
            <p:cNvPr id="74" name="Freeform 74"/>
            <p:cNvSpPr/>
            <p:nvPr/>
          </p:nvSpPr>
          <p:spPr>
            <a:xfrm>
              <a:off x="0" y="0"/>
              <a:ext cx="654487" cy="285477"/>
            </a:xfrm>
            <a:custGeom>
              <a:avLst/>
              <a:gdLst/>
              <a:ahLst/>
              <a:cxnLst/>
              <a:rect l="l" t="t" r="r" b="b"/>
              <a:pathLst>
                <a:path w="654487" h="285477">
                  <a:moveTo>
                    <a:pt x="142739" y="0"/>
                  </a:moveTo>
                  <a:lnTo>
                    <a:pt x="511748" y="0"/>
                  </a:lnTo>
                  <a:cubicBezTo>
                    <a:pt x="590580" y="0"/>
                    <a:pt x="654487" y="63906"/>
                    <a:pt x="654487" y="142739"/>
                  </a:cubicBezTo>
                  <a:lnTo>
                    <a:pt x="654487" y="142739"/>
                  </a:lnTo>
                  <a:cubicBezTo>
                    <a:pt x="654487" y="180595"/>
                    <a:pt x="639448" y="216901"/>
                    <a:pt x="612679" y="243670"/>
                  </a:cubicBezTo>
                  <a:cubicBezTo>
                    <a:pt x="585911" y="270439"/>
                    <a:pt x="549605" y="285477"/>
                    <a:pt x="511748" y="285477"/>
                  </a:cubicBezTo>
                  <a:lnTo>
                    <a:pt x="142739" y="285477"/>
                  </a:lnTo>
                  <a:cubicBezTo>
                    <a:pt x="63906" y="285477"/>
                    <a:pt x="0" y="221571"/>
                    <a:pt x="0" y="142739"/>
                  </a:cubicBezTo>
                  <a:lnTo>
                    <a:pt x="0" y="142739"/>
                  </a:lnTo>
                  <a:cubicBezTo>
                    <a:pt x="0" y="63906"/>
                    <a:pt x="63906" y="0"/>
                    <a:pt x="142739" y="0"/>
                  </a:cubicBezTo>
                  <a:close/>
                </a:path>
              </a:pathLst>
            </a:custGeom>
            <a:solidFill>
              <a:srgbClr val="B5C5D8"/>
            </a:solidFill>
          </p:spPr>
          <p:txBody>
            <a:bodyPr/>
            <a:lstStyle/>
            <a:p>
              <a:endParaRPr lang="en-GB"/>
            </a:p>
          </p:txBody>
        </p:sp>
        <p:sp>
          <p:nvSpPr>
            <p:cNvPr id="75" name="TextBox 75"/>
            <p:cNvSpPr txBox="1"/>
            <p:nvPr/>
          </p:nvSpPr>
          <p:spPr>
            <a:xfrm>
              <a:off x="0" y="-38100"/>
              <a:ext cx="654487" cy="323577"/>
            </a:xfrm>
            <a:prstGeom prst="rect">
              <a:avLst/>
            </a:prstGeom>
          </p:spPr>
          <p:txBody>
            <a:bodyPr lIns="50800" tIns="50800" rIns="50800" bIns="50800" rtlCol="0" anchor="ctr"/>
            <a:lstStyle/>
            <a:p>
              <a:pPr algn="ctr">
                <a:lnSpc>
                  <a:spcPts val="2054"/>
                </a:lnSpc>
              </a:pPr>
              <a:endParaRPr/>
            </a:p>
          </p:txBody>
        </p:sp>
      </p:grpSp>
      <p:sp>
        <p:nvSpPr>
          <p:cNvPr id="76" name="TextBox 76"/>
          <p:cNvSpPr txBox="1"/>
          <p:nvPr/>
        </p:nvSpPr>
        <p:spPr>
          <a:xfrm>
            <a:off x="5117378" y="6696883"/>
            <a:ext cx="1738763" cy="568623"/>
          </a:xfrm>
          <a:prstGeom prst="rect">
            <a:avLst/>
          </a:prstGeom>
        </p:spPr>
        <p:txBody>
          <a:bodyPr lIns="0" tIns="0" rIns="0" bIns="0" rtlCol="0" anchor="t">
            <a:spAutoFit/>
          </a:bodyPr>
          <a:lstStyle/>
          <a:p>
            <a:pPr algn="ctr">
              <a:lnSpc>
                <a:spcPts val="2103"/>
              </a:lnSpc>
            </a:pPr>
            <a:r>
              <a:rPr lang="en-US" sz="2103" b="1">
                <a:solidFill>
                  <a:srgbClr val="082B74"/>
                </a:solidFill>
                <a:latin typeface="Trebuchet MS 1"/>
                <a:ea typeface="Trebuchet MS 1"/>
                <a:cs typeface="Trebuchet MS 1"/>
                <a:sym typeface="Trebuchet MS 1"/>
              </a:rPr>
              <a:t>Social prescribing</a:t>
            </a:r>
          </a:p>
        </p:txBody>
      </p:sp>
      <p:sp>
        <p:nvSpPr>
          <p:cNvPr id="77" name="Freeform 77"/>
          <p:cNvSpPr/>
          <p:nvPr/>
        </p:nvSpPr>
        <p:spPr>
          <a:xfrm rot="1995243">
            <a:off x="6426245" y="7493946"/>
            <a:ext cx="659620" cy="300952"/>
          </a:xfrm>
          <a:custGeom>
            <a:avLst/>
            <a:gdLst/>
            <a:ahLst/>
            <a:cxnLst/>
            <a:rect l="l" t="t" r="r" b="b"/>
            <a:pathLst>
              <a:path w="659620" h="300952">
                <a:moveTo>
                  <a:pt x="0" y="0"/>
                </a:moveTo>
                <a:lnTo>
                  <a:pt x="659620" y="0"/>
                </a:lnTo>
                <a:lnTo>
                  <a:pt x="659620" y="300952"/>
                </a:lnTo>
                <a:lnTo>
                  <a:pt x="0" y="3009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78" name="Freeform 78"/>
          <p:cNvSpPr/>
          <p:nvPr/>
        </p:nvSpPr>
        <p:spPr>
          <a:xfrm rot="4603608">
            <a:off x="8208079" y="8446863"/>
            <a:ext cx="659620" cy="300952"/>
          </a:xfrm>
          <a:custGeom>
            <a:avLst/>
            <a:gdLst/>
            <a:ahLst/>
            <a:cxnLst/>
            <a:rect l="l" t="t" r="r" b="b"/>
            <a:pathLst>
              <a:path w="659620" h="300952">
                <a:moveTo>
                  <a:pt x="0" y="0"/>
                </a:moveTo>
                <a:lnTo>
                  <a:pt x="659620" y="0"/>
                </a:lnTo>
                <a:lnTo>
                  <a:pt x="659620" y="300951"/>
                </a:lnTo>
                <a:lnTo>
                  <a:pt x="0" y="3009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79" name="Group 79"/>
          <p:cNvGrpSpPr/>
          <p:nvPr/>
        </p:nvGrpSpPr>
        <p:grpSpPr>
          <a:xfrm>
            <a:off x="7907680" y="8910179"/>
            <a:ext cx="1260417" cy="849246"/>
            <a:chOff x="0" y="0"/>
            <a:chExt cx="423694" cy="285477"/>
          </a:xfrm>
        </p:grpSpPr>
        <p:sp>
          <p:nvSpPr>
            <p:cNvPr id="80" name="Freeform 80"/>
            <p:cNvSpPr/>
            <p:nvPr/>
          </p:nvSpPr>
          <p:spPr>
            <a:xfrm>
              <a:off x="0" y="0"/>
              <a:ext cx="423694" cy="285477"/>
            </a:xfrm>
            <a:custGeom>
              <a:avLst/>
              <a:gdLst/>
              <a:ahLst/>
              <a:cxnLst/>
              <a:rect l="l" t="t" r="r" b="b"/>
              <a:pathLst>
                <a:path w="423694" h="285477">
                  <a:moveTo>
                    <a:pt x="142739" y="0"/>
                  </a:moveTo>
                  <a:lnTo>
                    <a:pt x="280955" y="0"/>
                  </a:lnTo>
                  <a:cubicBezTo>
                    <a:pt x="318812" y="0"/>
                    <a:pt x="355118" y="15038"/>
                    <a:pt x="381887" y="41807"/>
                  </a:cubicBezTo>
                  <a:cubicBezTo>
                    <a:pt x="408655" y="68576"/>
                    <a:pt x="423694" y="104882"/>
                    <a:pt x="423694" y="142739"/>
                  </a:cubicBezTo>
                  <a:lnTo>
                    <a:pt x="423694" y="142739"/>
                  </a:lnTo>
                  <a:cubicBezTo>
                    <a:pt x="423694" y="221571"/>
                    <a:pt x="359788" y="285477"/>
                    <a:pt x="280955" y="285477"/>
                  </a:cubicBezTo>
                  <a:lnTo>
                    <a:pt x="142739" y="285477"/>
                  </a:lnTo>
                  <a:cubicBezTo>
                    <a:pt x="63906" y="285477"/>
                    <a:pt x="0" y="221571"/>
                    <a:pt x="0" y="142739"/>
                  </a:cubicBezTo>
                  <a:lnTo>
                    <a:pt x="0" y="142739"/>
                  </a:lnTo>
                  <a:cubicBezTo>
                    <a:pt x="0" y="63906"/>
                    <a:pt x="63906" y="0"/>
                    <a:pt x="142739" y="0"/>
                  </a:cubicBezTo>
                  <a:close/>
                </a:path>
              </a:pathLst>
            </a:custGeom>
            <a:solidFill>
              <a:srgbClr val="E1BBCD"/>
            </a:solidFill>
          </p:spPr>
          <p:txBody>
            <a:bodyPr/>
            <a:lstStyle/>
            <a:p>
              <a:endParaRPr lang="en-GB"/>
            </a:p>
          </p:txBody>
        </p:sp>
        <p:sp>
          <p:nvSpPr>
            <p:cNvPr id="81" name="TextBox 81"/>
            <p:cNvSpPr txBox="1"/>
            <p:nvPr/>
          </p:nvSpPr>
          <p:spPr>
            <a:xfrm>
              <a:off x="0" y="-38100"/>
              <a:ext cx="423694" cy="323577"/>
            </a:xfrm>
            <a:prstGeom prst="rect">
              <a:avLst/>
            </a:prstGeom>
          </p:spPr>
          <p:txBody>
            <a:bodyPr lIns="50800" tIns="50800" rIns="50800" bIns="50800" rtlCol="0" anchor="ctr"/>
            <a:lstStyle/>
            <a:p>
              <a:pPr algn="ctr">
                <a:lnSpc>
                  <a:spcPts val="2054"/>
                </a:lnSpc>
              </a:pPr>
              <a:endParaRPr/>
            </a:p>
          </p:txBody>
        </p:sp>
      </p:grpSp>
      <p:sp>
        <p:nvSpPr>
          <p:cNvPr id="82" name="TextBox 82"/>
          <p:cNvSpPr txBox="1"/>
          <p:nvPr/>
        </p:nvSpPr>
        <p:spPr>
          <a:xfrm>
            <a:off x="7966600" y="9026038"/>
            <a:ext cx="1123418" cy="568623"/>
          </a:xfrm>
          <a:prstGeom prst="rect">
            <a:avLst/>
          </a:prstGeom>
        </p:spPr>
        <p:txBody>
          <a:bodyPr lIns="0" tIns="0" rIns="0" bIns="0" rtlCol="0" anchor="t">
            <a:spAutoFit/>
          </a:bodyPr>
          <a:lstStyle/>
          <a:p>
            <a:pPr algn="ctr">
              <a:lnSpc>
                <a:spcPts val="2103"/>
              </a:lnSpc>
            </a:pPr>
            <a:r>
              <a:rPr lang="en-US" sz="2103" b="1">
                <a:solidFill>
                  <a:srgbClr val="082B74"/>
                </a:solidFill>
                <a:latin typeface="Trebuchet MS 1"/>
                <a:ea typeface="Trebuchet MS 1"/>
                <a:cs typeface="Trebuchet MS 1"/>
                <a:sym typeface="Trebuchet MS 1"/>
              </a:rPr>
              <a:t>Support groups</a:t>
            </a:r>
          </a:p>
        </p:txBody>
      </p:sp>
      <p:sp>
        <p:nvSpPr>
          <p:cNvPr id="83" name="Freeform 83"/>
          <p:cNvSpPr/>
          <p:nvPr/>
        </p:nvSpPr>
        <p:spPr>
          <a:xfrm rot="6073399">
            <a:off x="7192272" y="8456232"/>
            <a:ext cx="659620" cy="300952"/>
          </a:xfrm>
          <a:custGeom>
            <a:avLst/>
            <a:gdLst/>
            <a:ahLst/>
            <a:cxnLst/>
            <a:rect l="l" t="t" r="r" b="b"/>
            <a:pathLst>
              <a:path w="659620" h="300952">
                <a:moveTo>
                  <a:pt x="0" y="0"/>
                </a:moveTo>
                <a:lnTo>
                  <a:pt x="659620" y="0"/>
                </a:lnTo>
                <a:lnTo>
                  <a:pt x="659620" y="300951"/>
                </a:lnTo>
                <a:lnTo>
                  <a:pt x="0" y="30095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84" name="Group 84"/>
          <p:cNvGrpSpPr/>
          <p:nvPr/>
        </p:nvGrpSpPr>
        <p:grpSpPr>
          <a:xfrm>
            <a:off x="6534928" y="8938990"/>
            <a:ext cx="1260417" cy="849246"/>
            <a:chOff x="0" y="0"/>
            <a:chExt cx="423694" cy="285477"/>
          </a:xfrm>
        </p:grpSpPr>
        <p:sp>
          <p:nvSpPr>
            <p:cNvPr id="85" name="Freeform 85"/>
            <p:cNvSpPr/>
            <p:nvPr/>
          </p:nvSpPr>
          <p:spPr>
            <a:xfrm>
              <a:off x="0" y="0"/>
              <a:ext cx="423694" cy="285477"/>
            </a:xfrm>
            <a:custGeom>
              <a:avLst/>
              <a:gdLst/>
              <a:ahLst/>
              <a:cxnLst/>
              <a:rect l="l" t="t" r="r" b="b"/>
              <a:pathLst>
                <a:path w="423694" h="285477">
                  <a:moveTo>
                    <a:pt x="142739" y="0"/>
                  </a:moveTo>
                  <a:lnTo>
                    <a:pt x="280955" y="0"/>
                  </a:lnTo>
                  <a:cubicBezTo>
                    <a:pt x="318812" y="0"/>
                    <a:pt x="355118" y="15038"/>
                    <a:pt x="381887" y="41807"/>
                  </a:cubicBezTo>
                  <a:cubicBezTo>
                    <a:pt x="408655" y="68576"/>
                    <a:pt x="423694" y="104882"/>
                    <a:pt x="423694" y="142739"/>
                  </a:cubicBezTo>
                  <a:lnTo>
                    <a:pt x="423694" y="142739"/>
                  </a:lnTo>
                  <a:cubicBezTo>
                    <a:pt x="423694" y="221571"/>
                    <a:pt x="359788" y="285477"/>
                    <a:pt x="280955" y="285477"/>
                  </a:cubicBezTo>
                  <a:lnTo>
                    <a:pt x="142739" y="285477"/>
                  </a:lnTo>
                  <a:cubicBezTo>
                    <a:pt x="63906" y="285477"/>
                    <a:pt x="0" y="221571"/>
                    <a:pt x="0" y="142739"/>
                  </a:cubicBezTo>
                  <a:lnTo>
                    <a:pt x="0" y="142739"/>
                  </a:lnTo>
                  <a:cubicBezTo>
                    <a:pt x="0" y="63906"/>
                    <a:pt x="63906" y="0"/>
                    <a:pt x="142739" y="0"/>
                  </a:cubicBezTo>
                  <a:close/>
                </a:path>
              </a:pathLst>
            </a:custGeom>
            <a:solidFill>
              <a:srgbClr val="E1BBCD"/>
            </a:solidFill>
          </p:spPr>
          <p:txBody>
            <a:bodyPr/>
            <a:lstStyle/>
            <a:p>
              <a:endParaRPr lang="en-GB"/>
            </a:p>
          </p:txBody>
        </p:sp>
        <p:sp>
          <p:nvSpPr>
            <p:cNvPr id="86" name="TextBox 86"/>
            <p:cNvSpPr txBox="1"/>
            <p:nvPr/>
          </p:nvSpPr>
          <p:spPr>
            <a:xfrm>
              <a:off x="0" y="-38100"/>
              <a:ext cx="423694" cy="323577"/>
            </a:xfrm>
            <a:prstGeom prst="rect">
              <a:avLst/>
            </a:prstGeom>
          </p:spPr>
          <p:txBody>
            <a:bodyPr lIns="50800" tIns="50800" rIns="50800" bIns="50800" rtlCol="0" anchor="ctr"/>
            <a:lstStyle/>
            <a:p>
              <a:pPr algn="ctr">
                <a:lnSpc>
                  <a:spcPts val="2054"/>
                </a:lnSpc>
              </a:pPr>
              <a:endParaRPr/>
            </a:p>
          </p:txBody>
        </p:sp>
      </p:grpSp>
      <p:sp>
        <p:nvSpPr>
          <p:cNvPr id="87" name="TextBox 87"/>
          <p:cNvSpPr txBox="1"/>
          <p:nvPr/>
        </p:nvSpPr>
        <p:spPr>
          <a:xfrm>
            <a:off x="6593848" y="9054849"/>
            <a:ext cx="1123418" cy="568623"/>
          </a:xfrm>
          <a:prstGeom prst="rect">
            <a:avLst/>
          </a:prstGeom>
        </p:spPr>
        <p:txBody>
          <a:bodyPr lIns="0" tIns="0" rIns="0" bIns="0" rtlCol="0" anchor="t">
            <a:spAutoFit/>
          </a:bodyPr>
          <a:lstStyle/>
          <a:p>
            <a:pPr algn="ctr">
              <a:lnSpc>
                <a:spcPts val="2103"/>
              </a:lnSpc>
            </a:pPr>
            <a:r>
              <a:rPr lang="en-US" sz="2103" b="1">
                <a:solidFill>
                  <a:srgbClr val="082B74"/>
                </a:solidFill>
                <a:latin typeface="Trebuchet MS 1"/>
                <a:ea typeface="Trebuchet MS 1"/>
                <a:cs typeface="Trebuchet MS 1"/>
                <a:sym typeface="Trebuchet MS 1"/>
              </a:rPr>
              <a:t>Health checks</a:t>
            </a:r>
          </a:p>
        </p:txBody>
      </p:sp>
      <p:sp>
        <p:nvSpPr>
          <p:cNvPr id="88" name="Freeform 88"/>
          <p:cNvSpPr/>
          <p:nvPr/>
        </p:nvSpPr>
        <p:spPr>
          <a:xfrm rot="-8100000">
            <a:off x="6003119" y="8458931"/>
            <a:ext cx="944946" cy="431132"/>
          </a:xfrm>
          <a:custGeom>
            <a:avLst/>
            <a:gdLst/>
            <a:ahLst/>
            <a:cxnLst/>
            <a:rect l="l" t="t" r="r" b="b"/>
            <a:pathLst>
              <a:path w="944946" h="431132">
                <a:moveTo>
                  <a:pt x="0" y="0"/>
                </a:moveTo>
                <a:lnTo>
                  <a:pt x="944946" y="0"/>
                </a:lnTo>
                <a:lnTo>
                  <a:pt x="944946" y="431132"/>
                </a:lnTo>
                <a:lnTo>
                  <a:pt x="0" y="4311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89" name="Group 89"/>
          <p:cNvGrpSpPr/>
          <p:nvPr/>
        </p:nvGrpSpPr>
        <p:grpSpPr>
          <a:xfrm>
            <a:off x="4366643" y="7482740"/>
            <a:ext cx="1946986" cy="849246"/>
            <a:chOff x="0" y="0"/>
            <a:chExt cx="654487" cy="285477"/>
          </a:xfrm>
        </p:grpSpPr>
        <p:sp>
          <p:nvSpPr>
            <p:cNvPr id="90" name="Freeform 90"/>
            <p:cNvSpPr/>
            <p:nvPr/>
          </p:nvSpPr>
          <p:spPr>
            <a:xfrm>
              <a:off x="0" y="0"/>
              <a:ext cx="654487" cy="285477"/>
            </a:xfrm>
            <a:custGeom>
              <a:avLst/>
              <a:gdLst/>
              <a:ahLst/>
              <a:cxnLst/>
              <a:rect l="l" t="t" r="r" b="b"/>
              <a:pathLst>
                <a:path w="654487" h="285477">
                  <a:moveTo>
                    <a:pt x="142739" y="0"/>
                  </a:moveTo>
                  <a:lnTo>
                    <a:pt x="511748" y="0"/>
                  </a:lnTo>
                  <a:cubicBezTo>
                    <a:pt x="590580" y="0"/>
                    <a:pt x="654487" y="63906"/>
                    <a:pt x="654487" y="142739"/>
                  </a:cubicBezTo>
                  <a:lnTo>
                    <a:pt x="654487" y="142739"/>
                  </a:lnTo>
                  <a:cubicBezTo>
                    <a:pt x="654487" y="180595"/>
                    <a:pt x="639448" y="216901"/>
                    <a:pt x="612679" y="243670"/>
                  </a:cubicBezTo>
                  <a:cubicBezTo>
                    <a:pt x="585911" y="270439"/>
                    <a:pt x="549605" y="285477"/>
                    <a:pt x="511748" y="285477"/>
                  </a:cubicBezTo>
                  <a:lnTo>
                    <a:pt x="142739" y="285477"/>
                  </a:lnTo>
                  <a:cubicBezTo>
                    <a:pt x="63906" y="285477"/>
                    <a:pt x="0" y="221571"/>
                    <a:pt x="0" y="142739"/>
                  </a:cubicBezTo>
                  <a:lnTo>
                    <a:pt x="0" y="142739"/>
                  </a:lnTo>
                  <a:cubicBezTo>
                    <a:pt x="0" y="63906"/>
                    <a:pt x="63906" y="0"/>
                    <a:pt x="142739" y="0"/>
                  </a:cubicBezTo>
                  <a:close/>
                </a:path>
              </a:pathLst>
            </a:custGeom>
            <a:solidFill>
              <a:srgbClr val="B5C5D8"/>
            </a:solidFill>
          </p:spPr>
          <p:txBody>
            <a:bodyPr/>
            <a:lstStyle/>
            <a:p>
              <a:endParaRPr lang="en-GB"/>
            </a:p>
          </p:txBody>
        </p:sp>
        <p:sp>
          <p:nvSpPr>
            <p:cNvPr id="91" name="TextBox 91"/>
            <p:cNvSpPr txBox="1"/>
            <p:nvPr/>
          </p:nvSpPr>
          <p:spPr>
            <a:xfrm>
              <a:off x="0" y="-38100"/>
              <a:ext cx="654487" cy="323577"/>
            </a:xfrm>
            <a:prstGeom prst="rect">
              <a:avLst/>
            </a:prstGeom>
          </p:spPr>
          <p:txBody>
            <a:bodyPr lIns="50800" tIns="50800" rIns="50800" bIns="50800" rtlCol="0" anchor="ctr"/>
            <a:lstStyle/>
            <a:p>
              <a:pPr algn="ctr">
                <a:lnSpc>
                  <a:spcPts val="2054"/>
                </a:lnSpc>
              </a:pPr>
              <a:endParaRPr/>
            </a:p>
          </p:txBody>
        </p:sp>
      </p:grpSp>
      <p:sp>
        <p:nvSpPr>
          <p:cNvPr id="92" name="TextBox 92"/>
          <p:cNvSpPr txBox="1"/>
          <p:nvPr/>
        </p:nvSpPr>
        <p:spPr>
          <a:xfrm>
            <a:off x="4481659" y="7624026"/>
            <a:ext cx="1738763" cy="568623"/>
          </a:xfrm>
          <a:prstGeom prst="rect">
            <a:avLst/>
          </a:prstGeom>
        </p:spPr>
        <p:txBody>
          <a:bodyPr lIns="0" tIns="0" rIns="0" bIns="0" rtlCol="0" anchor="t">
            <a:spAutoFit/>
          </a:bodyPr>
          <a:lstStyle/>
          <a:p>
            <a:pPr algn="ctr">
              <a:lnSpc>
                <a:spcPts val="2103"/>
              </a:lnSpc>
            </a:pPr>
            <a:r>
              <a:rPr lang="en-US" sz="2103" b="1">
                <a:solidFill>
                  <a:srgbClr val="082B74"/>
                </a:solidFill>
                <a:latin typeface="Trebuchet MS 1"/>
                <a:ea typeface="Trebuchet MS 1"/>
                <a:cs typeface="Trebuchet MS 1"/>
                <a:sym typeface="Trebuchet MS 1"/>
              </a:rPr>
              <a:t>Wider integration</a:t>
            </a:r>
          </a:p>
        </p:txBody>
      </p:sp>
      <p:sp>
        <p:nvSpPr>
          <p:cNvPr id="93" name="Freeform 93"/>
          <p:cNvSpPr/>
          <p:nvPr/>
        </p:nvSpPr>
        <p:spPr>
          <a:xfrm rot="-5547264">
            <a:off x="4171977" y="6591274"/>
            <a:ext cx="1143501" cy="521722"/>
          </a:xfrm>
          <a:custGeom>
            <a:avLst/>
            <a:gdLst/>
            <a:ahLst/>
            <a:cxnLst/>
            <a:rect l="l" t="t" r="r" b="b"/>
            <a:pathLst>
              <a:path w="1143501" h="521722">
                <a:moveTo>
                  <a:pt x="0" y="0"/>
                </a:moveTo>
                <a:lnTo>
                  <a:pt x="1143502" y="0"/>
                </a:lnTo>
                <a:lnTo>
                  <a:pt x="1143502" y="521723"/>
                </a:lnTo>
                <a:lnTo>
                  <a:pt x="0" y="52172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94" name="Group 94"/>
          <p:cNvGrpSpPr/>
          <p:nvPr/>
        </p:nvGrpSpPr>
        <p:grpSpPr>
          <a:xfrm>
            <a:off x="741304" y="3827015"/>
            <a:ext cx="1701506" cy="828303"/>
            <a:chOff x="0" y="0"/>
            <a:chExt cx="654487" cy="318608"/>
          </a:xfrm>
        </p:grpSpPr>
        <p:sp>
          <p:nvSpPr>
            <p:cNvPr id="95" name="Freeform 95"/>
            <p:cNvSpPr/>
            <p:nvPr/>
          </p:nvSpPr>
          <p:spPr>
            <a:xfrm>
              <a:off x="0" y="0"/>
              <a:ext cx="654487" cy="318608"/>
            </a:xfrm>
            <a:custGeom>
              <a:avLst/>
              <a:gdLst/>
              <a:ahLst/>
              <a:cxnLst/>
              <a:rect l="l" t="t" r="r" b="b"/>
              <a:pathLst>
                <a:path w="654487" h="318608">
                  <a:moveTo>
                    <a:pt x="159304" y="0"/>
                  </a:moveTo>
                  <a:lnTo>
                    <a:pt x="495183" y="0"/>
                  </a:lnTo>
                  <a:cubicBezTo>
                    <a:pt x="537433" y="0"/>
                    <a:pt x="577952" y="16784"/>
                    <a:pt x="607828" y="46659"/>
                  </a:cubicBezTo>
                  <a:cubicBezTo>
                    <a:pt x="637703" y="76534"/>
                    <a:pt x="654487" y="117054"/>
                    <a:pt x="654487" y="159304"/>
                  </a:cubicBezTo>
                  <a:lnTo>
                    <a:pt x="654487" y="159304"/>
                  </a:lnTo>
                  <a:cubicBezTo>
                    <a:pt x="654487" y="247285"/>
                    <a:pt x="583164" y="318608"/>
                    <a:pt x="495183" y="318608"/>
                  </a:cubicBezTo>
                  <a:lnTo>
                    <a:pt x="159304" y="318608"/>
                  </a:lnTo>
                  <a:cubicBezTo>
                    <a:pt x="117054" y="318608"/>
                    <a:pt x="76534" y="301824"/>
                    <a:pt x="46659" y="271949"/>
                  </a:cubicBezTo>
                  <a:cubicBezTo>
                    <a:pt x="16784" y="242074"/>
                    <a:pt x="0" y="201554"/>
                    <a:pt x="0" y="159304"/>
                  </a:cubicBezTo>
                  <a:lnTo>
                    <a:pt x="0" y="159304"/>
                  </a:lnTo>
                  <a:cubicBezTo>
                    <a:pt x="0" y="117054"/>
                    <a:pt x="16784" y="76534"/>
                    <a:pt x="46659" y="46659"/>
                  </a:cubicBezTo>
                  <a:cubicBezTo>
                    <a:pt x="76534" y="16784"/>
                    <a:pt x="117054" y="0"/>
                    <a:pt x="159304" y="0"/>
                  </a:cubicBezTo>
                  <a:close/>
                </a:path>
              </a:pathLst>
            </a:custGeom>
            <a:solidFill>
              <a:srgbClr val="E1BBCD"/>
            </a:solidFill>
          </p:spPr>
          <p:txBody>
            <a:bodyPr/>
            <a:lstStyle/>
            <a:p>
              <a:endParaRPr lang="en-GB"/>
            </a:p>
          </p:txBody>
        </p:sp>
        <p:sp>
          <p:nvSpPr>
            <p:cNvPr id="96" name="TextBox 96"/>
            <p:cNvSpPr txBox="1"/>
            <p:nvPr/>
          </p:nvSpPr>
          <p:spPr>
            <a:xfrm>
              <a:off x="0" y="-38100"/>
              <a:ext cx="654487" cy="356708"/>
            </a:xfrm>
            <a:prstGeom prst="rect">
              <a:avLst/>
            </a:prstGeom>
          </p:spPr>
          <p:txBody>
            <a:bodyPr lIns="50800" tIns="50800" rIns="50800" bIns="50800" rtlCol="0" anchor="ctr"/>
            <a:lstStyle/>
            <a:p>
              <a:pPr algn="ctr">
                <a:lnSpc>
                  <a:spcPts val="2054"/>
                </a:lnSpc>
              </a:pPr>
              <a:endParaRPr/>
            </a:p>
          </p:txBody>
        </p:sp>
      </p:grpSp>
      <p:sp>
        <p:nvSpPr>
          <p:cNvPr id="97" name="TextBox 97"/>
          <p:cNvSpPr txBox="1"/>
          <p:nvPr/>
        </p:nvSpPr>
        <p:spPr>
          <a:xfrm>
            <a:off x="925909" y="3951773"/>
            <a:ext cx="1418861" cy="485003"/>
          </a:xfrm>
          <a:prstGeom prst="rect">
            <a:avLst/>
          </a:prstGeom>
        </p:spPr>
        <p:txBody>
          <a:bodyPr lIns="0" tIns="0" rIns="0" bIns="0" rtlCol="0" anchor="t">
            <a:spAutoFit/>
          </a:bodyPr>
          <a:lstStyle/>
          <a:p>
            <a:pPr algn="ctr">
              <a:lnSpc>
                <a:spcPts val="1838"/>
              </a:lnSpc>
            </a:pPr>
            <a:r>
              <a:rPr lang="en-US" sz="1838" b="1">
                <a:solidFill>
                  <a:srgbClr val="082B74"/>
                </a:solidFill>
                <a:latin typeface="Trebuchet MS 1"/>
                <a:ea typeface="Trebuchet MS 1"/>
                <a:cs typeface="Trebuchet MS 1"/>
                <a:sym typeface="Trebuchet MS 1"/>
              </a:rPr>
              <a:t>Provide reassurance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31657" y="2247153"/>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3" name="AutoShape 3"/>
          <p:cNvSpPr/>
          <p:nvPr/>
        </p:nvSpPr>
        <p:spPr>
          <a:xfrm>
            <a:off x="-1453617" y="3064395"/>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4" name="Freeform 4"/>
          <p:cNvSpPr/>
          <p:nvPr/>
        </p:nvSpPr>
        <p:spPr>
          <a:xfrm>
            <a:off x="14115703" y="134800"/>
            <a:ext cx="3844730" cy="1787800"/>
          </a:xfrm>
          <a:custGeom>
            <a:avLst/>
            <a:gdLst/>
            <a:ahLst/>
            <a:cxnLst/>
            <a:rect l="l" t="t" r="r" b="b"/>
            <a:pathLst>
              <a:path w="3844730" h="1787800">
                <a:moveTo>
                  <a:pt x="0" y="0"/>
                </a:moveTo>
                <a:lnTo>
                  <a:pt x="3844730" y="0"/>
                </a:lnTo>
                <a:lnTo>
                  <a:pt x="3844730" y="1787800"/>
                </a:lnTo>
                <a:lnTo>
                  <a:pt x="0" y="1787800"/>
                </a:lnTo>
                <a:lnTo>
                  <a:pt x="0" y="0"/>
                </a:lnTo>
                <a:close/>
              </a:path>
            </a:pathLst>
          </a:custGeom>
          <a:blipFill>
            <a:blip r:embed="rId2"/>
            <a:stretch>
              <a:fillRect/>
            </a:stretch>
          </a:blipFill>
        </p:spPr>
        <p:txBody>
          <a:bodyPr/>
          <a:lstStyle/>
          <a:p>
            <a:endParaRPr lang="en-GB"/>
          </a:p>
        </p:txBody>
      </p:sp>
      <p:sp>
        <p:nvSpPr>
          <p:cNvPr id="5" name="AutoShape 5"/>
          <p:cNvSpPr/>
          <p:nvPr/>
        </p:nvSpPr>
        <p:spPr>
          <a:xfrm>
            <a:off x="-1631657" y="5409168"/>
            <a:ext cx="21373275" cy="0"/>
          </a:xfrm>
          <a:prstGeom prst="line">
            <a:avLst/>
          </a:prstGeom>
          <a:ln w="238125" cap="flat">
            <a:solidFill>
              <a:srgbClr val="AD2473"/>
            </a:solidFill>
            <a:prstDash val="solid"/>
            <a:headEnd type="none" w="sm" len="sm"/>
            <a:tailEnd type="none" w="sm" len="sm"/>
          </a:ln>
        </p:spPr>
        <p:txBody>
          <a:bodyPr/>
          <a:lstStyle/>
          <a:p>
            <a:endParaRPr lang="en-GB"/>
          </a:p>
        </p:txBody>
      </p:sp>
      <p:grpSp>
        <p:nvGrpSpPr>
          <p:cNvPr id="6" name="Group 6"/>
          <p:cNvGrpSpPr/>
          <p:nvPr/>
        </p:nvGrpSpPr>
        <p:grpSpPr>
          <a:xfrm>
            <a:off x="-580370" y="5528231"/>
            <a:ext cx="9635350" cy="4758769"/>
            <a:chOff x="0" y="0"/>
            <a:chExt cx="2537705" cy="1253338"/>
          </a:xfrm>
        </p:grpSpPr>
        <p:sp>
          <p:nvSpPr>
            <p:cNvPr id="7" name="Freeform 7"/>
            <p:cNvSpPr/>
            <p:nvPr/>
          </p:nvSpPr>
          <p:spPr>
            <a:xfrm>
              <a:off x="0" y="0"/>
              <a:ext cx="2537705" cy="1253338"/>
            </a:xfrm>
            <a:custGeom>
              <a:avLst/>
              <a:gdLst/>
              <a:ahLst/>
              <a:cxnLst/>
              <a:rect l="l" t="t" r="r" b="b"/>
              <a:pathLst>
                <a:path w="2537705" h="1253338">
                  <a:moveTo>
                    <a:pt x="0" y="0"/>
                  </a:moveTo>
                  <a:lnTo>
                    <a:pt x="2537705" y="0"/>
                  </a:lnTo>
                  <a:lnTo>
                    <a:pt x="2537705" y="1253338"/>
                  </a:lnTo>
                  <a:lnTo>
                    <a:pt x="0" y="1253338"/>
                  </a:lnTo>
                  <a:close/>
                </a:path>
              </a:pathLst>
            </a:custGeom>
            <a:solidFill>
              <a:srgbClr val="FFA500">
                <a:alpha val="18824"/>
              </a:srgbClr>
            </a:solidFill>
          </p:spPr>
          <p:txBody>
            <a:bodyPr/>
            <a:lstStyle/>
            <a:p>
              <a:endParaRPr lang="en-GB"/>
            </a:p>
          </p:txBody>
        </p:sp>
        <p:sp>
          <p:nvSpPr>
            <p:cNvPr id="8" name="TextBox 8"/>
            <p:cNvSpPr txBox="1"/>
            <p:nvPr/>
          </p:nvSpPr>
          <p:spPr>
            <a:xfrm>
              <a:off x="0" y="-47625"/>
              <a:ext cx="2537705" cy="130096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054980" y="5528231"/>
            <a:ext cx="9635350" cy="4758769"/>
            <a:chOff x="0" y="0"/>
            <a:chExt cx="2537705" cy="1253338"/>
          </a:xfrm>
        </p:grpSpPr>
        <p:sp>
          <p:nvSpPr>
            <p:cNvPr id="10" name="Freeform 10"/>
            <p:cNvSpPr/>
            <p:nvPr/>
          </p:nvSpPr>
          <p:spPr>
            <a:xfrm>
              <a:off x="0" y="0"/>
              <a:ext cx="2537705" cy="1253338"/>
            </a:xfrm>
            <a:custGeom>
              <a:avLst/>
              <a:gdLst/>
              <a:ahLst/>
              <a:cxnLst/>
              <a:rect l="l" t="t" r="r" b="b"/>
              <a:pathLst>
                <a:path w="2537705" h="1253338">
                  <a:moveTo>
                    <a:pt x="0" y="0"/>
                  </a:moveTo>
                  <a:lnTo>
                    <a:pt x="2537705" y="0"/>
                  </a:lnTo>
                  <a:lnTo>
                    <a:pt x="2537705" y="1253338"/>
                  </a:lnTo>
                  <a:lnTo>
                    <a:pt x="0" y="1253338"/>
                  </a:lnTo>
                  <a:close/>
                </a:path>
              </a:pathLst>
            </a:custGeom>
            <a:solidFill>
              <a:srgbClr val="A359A0">
                <a:alpha val="18824"/>
              </a:srgbClr>
            </a:solidFill>
          </p:spPr>
          <p:txBody>
            <a:bodyPr/>
            <a:lstStyle/>
            <a:p>
              <a:endParaRPr lang="en-GB"/>
            </a:p>
          </p:txBody>
        </p:sp>
        <p:sp>
          <p:nvSpPr>
            <p:cNvPr id="11" name="TextBox 11"/>
            <p:cNvSpPr txBox="1"/>
            <p:nvPr/>
          </p:nvSpPr>
          <p:spPr>
            <a:xfrm>
              <a:off x="0" y="-47625"/>
              <a:ext cx="2537705" cy="1300963"/>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67059" y="7178752"/>
            <a:ext cx="1085820" cy="495406"/>
          </a:xfrm>
          <a:custGeom>
            <a:avLst/>
            <a:gdLst/>
            <a:ahLst/>
            <a:cxnLst/>
            <a:rect l="l" t="t" r="r" b="b"/>
            <a:pathLst>
              <a:path w="1085820" h="495406">
                <a:moveTo>
                  <a:pt x="0" y="0"/>
                </a:moveTo>
                <a:lnTo>
                  <a:pt x="1085821" y="0"/>
                </a:lnTo>
                <a:lnTo>
                  <a:pt x="1085821" y="495406"/>
                </a:lnTo>
                <a:lnTo>
                  <a:pt x="0" y="49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TextBox 13"/>
          <p:cNvSpPr txBox="1"/>
          <p:nvPr/>
        </p:nvSpPr>
        <p:spPr>
          <a:xfrm>
            <a:off x="267059" y="2280490"/>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AD2473"/>
                </a:solidFill>
                <a:latin typeface="Trebuchet MS 1"/>
                <a:ea typeface="Trebuchet MS 1"/>
                <a:cs typeface="Trebuchet MS 1"/>
                <a:sym typeface="Trebuchet MS 1"/>
              </a:rPr>
              <a:t>What we know about digital inclusion in North East London</a:t>
            </a:r>
          </a:p>
        </p:txBody>
      </p:sp>
      <p:sp>
        <p:nvSpPr>
          <p:cNvPr id="14" name="TextBox 14"/>
          <p:cNvSpPr txBox="1"/>
          <p:nvPr/>
        </p:nvSpPr>
        <p:spPr>
          <a:xfrm>
            <a:off x="267059" y="3345382"/>
            <a:ext cx="17863931" cy="1839949"/>
          </a:xfrm>
          <a:prstGeom prst="rect">
            <a:avLst/>
          </a:prstGeom>
        </p:spPr>
        <p:txBody>
          <a:bodyPr lIns="0" tIns="0" rIns="0" bIns="0" rtlCol="0" anchor="t">
            <a:spAutoFit/>
          </a:bodyPr>
          <a:lstStyle/>
          <a:p>
            <a:pPr marL="0" lvl="0" indent="0" algn="ctr">
              <a:lnSpc>
                <a:spcPts val="3556"/>
              </a:lnSpc>
            </a:pPr>
            <a:r>
              <a:rPr lang="en-US" sz="3556" b="1">
                <a:solidFill>
                  <a:srgbClr val="004F6B"/>
                </a:solidFill>
                <a:latin typeface="Trebuchet MS 1"/>
                <a:ea typeface="Trebuchet MS 1"/>
                <a:cs typeface="Trebuchet MS 1"/>
                <a:sym typeface="Trebuchet MS 1"/>
              </a:rPr>
              <a:t>During the Covid-19 pandemic, many healthcare, social care and community services started to offer an online provision; either complementing or replacing their face to face services; post-pandemic, there are lessons to be learned about maintaining and sustaining this change without leaving anyone behind.</a:t>
            </a:r>
          </a:p>
        </p:txBody>
      </p:sp>
      <p:sp>
        <p:nvSpPr>
          <p:cNvPr id="15" name="TextBox 15"/>
          <p:cNvSpPr txBox="1"/>
          <p:nvPr/>
        </p:nvSpPr>
        <p:spPr>
          <a:xfrm>
            <a:off x="1028700" y="5613956"/>
            <a:ext cx="6725343" cy="1036360"/>
          </a:xfrm>
          <a:prstGeom prst="rect">
            <a:avLst/>
          </a:prstGeom>
        </p:spPr>
        <p:txBody>
          <a:bodyPr lIns="0" tIns="0" rIns="0" bIns="0" rtlCol="0" anchor="t">
            <a:spAutoFit/>
          </a:bodyPr>
          <a:lstStyle/>
          <a:p>
            <a:pPr marL="0" lvl="0" indent="0" algn="ctr">
              <a:lnSpc>
                <a:spcPts val="8438"/>
              </a:lnSpc>
              <a:spcBef>
                <a:spcPct val="0"/>
              </a:spcBef>
            </a:pPr>
            <a:r>
              <a:rPr lang="en-US" sz="6027" b="1">
                <a:solidFill>
                  <a:srgbClr val="AD2473"/>
                </a:solidFill>
                <a:latin typeface="Trebuchet MS 1"/>
                <a:ea typeface="Trebuchet MS 1"/>
                <a:cs typeface="Trebuchet MS 1"/>
                <a:sym typeface="Trebuchet MS 1"/>
              </a:rPr>
              <a:t>The opportunities</a:t>
            </a:r>
          </a:p>
        </p:txBody>
      </p:sp>
      <p:sp>
        <p:nvSpPr>
          <p:cNvPr id="16" name="TextBox 16"/>
          <p:cNvSpPr txBox="1"/>
          <p:nvPr/>
        </p:nvSpPr>
        <p:spPr>
          <a:xfrm>
            <a:off x="10753031" y="5613956"/>
            <a:ext cx="6725343" cy="1036360"/>
          </a:xfrm>
          <a:prstGeom prst="rect">
            <a:avLst/>
          </a:prstGeom>
        </p:spPr>
        <p:txBody>
          <a:bodyPr lIns="0" tIns="0" rIns="0" bIns="0" rtlCol="0" anchor="t">
            <a:spAutoFit/>
          </a:bodyPr>
          <a:lstStyle/>
          <a:p>
            <a:pPr marL="0" lvl="0" indent="0" algn="ctr">
              <a:lnSpc>
                <a:spcPts val="8438"/>
              </a:lnSpc>
              <a:spcBef>
                <a:spcPct val="0"/>
              </a:spcBef>
            </a:pPr>
            <a:r>
              <a:rPr lang="en-US" sz="6027" b="1">
                <a:solidFill>
                  <a:srgbClr val="004F6B"/>
                </a:solidFill>
                <a:latin typeface="Trebuchet MS 1"/>
                <a:ea typeface="Trebuchet MS 1"/>
                <a:cs typeface="Trebuchet MS 1"/>
                <a:sym typeface="Trebuchet MS 1"/>
              </a:rPr>
              <a:t>The risks</a:t>
            </a:r>
          </a:p>
        </p:txBody>
      </p:sp>
      <p:sp>
        <p:nvSpPr>
          <p:cNvPr id="17" name="TextBox 17"/>
          <p:cNvSpPr txBox="1"/>
          <p:nvPr/>
        </p:nvSpPr>
        <p:spPr>
          <a:xfrm>
            <a:off x="1599379" y="7028794"/>
            <a:ext cx="7455601" cy="1433496"/>
          </a:xfrm>
          <a:prstGeom prst="rect">
            <a:avLst/>
          </a:prstGeom>
        </p:spPr>
        <p:txBody>
          <a:bodyPr lIns="0" tIns="0" rIns="0" bIns="0" rtlCol="0" anchor="t">
            <a:spAutoFit/>
          </a:bodyPr>
          <a:lstStyle/>
          <a:p>
            <a:pPr marL="0" lvl="0" indent="0" algn="l">
              <a:lnSpc>
                <a:spcPts val="2811"/>
              </a:lnSpc>
            </a:pPr>
            <a:r>
              <a:rPr lang="en-US" sz="2811" b="1">
                <a:solidFill>
                  <a:srgbClr val="004F6B"/>
                </a:solidFill>
                <a:latin typeface="Trebuchet MS 1"/>
                <a:ea typeface="Trebuchet MS 1"/>
                <a:cs typeface="Trebuchet MS 1"/>
                <a:sym typeface="Trebuchet MS 1"/>
              </a:rPr>
              <a:t>Online provision can</a:t>
            </a:r>
            <a:r>
              <a:rPr lang="en-US" sz="2811" b="1">
                <a:solidFill>
                  <a:srgbClr val="AD2473"/>
                </a:solidFill>
                <a:latin typeface="Trebuchet MS 1"/>
                <a:ea typeface="Trebuchet MS 1"/>
                <a:cs typeface="Trebuchet MS 1"/>
                <a:sym typeface="Trebuchet MS 1"/>
              </a:rPr>
              <a:t> streamline services,</a:t>
            </a:r>
            <a:r>
              <a:rPr lang="en-US" sz="2811" b="1">
                <a:solidFill>
                  <a:srgbClr val="004F6B"/>
                </a:solidFill>
                <a:latin typeface="Trebuchet MS 1"/>
                <a:ea typeface="Trebuchet MS 1"/>
                <a:cs typeface="Trebuchet MS 1"/>
                <a:sym typeface="Trebuchet MS 1"/>
              </a:rPr>
              <a:t> make them more efficient and more likely to share resources (for example, in a GP hub)</a:t>
            </a:r>
          </a:p>
        </p:txBody>
      </p:sp>
      <p:sp>
        <p:nvSpPr>
          <p:cNvPr id="18" name="TextBox 18"/>
          <p:cNvSpPr txBox="1"/>
          <p:nvPr/>
        </p:nvSpPr>
        <p:spPr>
          <a:xfrm>
            <a:off x="1510359" y="8654286"/>
            <a:ext cx="7633641" cy="1433496"/>
          </a:xfrm>
          <a:prstGeom prst="rect">
            <a:avLst/>
          </a:prstGeom>
        </p:spPr>
        <p:txBody>
          <a:bodyPr lIns="0" tIns="0" rIns="0" bIns="0" rtlCol="0" anchor="t">
            <a:spAutoFit/>
          </a:bodyPr>
          <a:lstStyle/>
          <a:p>
            <a:pPr marL="0" lvl="0" indent="0" algn="l">
              <a:lnSpc>
                <a:spcPts val="2811"/>
              </a:lnSpc>
            </a:pPr>
            <a:r>
              <a:rPr lang="en-US" sz="2811" b="1">
                <a:solidFill>
                  <a:srgbClr val="004F6B"/>
                </a:solidFill>
                <a:latin typeface="Trebuchet MS 1"/>
                <a:ea typeface="Trebuchet MS 1"/>
                <a:cs typeface="Trebuchet MS 1"/>
                <a:sym typeface="Trebuchet MS 1"/>
              </a:rPr>
              <a:t>Online services may be</a:t>
            </a:r>
            <a:r>
              <a:rPr lang="en-US" sz="2811" b="1">
                <a:solidFill>
                  <a:srgbClr val="AD2473"/>
                </a:solidFill>
                <a:latin typeface="Trebuchet MS 1"/>
                <a:ea typeface="Trebuchet MS 1"/>
                <a:cs typeface="Trebuchet MS 1"/>
                <a:sym typeface="Trebuchet MS 1"/>
              </a:rPr>
              <a:t> more accessible to some </a:t>
            </a:r>
            <a:r>
              <a:rPr lang="en-US" sz="2811" b="1">
                <a:solidFill>
                  <a:srgbClr val="004F6B"/>
                </a:solidFill>
                <a:latin typeface="Trebuchet MS 1"/>
                <a:ea typeface="Trebuchet MS 1"/>
                <a:cs typeface="Trebuchet MS 1"/>
                <a:sym typeface="Trebuchet MS 1"/>
              </a:rPr>
              <a:t>disabled people (e.g. mobility impaired, housebound, extremely immunosupressed etc.)</a:t>
            </a:r>
          </a:p>
        </p:txBody>
      </p:sp>
      <p:sp>
        <p:nvSpPr>
          <p:cNvPr id="19" name="Freeform 19"/>
          <p:cNvSpPr/>
          <p:nvPr/>
        </p:nvSpPr>
        <p:spPr>
          <a:xfrm>
            <a:off x="267059" y="8936565"/>
            <a:ext cx="1085820" cy="495406"/>
          </a:xfrm>
          <a:custGeom>
            <a:avLst/>
            <a:gdLst/>
            <a:ahLst/>
            <a:cxnLst/>
            <a:rect l="l" t="t" r="r" b="b"/>
            <a:pathLst>
              <a:path w="1085820" h="495406">
                <a:moveTo>
                  <a:pt x="0" y="0"/>
                </a:moveTo>
                <a:lnTo>
                  <a:pt x="1085821" y="0"/>
                </a:lnTo>
                <a:lnTo>
                  <a:pt x="1085821" y="495406"/>
                </a:lnTo>
                <a:lnTo>
                  <a:pt x="0" y="4954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10753031" y="6838242"/>
            <a:ext cx="7633641" cy="728646"/>
          </a:xfrm>
          <a:prstGeom prst="rect">
            <a:avLst/>
          </a:prstGeom>
        </p:spPr>
        <p:txBody>
          <a:bodyPr lIns="0" tIns="0" rIns="0" bIns="0" rtlCol="0" anchor="t">
            <a:spAutoFit/>
          </a:bodyPr>
          <a:lstStyle/>
          <a:p>
            <a:pPr marL="0" lvl="0" indent="0" algn="l">
              <a:lnSpc>
                <a:spcPts val="2811"/>
              </a:lnSpc>
            </a:pPr>
            <a:r>
              <a:rPr lang="en-US" sz="2811" b="1">
                <a:solidFill>
                  <a:srgbClr val="004F6B"/>
                </a:solidFill>
                <a:latin typeface="Trebuchet MS 1"/>
                <a:ea typeface="Trebuchet MS 1"/>
                <a:cs typeface="Trebuchet MS 1"/>
                <a:sym typeface="Trebuchet MS 1"/>
              </a:rPr>
              <a:t>Some local residents don't have </a:t>
            </a:r>
            <a:r>
              <a:rPr lang="en-US" sz="2811" b="1">
                <a:solidFill>
                  <a:srgbClr val="AD2473"/>
                </a:solidFill>
                <a:latin typeface="Trebuchet MS 1"/>
                <a:ea typeface="Trebuchet MS 1"/>
                <a:cs typeface="Trebuchet MS 1"/>
                <a:sym typeface="Trebuchet MS 1"/>
              </a:rPr>
              <a:t>the knowledge</a:t>
            </a:r>
            <a:r>
              <a:rPr lang="en-US" sz="2811" b="1">
                <a:solidFill>
                  <a:srgbClr val="004F6B"/>
                </a:solidFill>
                <a:latin typeface="Trebuchet MS 1"/>
                <a:ea typeface="Trebuchet MS 1"/>
                <a:cs typeface="Trebuchet MS 1"/>
                <a:sym typeface="Trebuchet MS 1"/>
              </a:rPr>
              <a:t> to access online services.</a:t>
            </a:r>
          </a:p>
        </p:txBody>
      </p:sp>
      <p:sp>
        <p:nvSpPr>
          <p:cNvPr id="21" name="TextBox 21"/>
          <p:cNvSpPr txBox="1"/>
          <p:nvPr/>
        </p:nvSpPr>
        <p:spPr>
          <a:xfrm>
            <a:off x="10654359" y="7878016"/>
            <a:ext cx="7633641" cy="728646"/>
          </a:xfrm>
          <a:prstGeom prst="rect">
            <a:avLst/>
          </a:prstGeom>
        </p:spPr>
        <p:txBody>
          <a:bodyPr lIns="0" tIns="0" rIns="0" bIns="0" rtlCol="0" anchor="t">
            <a:spAutoFit/>
          </a:bodyPr>
          <a:lstStyle/>
          <a:p>
            <a:pPr marL="0" lvl="0" indent="0" algn="l">
              <a:lnSpc>
                <a:spcPts val="2811"/>
              </a:lnSpc>
            </a:pPr>
            <a:r>
              <a:rPr lang="en-US" sz="2811" b="1">
                <a:solidFill>
                  <a:srgbClr val="004F6B"/>
                </a:solidFill>
                <a:latin typeface="Trebuchet MS 1"/>
                <a:ea typeface="Trebuchet MS 1"/>
                <a:cs typeface="Trebuchet MS 1"/>
                <a:sym typeface="Trebuchet MS 1"/>
              </a:rPr>
              <a:t>Some local residents don't have access</a:t>
            </a:r>
            <a:r>
              <a:rPr lang="en-US" sz="2811" b="1">
                <a:solidFill>
                  <a:srgbClr val="AD2473"/>
                </a:solidFill>
                <a:latin typeface="Trebuchet MS 1"/>
                <a:ea typeface="Trebuchet MS 1"/>
                <a:cs typeface="Trebuchet MS 1"/>
                <a:sym typeface="Trebuchet MS 1"/>
              </a:rPr>
              <a:t> to devices</a:t>
            </a:r>
            <a:r>
              <a:rPr lang="en-US" sz="2811" b="1">
                <a:solidFill>
                  <a:srgbClr val="004F6B"/>
                </a:solidFill>
                <a:latin typeface="Trebuchet MS 1"/>
                <a:ea typeface="Trebuchet MS 1"/>
                <a:cs typeface="Trebuchet MS 1"/>
                <a:sym typeface="Trebuchet MS 1"/>
              </a:rPr>
              <a:t> they need to access online services.</a:t>
            </a:r>
          </a:p>
        </p:txBody>
      </p:sp>
      <p:sp>
        <p:nvSpPr>
          <p:cNvPr id="22" name="TextBox 22"/>
          <p:cNvSpPr txBox="1"/>
          <p:nvPr/>
        </p:nvSpPr>
        <p:spPr>
          <a:xfrm>
            <a:off x="10753031" y="8917790"/>
            <a:ext cx="7633641" cy="728646"/>
          </a:xfrm>
          <a:prstGeom prst="rect">
            <a:avLst/>
          </a:prstGeom>
        </p:spPr>
        <p:txBody>
          <a:bodyPr lIns="0" tIns="0" rIns="0" bIns="0" rtlCol="0" anchor="t">
            <a:spAutoFit/>
          </a:bodyPr>
          <a:lstStyle/>
          <a:p>
            <a:pPr marL="0" lvl="0" indent="0" algn="l">
              <a:lnSpc>
                <a:spcPts val="2811"/>
              </a:lnSpc>
            </a:pPr>
            <a:r>
              <a:rPr lang="en-US" sz="2811" b="1">
                <a:solidFill>
                  <a:srgbClr val="004F6B"/>
                </a:solidFill>
                <a:latin typeface="Trebuchet MS 1"/>
                <a:ea typeface="Trebuchet MS 1"/>
                <a:cs typeface="Trebuchet MS 1"/>
                <a:sym typeface="Trebuchet MS 1"/>
              </a:rPr>
              <a:t>Some local residents don't </a:t>
            </a:r>
            <a:r>
              <a:rPr lang="en-US" sz="2811" b="1">
                <a:solidFill>
                  <a:srgbClr val="AD2473"/>
                </a:solidFill>
                <a:latin typeface="Trebuchet MS 1"/>
                <a:ea typeface="Trebuchet MS 1"/>
                <a:cs typeface="Trebuchet MS 1"/>
                <a:sym typeface="Trebuchet MS 1"/>
              </a:rPr>
              <a:t>trust </a:t>
            </a:r>
            <a:r>
              <a:rPr lang="en-US" sz="2811" b="1">
                <a:solidFill>
                  <a:srgbClr val="004F6B"/>
                </a:solidFill>
                <a:latin typeface="Trebuchet MS 1"/>
                <a:ea typeface="Trebuchet MS 1"/>
                <a:cs typeface="Trebuchet MS 1"/>
                <a:sym typeface="Trebuchet MS 1"/>
              </a:rPr>
              <a:t>online services.</a:t>
            </a:r>
          </a:p>
        </p:txBody>
      </p:sp>
      <p:sp>
        <p:nvSpPr>
          <p:cNvPr id="23" name="Freeform 23"/>
          <p:cNvSpPr/>
          <p:nvPr/>
        </p:nvSpPr>
        <p:spPr>
          <a:xfrm>
            <a:off x="9361096" y="6928808"/>
            <a:ext cx="1085820" cy="495406"/>
          </a:xfrm>
          <a:custGeom>
            <a:avLst/>
            <a:gdLst/>
            <a:ahLst/>
            <a:cxnLst/>
            <a:rect l="l" t="t" r="r" b="b"/>
            <a:pathLst>
              <a:path w="1085820" h="495406">
                <a:moveTo>
                  <a:pt x="0" y="0"/>
                </a:moveTo>
                <a:lnTo>
                  <a:pt x="1085820" y="0"/>
                </a:lnTo>
                <a:lnTo>
                  <a:pt x="1085820" y="495405"/>
                </a:lnTo>
                <a:lnTo>
                  <a:pt x="0" y="495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Freeform 24"/>
          <p:cNvSpPr/>
          <p:nvPr/>
        </p:nvSpPr>
        <p:spPr>
          <a:xfrm>
            <a:off x="9361096" y="8005238"/>
            <a:ext cx="1085820" cy="495406"/>
          </a:xfrm>
          <a:custGeom>
            <a:avLst/>
            <a:gdLst/>
            <a:ahLst/>
            <a:cxnLst/>
            <a:rect l="l" t="t" r="r" b="b"/>
            <a:pathLst>
              <a:path w="1085820" h="495406">
                <a:moveTo>
                  <a:pt x="0" y="0"/>
                </a:moveTo>
                <a:lnTo>
                  <a:pt x="1085820" y="0"/>
                </a:lnTo>
                <a:lnTo>
                  <a:pt x="1085820" y="495406"/>
                </a:lnTo>
                <a:lnTo>
                  <a:pt x="0" y="4954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Freeform 25"/>
          <p:cNvSpPr/>
          <p:nvPr/>
        </p:nvSpPr>
        <p:spPr>
          <a:xfrm>
            <a:off x="9405606" y="9081669"/>
            <a:ext cx="1085820" cy="495406"/>
          </a:xfrm>
          <a:custGeom>
            <a:avLst/>
            <a:gdLst/>
            <a:ahLst/>
            <a:cxnLst/>
            <a:rect l="l" t="t" r="r" b="b"/>
            <a:pathLst>
              <a:path w="1085820" h="495406">
                <a:moveTo>
                  <a:pt x="0" y="0"/>
                </a:moveTo>
                <a:lnTo>
                  <a:pt x="1085820" y="0"/>
                </a:lnTo>
                <a:lnTo>
                  <a:pt x="1085820" y="495405"/>
                </a:lnTo>
                <a:lnTo>
                  <a:pt x="0" y="4954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31657" y="945403"/>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3" name="TextBox 3"/>
          <p:cNvSpPr txBox="1"/>
          <p:nvPr/>
        </p:nvSpPr>
        <p:spPr>
          <a:xfrm>
            <a:off x="267059" y="978740"/>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AD2473"/>
                </a:solidFill>
                <a:latin typeface="Trebuchet MS 1"/>
                <a:ea typeface="Trebuchet MS 1"/>
                <a:cs typeface="Trebuchet MS 1"/>
                <a:sym typeface="Trebuchet MS 1"/>
              </a:rPr>
              <a:t>Focus on opportunities</a:t>
            </a:r>
          </a:p>
        </p:txBody>
      </p:sp>
      <p:sp>
        <p:nvSpPr>
          <p:cNvPr id="4" name="AutoShape 4"/>
          <p:cNvSpPr/>
          <p:nvPr/>
        </p:nvSpPr>
        <p:spPr>
          <a:xfrm>
            <a:off x="-1453617" y="1762645"/>
            <a:ext cx="21373275" cy="0"/>
          </a:xfrm>
          <a:prstGeom prst="line">
            <a:avLst/>
          </a:prstGeom>
          <a:ln w="238125" cap="flat">
            <a:solidFill>
              <a:srgbClr val="286181"/>
            </a:solidFill>
            <a:prstDash val="solid"/>
            <a:headEnd type="none" w="sm" len="sm"/>
            <a:tailEnd type="none" w="sm" len="sm"/>
          </a:ln>
        </p:spPr>
        <p:txBody>
          <a:bodyPr/>
          <a:lstStyle/>
          <a:p>
            <a:endParaRPr lang="en-GB"/>
          </a:p>
        </p:txBody>
      </p:sp>
      <p:grpSp>
        <p:nvGrpSpPr>
          <p:cNvPr id="5" name="Group 5"/>
          <p:cNvGrpSpPr/>
          <p:nvPr/>
        </p:nvGrpSpPr>
        <p:grpSpPr>
          <a:xfrm>
            <a:off x="689140" y="2079027"/>
            <a:ext cx="6311777" cy="1243824"/>
            <a:chOff x="0" y="0"/>
            <a:chExt cx="1662361" cy="327591"/>
          </a:xfrm>
        </p:grpSpPr>
        <p:sp>
          <p:nvSpPr>
            <p:cNvPr id="6" name="Freeform 6"/>
            <p:cNvSpPr/>
            <p:nvPr/>
          </p:nvSpPr>
          <p:spPr>
            <a:xfrm>
              <a:off x="0" y="0"/>
              <a:ext cx="1662361" cy="327591"/>
            </a:xfrm>
            <a:custGeom>
              <a:avLst/>
              <a:gdLst/>
              <a:ahLst/>
              <a:cxnLst/>
              <a:rect l="l" t="t" r="r" b="b"/>
              <a:pathLst>
                <a:path w="1662361" h="327591">
                  <a:moveTo>
                    <a:pt x="62556" y="0"/>
                  </a:moveTo>
                  <a:lnTo>
                    <a:pt x="1599805" y="0"/>
                  </a:lnTo>
                  <a:cubicBezTo>
                    <a:pt x="1616396" y="0"/>
                    <a:pt x="1632307" y="6591"/>
                    <a:pt x="1644039" y="18322"/>
                  </a:cubicBezTo>
                  <a:cubicBezTo>
                    <a:pt x="1655770" y="30054"/>
                    <a:pt x="1662361" y="45965"/>
                    <a:pt x="1662361" y="62556"/>
                  </a:cubicBezTo>
                  <a:lnTo>
                    <a:pt x="1662361" y="265036"/>
                  </a:lnTo>
                  <a:cubicBezTo>
                    <a:pt x="1662361" y="281626"/>
                    <a:pt x="1655770" y="297538"/>
                    <a:pt x="1644039" y="309269"/>
                  </a:cubicBezTo>
                  <a:cubicBezTo>
                    <a:pt x="1632307" y="321001"/>
                    <a:pt x="1616396" y="327591"/>
                    <a:pt x="1599805" y="327591"/>
                  </a:cubicBezTo>
                  <a:lnTo>
                    <a:pt x="62556" y="327591"/>
                  </a:lnTo>
                  <a:cubicBezTo>
                    <a:pt x="45965" y="327591"/>
                    <a:pt x="30054" y="321001"/>
                    <a:pt x="18322" y="309269"/>
                  </a:cubicBezTo>
                  <a:cubicBezTo>
                    <a:pt x="6591" y="297538"/>
                    <a:pt x="0" y="281626"/>
                    <a:pt x="0" y="265036"/>
                  </a:cubicBezTo>
                  <a:lnTo>
                    <a:pt x="0" y="62556"/>
                  </a:lnTo>
                  <a:cubicBezTo>
                    <a:pt x="0" y="45965"/>
                    <a:pt x="6591" y="30054"/>
                    <a:pt x="18322" y="18322"/>
                  </a:cubicBezTo>
                  <a:cubicBezTo>
                    <a:pt x="30054" y="6591"/>
                    <a:pt x="45965" y="0"/>
                    <a:pt x="62556" y="0"/>
                  </a:cubicBezTo>
                  <a:close/>
                </a:path>
              </a:pathLst>
            </a:custGeom>
            <a:solidFill>
              <a:srgbClr val="05ABC4"/>
            </a:solidFill>
          </p:spPr>
          <p:txBody>
            <a:bodyPr/>
            <a:lstStyle/>
            <a:p>
              <a:endParaRPr lang="en-GB"/>
            </a:p>
          </p:txBody>
        </p:sp>
        <p:sp>
          <p:nvSpPr>
            <p:cNvPr id="7" name="TextBox 7"/>
            <p:cNvSpPr txBox="1"/>
            <p:nvPr/>
          </p:nvSpPr>
          <p:spPr>
            <a:xfrm>
              <a:off x="0" y="-47625"/>
              <a:ext cx="1662361" cy="37521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139742" y="2172385"/>
            <a:ext cx="7117050" cy="1452830"/>
            <a:chOff x="0" y="0"/>
            <a:chExt cx="1874449" cy="382638"/>
          </a:xfrm>
        </p:grpSpPr>
        <p:sp>
          <p:nvSpPr>
            <p:cNvPr id="9" name="Freeform 9"/>
            <p:cNvSpPr/>
            <p:nvPr/>
          </p:nvSpPr>
          <p:spPr>
            <a:xfrm>
              <a:off x="0" y="0"/>
              <a:ext cx="1874449" cy="382638"/>
            </a:xfrm>
            <a:custGeom>
              <a:avLst/>
              <a:gdLst/>
              <a:ahLst/>
              <a:cxnLst/>
              <a:rect l="l" t="t" r="r" b="b"/>
              <a:pathLst>
                <a:path w="1874449" h="382638">
                  <a:moveTo>
                    <a:pt x="55478" y="0"/>
                  </a:moveTo>
                  <a:lnTo>
                    <a:pt x="1818972" y="0"/>
                  </a:lnTo>
                  <a:cubicBezTo>
                    <a:pt x="1833685" y="0"/>
                    <a:pt x="1847796" y="5845"/>
                    <a:pt x="1858200" y="16249"/>
                  </a:cubicBezTo>
                  <a:cubicBezTo>
                    <a:pt x="1868604" y="26653"/>
                    <a:pt x="1874449" y="40764"/>
                    <a:pt x="1874449" y="55478"/>
                  </a:cubicBezTo>
                  <a:lnTo>
                    <a:pt x="1874449" y="327161"/>
                  </a:lnTo>
                  <a:cubicBezTo>
                    <a:pt x="1874449" y="341874"/>
                    <a:pt x="1868604" y="355985"/>
                    <a:pt x="1858200" y="366389"/>
                  </a:cubicBezTo>
                  <a:cubicBezTo>
                    <a:pt x="1847796" y="376793"/>
                    <a:pt x="1833685" y="382638"/>
                    <a:pt x="1818972" y="382638"/>
                  </a:cubicBezTo>
                  <a:lnTo>
                    <a:pt x="55478" y="382638"/>
                  </a:lnTo>
                  <a:cubicBezTo>
                    <a:pt x="40764" y="382638"/>
                    <a:pt x="26653" y="376793"/>
                    <a:pt x="16249" y="366389"/>
                  </a:cubicBezTo>
                  <a:cubicBezTo>
                    <a:pt x="5845" y="355985"/>
                    <a:pt x="0" y="341874"/>
                    <a:pt x="0" y="327161"/>
                  </a:cubicBezTo>
                  <a:lnTo>
                    <a:pt x="0" y="55478"/>
                  </a:lnTo>
                  <a:cubicBezTo>
                    <a:pt x="0" y="40764"/>
                    <a:pt x="5845" y="26653"/>
                    <a:pt x="16249" y="16249"/>
                  </a:cubicBezTo>
                  <a:cubicBezTo>
                    <a:pt x="26653" y="5845"/>
                    <a:pt x="40764" y="0"/>
                    <a:pt x="55478" y="0"/>
                  </a:cubicBezTo>
                  <a:close/>
                </a:path>
              </a:pathLst>
            </a:custGeom>
            <a:solidFill>
              <a:srgbClr val="A359A0"/>
            </a:solidFill>
          </p:spPr>
          <p:txBody>
            <a:bodyPr/>
            <a:lstStyle/>
            <a:p>
              <a:endParaRPr lang="en-GB"/>
            </a:p>
          </p:txBody>
        </p:sp>
        <p:sp>
          <p:nvSpPr>
            <p:cNvPr id="10" name="TextBox 10"/>
            <p:cNvSpPr txBox="1"/>
            <p:nvPr/>
          </p:nvSpPr>
          <p:spPr>
            <a:xfrm>
              <a:off x="0" y="-47625"/>
              <a:ext cx="1874449" cy="430263"/>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61582" y="5288811"/>
            <a:ext cx="6311777" cy="1243824"/>
            <a:chOff x="0" y="0"/>
            <a:chExt cx="1662361" cy="327591"/>
          </a:xfrm>
        </p:grpSpPr>
        <p:sp>
          <p:nvSpPr>
            <p:cNvPr id="12" name="Freeform 12"/>
            <p:cNvSpPr/>
            <p:nvPr/>
          </p:nvSpPr>
          <p:spPr>
            <a:xfrm>
              <a:off x="0" y="0"/>
              <a:ext cx="1662361" cy="327591"/>
            </a:xfrm>
            <a:custGeom>
              <a:avLst/>
              <a:gdLst/>
              <a:ahLst/>
              <a:cxnLst/>
              <a:rect l="l" t="t" r="r" b="b"/>
              <a:pathLst>
                <a:path w="1662361" h="327591">
                  <a:moveTo>
                    <a:pt x="62556" y="0"/>
                  </a:moveTo>
                  <a:lnTo>
                    <a:pt x="1599805" y="0"/>
                  </a:lnTo>
                  <a:cubicBezTo>
                    <a:pt x="1616396" y="0"/>
                    <a:pt x="1632307" y="6591"/>
                    <a:pt x="1644039" y="18322"/>
                  </a:cubicBezTo>
                  <a:cubicBezTo>
                    <a:pt x="1655770" y="30054"/>
                    <a:pt x="1662361" y="45965"/>
                    <a:pt x="1662361" y="62556"/>
                  </a:cubicBezTo>
                  <a:lnTo>
                    <a:pt x="1662361" y="265036"/>
                  </a:lnTo>
                  <a:cubicBezTo>
                    <a:pt x="1662361" y="281626"/>
                    <a:pt x="1655770" y="297538"/>
                    <a:pt x="1644039" y="309269"/>
                  </a:cubicBezTo>
                  <a:cubicBezTo>
                    <a:pt x="1632307" y="321001"/>
                    <a:pt x="1616396" y="327591"/>
                    <a:pt x="1599805" y="327591"/>
                  </a:cubicBezTo>
                  <a:lnTo>
                    <a:pt x="62556" y="327591"/>
                  </a:lnTo>
                  <a:cubicBezTo>
                    <a:pt x="45965" y="327591"/>
                    <a:pt x="30054" y="321001"/>
                    <a:pt x="18322" y="309269"/>
                  </a:cubicBezTo>
                  <a:cubicBezTo>
                    <a:pt x="6591" y="297538"/>
                    <a:pt x="0" y="281626"/>
                    <a:pt x="0" y="265036"/>
                  </a:cubicBezTo>
                  <a:lnTo>
                    <a:pt x="0" y="62556"/>
                  </a:lnTo>
                  <a:cubicBezTo>
                    <a:pt x="0" y="45965"/>
                    <a:pt x="6591" y="30054"/>
                    <a:pt x="18322" y="18322"/>
                  </a:cubicBezTo>
                  <a:cubicBezTo>
                    <a:pt x="30054" y="6591"/>
                    <a:pt x="45965" y="0"/>
                    <a:pt x="62556" y="0"/>
                  </a:cubicBezTo>
                  <a:close/>
                </a:path>
              </a:pathLst>
            </a:custGeom>
            <a:solidFill>
              <a:srgbClr val="004F6B"/>
            </a:solidFill>
          </p:spPr>
          <p:txBody>
            <a:bodyPr/>
            <a:lstStyle/>
            <a:p>
              <a:endParaRPr lang="en-GB"/>
            </a:p>
          </p:txBody>
        </p:sp>
        <p:sp>
          <p:nvSpPr>
            <p:cNvPr id="13" name="TextBox 13"/>
            <p:cNvSpPr txBox="1"/>
            <p:nvPr/>
          </p:nvSpPr>
          <p:spPr>
            <a:xfrm>
              <a:off x="0" y="-47625"/>
              <a:ext cx="1662361" cy="375216"/>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1914582" y="5090404"/>
            <a:ext cx="6684420" cy="5108986"/>
          </a:xfrm>
          <a:custGeom>
            <a:avLst/>
            <a:gdLst/>
            <a:ahLst/>
            <a:cxnLst/>
            <a:rect l="l" t="t" r="r" b="b"/>
            <a:pathLst>
              <a:path w="6684420" h="5108986">
                <a:moveTo>
                  <a:pt x="0" y="0"/>
                </a:moveTo>
                <a:lnTo>
                  <a:pt x="6684420" y="0"/>
                </a:lnTo>
                <a:lnTo>
                  <a:pt x="6684420" y="5108986"/>
                </a:lnTo>
                <a:lnTo>
                  <a:pt x="0" y="5108986"/>
                </a:lnTo>
                <a:lnTo>
                  <a:pt x="0" y="0"/>
                </a:lnTo>
                <a:close/>
              </a:path>
            </a:pathLst>
          </a:custGeom>
          <a:blipFill>
            <a:blip r:embed="rId2"/>
            <a:stretch>
              <a:fillRect l="-201" r="-201"/>
            </a:stretch>
          </a:blipFill>
        </p:spPr>
        <p:txBody>
          <a:bodyPr/>
          <a:lstStyle/>
          <a:p>
            <a:endParaRPr lang="en-GB"/>
          </a:p>
        </p:txBody>
      </p:sp>
      <p:sp>
        <p:nvSpPr>
          <p:cNvPr id="15" name="TextBox 15"/>
          <p:cNvSpPr txBox="1"/>
          <p:nvPr/>
        </p:nvSpPr>
        <p:spPr>
          <a:xfrm>
            <a:off x="940843" y="2277098"/>
            <a:ext cx="5808369" cy="876257"/>
          </a:xfrm>
          <a:prstGeom prst="rect">
            <a:avLst/>
          </a:prstGeom>
        </p:spPr>
        <p:txBody>
          <a:bodyPr lIns="0" tIns="0" rIns="0" bIns="0" rtlCol="0" anchor="t">
            <a:spAutoFit/>
          </a:bodyPr>
          <a:lstStyle/>
          <a:p>
            <a:pPr marL="0" lvl="0" indent="0" algn="ctr">
              <a:lnSpc>
                <a:spcPts val="2239"/>
              </a:lnSpc>
            </a:pPr>
            <a:r>
              <a:rPr lang="en-US" sz="2239" b="1">
                <a:solidFill>
                  <a:srgbClr val="FFFFFF"/>
                </a:solidFill>
                <a:latin typeface="Trebuchet MS 1"/>
                <a:ea typeface="Trebuchet MS 1"/>
                <a:cs typeface="Trebuchet MS 1"/>
                <a:sym typeface="Trebuchet MS 1"/>
              </a:rPr>
              <a:t>Reduced commuting time may reduce the overall amount of time patients need to spend on accessing the care they need.</a:t>
            </a:r>
          </a:p>
        </p:txBody>
      </p:sp>
      <p:sp>
        <p:nvSpPr>
          <p:cNvPr id="16" name="TextBox 16"/>
          <p:cNvSpPr txBox="1"/>
          <p:nvPr/>
        </p:nvSpPr>
        <p:spPr>
          <a:xfrm>
            <a:off x="858920" y="3475251"/>
            <a:ext cx="5978150" cy="640080"/>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""NHS communications during the Covid-19 pandemic have all been satisfactory and saved me long journeys."</a:t>
            </a:r>
          </a:p>
        </p:txBody>
      </p:sp>
      <p:sp>
        <p:nvSpPr>
          <p:cNvPr id="17" name="TextBox 17"/>
          <p:cNvSpPr txBox="1"/>
          <p:nvPr/>
        </p:nvSpPr>
        <p:spPr>
          <a:xfrm>
            <a:off x="8352854" y="2333632"/>
            <a:ext cx="6690826" cy="1158910"/>
          </a:xfrm>
          <a:prstGeom prst="rect">
            <a:avLst/>
          </a:prstGeom>
        </p:spPr>
        <p:txBody>
          <a:bodyPr lIns="0" tIns="0" rIns="0" bIns="0" rtlCol="0" anchor="t">
            <a:spAutoFit/>
          </a:bodyPr>
          <a:lstStyle/>
          <a:p>
            <a:pPr marL="0" lvl="0" indent="0" algn="ctr">
              <a:lnSpc>
                <a:spcPts val="2239"/>
              </a:lnSpc>
            </a:pPr>
            <a:r>
              <a:rPr lang="en-US" sz="2239" b="1">
                <a:solidFill>
                  <a:srgbClr val="FFFFFF"/>
                </a:solidFill>
                <a:latin typeface="Trebuchet MS 1"/>
                <a:ea typeface="Trebuchet MS 1"/>
                <a:cs typeface="Trebuchet MS 1"/>
                <a:sym typeface="Trebuchet MS 1"/>
              </a:rPr>
              <a:t>Use of online booking and e-consult can reduce dependency and pressure on phone lines, making the booking process more accessible and user-friendly, providing that it works as intended.  </a:t>
            </a:r>
          </a:p>
        </p:txBody>
      </p:sp>
      <p:sp>
        <p:nvSpPr>
          <p:cNvPr id="18" name="TextBox 18"/>
          <p:cNvSpPr txBox="1"/>
          <p:nvPr/>
        </p:nvSpPr>
        <p:spPr>
          <a:xfrm>
            <a:off x="8107650" y="3949065"/>
            <a:ext cx="6722917" cy="1897380"/>
          </a:xfrm>
          <a:prstGeom prst="rect">
            <a:avLst/>
          </a:prstGeom>
        </p:spPr>
        <p:txBody>
          <a:bodyPr lIns="0" tIns="0" rIns="0" bIns="0" rtlCol="0" anchor="t">
            <a:spAutoFit/>
          </a:bodyPr>
          <a:lstStyle/>
          <a:p>
            <a:pPr algn="ctr">
              <a:lnSpc>
                <a:spcPts val="2520"/>
              </a:lnSpc>
            </a:pPr>
            <a:r>
              <a:rPr lang="en-US" sz="1800">
                <a:solidFill>
                  <a:srgbClr val="000000"/>
                </a:solidFill>
                <a:latin typeface="Trebuchet MS 3"/>
                <a:ea typeface="Trebuchet MS 3"/>
                <a:cs typeface="Trebuchet MS 3"/>
                <a:sym typeface="Trebuchet MS 3"/>
              </a:rPr>
              <a:t>"It's an absolute nightmare phoning any surgery at 8 am. I hate it. So I found out about e-consults and the surgery has been prompt and replies within 48 hours sometimes next day. Thank you to my GP for keeping on top of your workload and replying to e-consultations on time and effectively.</a:t>
            </a:r>
          </a:p>
          <a:p>
            <a:pPr marL="0" lvl="0" indent="0" algn="ctr">
              <a:lnSpc>
                <a:spcPts val="2520"/>
              </a:lnSpc>
              <a:spcBef>
                <a:spcPct val="0"/>
              </a:spcBef>
            </a:pPr>
            <a:endParaRPr lang="en-US" sz="1800">
              <a:solidFill>
                <a:srgbClr val="000000"/>
              </a:solidFill>
              <a:latin typeface="Trebuchet MS 3"/>
              <a:ea typeface="Trebuchet MS 3"/>
              <a:cs typeface="Trebuchet MS 3"/>
              <a:sym typeface="Trebuchet MS 3"/>
            </a:endParaRPr>
          </a:p>
        </p:txBody>
      </p:sp>
      <p:sp>
        <p:nvSpPr>
          <p:cNvPr id="19" name="TextBox 19"/>
          <p:cNvSpPr txBox="1"/>
          <p:nvPr/>
        </p:nvSpPr>
        <p:spPr>
          <a:xfrm>
            <a:off x="895210" y="4439181"/>
            <a:ext cx="5978150" cy="640080"/>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"You can make bookings online and order prescriptions online which makes life so much easier."</a:t>
            </a:r>
          </a:p>
        </p:txBody>
      </p:sp>
      <p:sp>
        <p:nvSpPr>
          <p:cNvPr id="20" name="TextBox 20"/>
          <p:cNvSpPr txBox="1"/>
          <p:nvPr/>
        </p:nvSpPr>
        <p:spPr>
          <a:xfrm>
            <a:off x="8139742" y="6170295"/>
            <a:ext cx="3558525" cy="3469005"/>
          </a:xfrm>
          <a:prstGeom prst="rect">
            <a:avLst/>
          </a:prstGeom>
        </p:spPr>
        <p:txBody>
          <a:bodyPr lIns="0" tIns="0" rIns="0" bIns="0" rtlCol="0" anchor="t">
            <a:spAutoFit/>
          </a:bodyPr>
          <a:lstStyle/>
          <a:p>
            <a:pPr algn="ctr">
              <a:lnSpc>
                <a:spcPts val="2520"/>
              </a:lnSpc>
            </a:pPr>
            <a:r>
              <a:rPr lang="en-US" sz="1800">
                <a:solidFill>
                  <a:srgbClr val="000000"/>
                </a:solidFill>
                <a:latin typeface="Trebuchet MS 3"/>
                <a:ea typeface="Trebuchet MS 3"/>
                <a:cs typeface="Trebuchet MS 3"/>
                <a:sym typeface="Trebuchet MS 3"/>
              </a:rPr>
              <a:t>"It's an absolute nightmare phoning any surgery at 8 am. I hate it. So I found out about e-consults and the surgery has been prompt and replies within 48 hours sometimes next day. Thank you to my GP for keeping on top of your workload and replying to e-consultations on time and effectively.</a:t>
            </a:r>
          </a:p>
          <a:p>
            <a:pPr marL="0" lvl="0" indent="0" algn="ctr">
              <a:lnSpc>
                <a:spcPts val="2520"/>
              </a:lnSpc>
              <a:spcBef>
                <a:spcPct val="0"/>
              </a:spcBef>
            </a:pPr>
            <a:endParaRPr lang="en-US" sz="1800">
              <a:solidFill>
                <a:srgbClr val="000000"/>
              </a:solidFill>
              <a:latin typeface="Trebuchet MS 3"/>
              <a:ea typeface="Trebuchet MS 3"/>
              <a:cs typeface="Trebuchet MS 3"/>
              <a:sym typeface="Trebuchet MS 3"/>
            </a:endParaRPr>
          </a:p>
        </p:txBody>
      </p:sp>
      <p:sp>
        <p:nvSpPr>
          <p:cNvPr id="21" name="TextBox 21"/>
          <p:cNvSpPr txBox="1"/>
          <p:nvPr/>
        </p:nvSpPr>
        <p:spPr>
          <a:xfrm>
            <a:off x="728396" y="6685034"/>
            <a:ext cx="5978150" cy="1268730"/>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"Had to have a telephone consultation during Covid and the lady Doctor was lovely; had to video call to see the area that needed treatment and was prescribed something. Now I hopefully have a plan going forward.</a:t>
            </a:r>
          </a:p>
        </p:txBody>
      </p:sp>
      <p:sp>
        <p:nvSpPr>
          <p:cNvPr id="22" name="TextBox 22"/>
          <p:cNvSpPr txBox="1"/>
          <p:nvPr/>
        </p:nvSpPr>
        <p:spPr>
          <a:xfrm>
            <a:off x="1179633" y="5504249"/>
            <a:ext cx="5075676" cy="876257"/>
          </a:xfrm>
          <a:prstGeom prst="rect">
            <a:avLst/>
          </a:prstGeom>
        </p:spPr>
        <p:txBody>
          <a:bodyPr lIns="0" tIns="0" rIns="0" bIns="0" rtlCol="0" anchor="t">
            <a:spAutoFit/>
          </a:bodyPr>
          <a:lstStyle/>
          <a:p>
            <a:pPr marL="0" lvl="0" indent="0" algn="ctr">
              <a:lnSpc>
                <a:spcPts val="2239"/>
              </a:lnSpc>
            </a:pPr>
            <a:r>
              <a:rPr lang="en-US" sz="2239" b="1">
                <a:solidFill>
                  <a:srgbClr val="FFFFFF"/>
                </a:solidFill>
                <a:latin typeface="Trebuchet MS 1"/>
                <a:ea typeface="Trebuchet MS 1"/>
                <a:cs typeface="Trebuchet MS 1"/>
                <a:sym typeface="Trebuchet MS 1"/>
              </a:rPr>
              <a:t>Use of online technologies allowes for the possibility of visual diagnosis, unlike phone consultations.</a:t>
            </a:r>
          </a:p>
        </p:txBody>
      </p:sp>
      <p:grpSp>
        <p:nvGrpSpPr>
          <p:cNvPr id="23" name="Group 23"/>
          <p:cNvGrpSpPr/>
          <p:nvPr/>
        </p:nvGrpSpPr>
        <p:grpSpPr>
          <a:xfrm>
            <a:off x="525292" y="8239514"/>
            <a:ext cx="7133813" cy="1643708"/>
            <a:chOff x="0" y="0"/>
            <a:chExt cx="1878864" cy="432911"/>
          </a:xfrm>
        </p:grpSpPr>
        <p:sp>
          <p:nvSpPr>
            <p:cNvPr id="24" name="Freeform 24"/>
            <p:cNvSpPr/>
            <p:nvPr/>
          </p:nvSpPr>
          <p:spPr>
            <a:xfrm>
              <a:off x="0" y="0"/>
              <a:ext cx="1878864" cy="432911"/>
            </a:xfrm>
            <a:custGeom>
              <a:avLst/>
              <a:gdLst/>
              <a:ahLst/>
              <a:cxnLst/>
              <a:rect l="l" t="t" r="r" b="b"/>
              <a:pathLst>
                <a:path w="1878864" h="432911">
                  <a:moveTo>
                    <a:pt x="55347" y="0"/>
                  </a:moveTo>
                  <a:lnTo>
                    <a:pt x="1823517" y="0"/>
                  </a:lnTo>
                  <a:cubicBezTo>
                    <a:pt x="1854085" y="0"/>
                    <a:pt x="1878864" y="24780"/>
                    <a:pt x="1878864" y="55347"/>
                  </a:cubicBezTo>
                  <a:lnTo>
                    <a:pt x="1878864" y="377563"/>
                  </a:lnTo>
                  <a:cubicBezTo>
                    <a:pt x="1878864" y="408131"/>
                    <a:pt x="1854085" y="432911"/>
                    <a:pt x="1823517" y="432911"/>
                  </a:cubicBezTo>
                  <a:lnTo>
                    <a:pt x="55347" y="432911"/>
                  </a:lnTo>
                  <a:cubicBezTo>
                    <a:pt x="24780" y="432911"/>
                    <a:pt x="0" y="408131"/>
                    <a:pt x="0" y="377563"/>
                  </a:cubicBezTo>
                  <a:lnTo>
                    <a:pt x="0" y="55347"/>
                  </a:lnTo>
                  <a:cubicBezTo>
                    <a:pt x="0" y="24780"/>
                    <a:pt x="24780" y="0"/>
                    <a:pt x="55347" y="0"/>
                  </a:cubicBezTo>
                  <a:close/>
                </a:path>
              </a:pathLst>
            </a:custGeom>
            <a:solidFill>
              <a:srgbClr val="027225"/>
            </a:solidFill>
          </p:spPr>
          <p:txBody>
            <a:bodyPr/>
            <a:lstStyle/>
            <a:p>
              <a:endParaRPr lang="en-GB"/>
            </a:p>
          </p:txBody>
        </p:sp>
        <p:sp>
          <p:nvSpPr>
            <p:cNvPr id="25" name="TextBox 25"/>
            <p:cNvSpPr txBox="1"/>
            <p:nvPr/>
          </p:nvSpPr>
          <p:spPr>
            <a:xfrm>
              <a:off x="0" y="-47625"/>
              <a:ext cx="1878864" cy="480536"/>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728396" y="8420489"/>
            <a:ext cx="6515763" cy="1158910"/>
          </a:xfrm>
          <a:prstGeom prst="rect">
            <a:avLst/>
          </a:prstGeom>
        </p:spPr>
        <p:txBody>
          <a:bodyPr lIns="0" tIns="0" rIns="0" bIns="0" rtlCol="0" anchor="t">
            <a:spAutoFit/>
          </a:bodyPr>
          <a:lstStyle/>
          <a:p>
            <a:pPr marL="0" lvl="0" indent="0" algn="ctr">
              <a:lnSpc>
                <a:spcPts val="2239"/>
              </a:lnSpc>
            </a:pPr>
            <a:r>
              <a:rPr lang="en-US" sz="2239" b="1">
                <a:solidFill>
                  <a:srgbClr val="FFFFFF"/>
                </a:solidFill>
                <a:latin typeface="Trebuchet MS 1"/>
                <a:ea typeface="Trebuchet MS 1"/>
                <a:cs typeface="Trebuchet MS 1"/>
                <a:sym typeface="Trebuchet MS 1"/>
              </a:rPr>
              <a:t>Digitisation reduces and simplifies the bureaucracy around processes such as viewing medical records or reducing repeat prescriptions; making them easier for patients.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31657" y="945403"/>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3" name="AutoShape 3"/>
          <p:cNvSpPr/>
          <p:nvPr/>
        </p:nvSpPr>
        <p:spPr>
          <a:xfrm>
            <a:off x="-1453617" y="1762645"/>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4" name="Freeform 4"/>
          <p:cNvSpPr/>
          <p:nvPr/>
        </p:nvSpPr>
        <p:spPr>
          <a:xfrm>
            <a:off x="5298478" y="2600206"/>
            <a:ext cx="6745609" cy="6883274"/>
          </a:xfrm>
          <a:custGeom>
            <a:avLst/>
            <a:gdLst/>
            <a:ahLst/>
            <a:cxnLst/>
            <a:rect l="l" t="t" r="r" b="b"/>
            <a:pathLst>
              <a:path w="6745609" h="6883274">
                <a:moveTo>
                  <a:pt x="0" y="0"/>
                </a:moveTo>
                <a:lnTo>
                  <a:pt x="6745609" y="0"/>
                </a:lnTo>
                <a:lnTo>
                  <a:pt x="6745609" y="6883274"/>
                </a:lnTo>
                <a:lnTo>
                  <a:pt x="0" y="68832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5" name="Group 5"/>
          <p:cNvGrpSpPr/>
          <p:nvPr/>
        </p:nvGrpSpPr>
        <p:grpSpPr>
          <a:xfrm>
            <a:off x="11092988" y="2147960"/>
            <a:ext cx="5604575" cy="1597757"/>
            <a:chOff x="0" y="0"/>
            <a:chExt cx="1476102" cy="420808"/>
          </a:xfrm>
        </p:grpSpPr>
        <p:sp>
          <p:nvSpPr>
            <p:cNvPr id="6" name="Freeform 6"/>
            <p:cNvSpPr/>
            <p:nvPr/>
          </p:nvSpPr>
          <p:spPr>
            <a:xfrm>
              <a:off x="0" y="0"/>
              <a:ext cx="1476102" cy="420808"/>
            </a:xfrm>
            <a:custGeom>
              <a:avLst/>
              <a:gdLst/>
              <a:ahLst/>
              <a:cxnLst/>
              <a:rect l="l" t="t" r="r" b="b"/>
              <a:pathLst>
                <a:path w="1476102" h="420808">
                  <a:moveTo>
                    <a:pt x="70449" y="0"/>
                  </a:moveTo>
                  <a:lnTo>
                    <a:pt x="1405653" y="0"/>
                  </a:lnTo>
                  <a:cubicBezTo>
                    <a:pt x="1424337" y="0"/>
                    <a:pt x="1442256" y="7422"/>
                    <a:pt x="1455468" y="20634"/>
                  </a:cubicBezTo>
                  <a:cubicBezTo>
                    <a:pt x="1468680" y="33846"/>
                    <a:pt x="1476102" y="51765"/>
                    <a:pt x="1476102" y="70449"/>
                  </a:cubicBezTo>
                  <a:lnTo>
                    <a:pt x="1476102" y="350359"/>
                  </a:lnTo>
                  <a:cubicBezTo>
                    <a:pt x="1476102" y="389267"/>
                    <a:pt x="1444561" y="420808"/>
                    <a:pt x="1405653" y="420808"/>
                  </a:cubicBezTo>
                  <a:lnTo>
                    <a:pt x="70449" y="420808"/>
                  </a:lnTo>
                  <a:cubicBezTo>
                    <a:pt x="31541" y="420808"/>
                    <a:pt x="0" y="389267"/>
                    <a:pt x="0" y="350359"/>
                  </a:cubicBezTo>
                  <a:lnTo>
                    <a:pt x="0" y="70449"/>
                  </a:lnTo>
                  <a:cubicBezTo>
                    <a:pt x="0" y="31541"/>
                    <a:pt x="31541" y="0"/>
                    <a:pt x="70449" y="0"/>
                  </a:cubicBezTo>
                  <a:close/>
                </a:path>
              </a:pathLst>
            </a:custGeom>
            <a:solidFill>
              <a:srgbClr val="FFA500"/>
            </a:solidFill>
          </p:spPr>
          <p:txBody>
            <a:bodyPr/>
            <a:lstStyle/>
            <a:p>
              <a:endParaRPr lang="en-GB"/>
            </a:p>
          </p:txBody>
        </p:sp>
        <p:sp>
          <p:nvSpPr>
            <p:cNvPr id="7" name="TextBox 7"/>
            <p:cNvSpPr txBox="1"/>
            <p:nvPr/>
          </p:nvSpPr>
          <p:spPr>
            <a:xfrm>
              <a:off x="0" y="-47625"/>
              <a:ext cx="1476102" cy="46843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7059" y="978740"/>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AD2473"/>
                </a:solidFill>
                <a:latin typeface="Trebuchet MS 1"/>
                <a:ea typeface="Trebuchet MS 1"/>
                <a:cs typeface="Trebuchet MS 1"/>
                <a:sym typeface="Trebuchet MS 1"/>
              </a:rPr>
              <a:t>Focus on risks</a:t>
            </a:r>
          </a:p>
        </p:txBody>
      </p:sp>
      <p:sp>
        <p:nvSpPr>
          <p:cNvPr id="9" name="TextBox 9"/>
          <p:cNvSpPr txBox="1"/>
          <p:nvPr/>
        </p:nvSpPr>
        <p:spPr>
          <a:xfrm>
            <a:off x="5880538" y="3375286"/>
            <a:ext cx="5686579" cy="1903604"/>
          </a:xfrm>
          <a:prstGeom prst="rect">
            <a:avLst/>
          </a:prstGeom>
        </p:spPr>
        <p:txBody>
          <a:bodyPr lIns="0" tIns="0" rIns="0" bIns="0" rtlCol="0" anchor="t">
            <a:spAutoFit/>
          </a:bodyPr>
          <a:lstStyle/>
          <a:p>
            <a:pPr algn="ctr">
              <a:lnSpc>
                <a:spcPts val="5092"/>
              </a:lnSpc>
            </a:pPr>
            <a:r>
              <a:rPr lang="en-US" sz="3637" b="1">
                <a:solidFill>
                  <a:srgbClr val="FFFFFF"/>
                </a:solidFill>
                <a:latin typeface="Trebuchet MS 1"/>
                <a:ea typeface="Trebuchet MS 1"/>
                <a:cs typeface="Trebuchet MS 1"/>
                <a:sym typeface="Trebuchet MS 1"/>
              </a:rPr>
              <a:t>KNOWLEDGE </a:t>
            </a:r>
          </a:p>
          <a:p>
            <a:pPr algn="ctr">
              <a:lnSpc>
                <a:spcPts val="5092"/>
              </a:lnSpc>
            </a:pPr>
            <a:r>
              <a:rPr lang="en-US" sz="3637" b="1">
                <a:solidFill>
                  <a:srgbClr val="FFFFFF"/>
                </a:solidFill>
                <a:latin typeface="Trebuchet MS 1"/>
                <a:ea typeface="Trebuchet MS 1"/>
                <a:cs typeface="Trebuchet MS 1"/>
                <a:sym typeface="Trebuchet MS 1"/>
              </a:rPr>
              <a:t>AND </a:t>
            </a:r>
          </a:p>
          <a:p>
            <a:pPr marL="0" lvl="0" indent="0" algn="ctr">
              <a:lnSpc>
                <a:spcPts val="5092"/>
              </a:lnSpc>
              <a:spcBef>
                <a:spcPct val="0"/>
              </a:spcBef>
            </a:pPr>
            <a:r>
              <a:rPr lang="en-US" sz="3637" b="1">
                <a:solidFill>
                  <a:srgbClr val="FFFFFF"/>
                </a:solidFill>
                <a:latin typeface="Trebuchet MS 1"/>
                <a:ea typeface="Trebuchet MS 1"/>
                <a:cs typeface="Trebuchet MS 1"/>
                <a:sym typeface="Trebuchet MS 1"/>
              </a:rPr>
              <a:t>ACCESSIBILITY</a:t>
            </a:r>
          </a:p>
        </p:txBody>
      </p:sp>
      <p:sp>
        <p:nvSpPr>
          <p:cNvPr id="10" name="TextBox 10"/>
          <p:cNvSpPr txBox="1"/>
          <p:nvPr/>
        </p:nvSpPr>
        <p:spPr>
          <a:xfrm>
            <a:off x="11265951" y="2396511"/>
            <a:ext cx="5150125" cy="125950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Beyond knowing how to use the internet in general, ability to use health and care services depends on level of English, general literacy, knowledge of how services work bureaucratically.</a:t>
            </a:r>
          </a:p>
        </p:txBody>
      </p:sp>
      <p:sp>
        <p:nvSpPr>
          <p:cNvPr id="11" name="AutoShape 11"/>
          <p:cNvSpPr/>
          <p:nvPr/>
        </p:nvSpPr>
        <p:spPr>
          <a:xfrm flipV="1">
            <a:off x="10278317" y="3011975"/>
            <a:ext cx="987633" cy="644039"/>
          </a:xfrm>
          <a:prstGeom prst="line">
            <a:avLst/>
          </a:prstGeom>
          <a:ln w="76200" cap="flat">
            <a:solidFill>
              <a:srgbClr val="FFA500"/>
            </a:solidFill>
            <a:prstDash val="solid"/>
            <a:headEnd type="diamond" w="lg" len="lg"/>
            <a:tailEnd type="oval" w="lg" len="lg"/>
          </a:ln>
        </p:spPr>
        <p:txBody>
          <a:bodyPr/>
          <a:lstStyle/>
          <a:p>
            <a:endParaRPr lang="en-GB"/>
          </a:p>
        </p:txBody>
      </p:sp>
      <p:sp>
        <p:nvSpPr>
          <p:cNvPr id="12" name="TextBox 12"/>
          <p:cNvSpPr txBox="1"/>
          <p:nvPr/>
        </p:nvSpPr>
        <p:spPr>
          <a:xfrm>
            <a:off x="9301251" y="6608882"/>
            <a:ext cx="2355876" cy="201739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FFFFFF"/>
                </a:solidFill>
                <a:latin typeface="Trebuchet MS 1"/>
                <a:ea typeface="Trebuchet MS 1"/>
                <a:cs typeface="Trebuchet MS 1"/>
                <a:sym typeface="Trebuchet MS 1"/>
              </a:rPr>
              <a:t>TRUST IN THE QUALITY</a:t>
            </a:r>
          </a:p>
        </p:txBody>
      </p:sp>
      <p:grpSp>
        <p:nvGrpSpPr>
          <p:cNvPr id="13" name="Group 13"/>
          <p:cNvGrpSpPr/>
          <p:nvPr/>
        </p:nvGrpSpPr>
        <p:grpSpPr>
          <a:xfrm>
            <a:off x="11092988" y="4035276"/>
            <a:ext cx="6103428" cy="1034954"/>
            <a:chOff x="0" y="0"/>
            <a:chExt cx="1607487" cy="272580"/>
          </a:xfrm>
        </p:grpSpPr>
        <p:sp>
          <p:nvSpPr>
            <p:cNvPr id="14" name="Freeform 14"/>
            <p:cNvSpPr/>
            <p:nvPr/>
          </p:nvSpPr>
          <p:spPr>
            <a:xfrm>
              <a:off x="0" y="0"/>
              <a:ext cx="1607487" cy="272580"/>
            </a:xfrm>
            <a:custGeom>
              <a:avLst/>
              <a:gdLst/>
              <a:ahLst/>
              <a:cxnLst/>
              <a:rect l="l" t="t" r="r" b="b"/>
              <a:pathLst>
                <a:path w="1607487" h="272580">
                  <a:moveTo>
                    <a:pt x="64691" y="0"/>
                  </a:moveTo>
                  <a:lnTo>
                    <a:pt x="1542796" y="0"/>
                  </a:lnTo>
                  <a:cubicBezTo>
                    <a:pt x="1578524" y="0"/>
                    <a:pt x="1607487" y="28963"/>
                    <a:pt x="1607487" y="64691"/>
                  </a:cubicBezTo>
                  <a:lnTo>
                    <a:pt x="1607487" y="207889"/>
                  </a:lnTo>
                  <a:cubicBezTo>
                    <a:pt x="1607487" y="225046"/>
                    <a:pt x="1600672" y="241501"/>
                    <a:pt x="1588540" y="253633"/>
                  </a:cubicBezTo>
                  <a:cubicBezTo>
                    <a:pt x="1576408" y="265765"/>
                    <a:pt x="1559953" y="272580"/>
                    <a:pt x="1542796" y="272580"/>
                  </a:cubicBezTo>
                  <a:lnTo>
                    <a:pt x="64691" y="272580"/>
                  </a:lnTo>
                  <a:cubicBezTo>
                    <a:pt x="47534" y="272580"/>
                    <a:pt x="31080" y="265765"/>
                    <a:pt x="18948" y="253633"/>
                  </a:cubicBezTo>
                  <a:cubicBezTo>
                    <a:pt x="6816" y="241501"/>
                    <a:pt x="0" y="225046"/>
                    <a:pt x="0" y="207889"/>
                  </a:cubicBezTo>
                  <a:lnTo>
                    <a:pt x="0" y="64691"/>
                  </a:lnTo>
                  <a:cubicBezTo>
                    <a:pt x="0" y="47534"/>
                    <a:pt x="6816" y="31080"/>
                    <a:pt x="18948" y="18948"/>
                  </a:cubicBezTo>
                  <a:cubicBezTo>
                    <a:pt x="31080" y="6816"/>
                    <a:pt x="47534" y="0"/>
                    <a:pt x="64691" y="0"/>
                  </a:cubicBezTo>
                  <a:close/>
                </a:path>
              </a:pathLst>
            </a:custGeom>
            <a:solidFill>
              <a:srgbClr val="C85103"/>
            </a:solidFill>
          </p:spPr>
          <p:txBody>
            <a:bodyPr/>
            <a:lstStyle/>
            <a:p>
              <a:endParaRPr lang="en-GB"/>
            </a:p>
          </p:txBody>
        </p:sp>
        <p:sp>
          <p:nvSpPr>
            <p:cNvPr id="15" name="TextBox 15"/>
            <p:cNvSpPr txBox="1"/>
            <p:nvPr/>
          </p:nvSpPr>
          <p:spPr>
            <a:xfrm>
              <a:off x="0" y="-47625"/>
              <a:ext cx="1607487" cy="320205"/>
            </a:xfrm>
            <a:prstGeom prst="rect">
              <a:avLst/>
            </a:prstGeom>
          </p:spPr>
          <p:txBody>
            <a:bodyPr lIns="50800" tIns="50800" rIns="50800" bIns="50800" rtlCol="0" anchor="ctr"/>
            <a:lstStyle/>
            <a:p>
              <a:pPr algn="ctr">
                <a:lnSpc>
                  <a:spcPts val="2659"/>
                </a:lnSpc>
              </a:pPr>
              <a:endParaRPr/>
            </a:p>
          </p:txBody>
        </p:sp>
      </p:grpSp>
      <p:sp>
        <p:nvSpPr>
          <p:cNvPr id="16" name="AutoShape 16"/>
          <p:cNvSpPr/>
          <p:nvPr/>
        </p:nvSpPr>
        <p:spPr>
          <a:xfrm flipV="1">
            <a:off x="10310031" y="4552753"/>
            <a:ext cx="782957" cy="1175936"/>
          </a:xfrm>
          <a:prstGeom prst="line">
            <a:avLst/>
          </a:prstGeom>
          <a:ln w="76200" cap="flat">
            <a:solidFill>
              <a:srgbClr val="C85103"/>
            </a:solidFill>
            <a:prstDash val="solid"/>
            <a:headEnd type="diamond" w="lg" len="lg"/>
            <a:tailEnd type="oval" w="lg" len="lg"/>
          </a:ln>
        </p:spPr>
        <p:txBody>
          <a:bodyPr/>
          <a:lstStyle/>
          <a:p>
            <a:endParaRPr lang="en-GB"/>
          </a:p>
        </p:txBody>
      </p:sp>
      <p:sp>
        <p:nvSpPr>
          <p:cNvPr id="17" name="TextBox 17"/>
          <p:cNvSpPr txBox="1"/>
          <p:nvPr/>
        </p:nvSpPr>
        <p:spPr>
          <a:xfrm>
            <a:off x="11289971" y="4339562"/>
            <a:ext cx="5687439" cy="51655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Patients whose understanding of online services is limited are less likely to trust them.</a:t>
            </a:r>
          </a:p>
        </p:txBody>
      </p:sp>
      <p:sp>
        <p:nvSpPr>
          <p:cNvPr id="18" name="TextBox 18"/>
          <p:cNvSpPr txBox="1"/>
          <p:nvPr/>
        </p:nvSpPr>
        <p:spPr>
          <a:xfrm>
            <a:off x="12196487" y="5221740"/>
            <a:ext cx="4868615" cy="1583055"/>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"I do not get on with computers ad technology. I would prefer to see a doctor face to face and preferably one who knows my history and does not use up my 10 minutes appointment talking them through my medical history"</a:t>
            </a:r>
          </a:p>
        </p:txBody>
      </p:sp>
      <p:grpSp>
        <p:nvGrpSpPr>
          <p:cNvPr id="19" name="Group 19"/>
          <p:cNvGrpSpPr/>
          <p:nvPr/>
        </p:nvGrpSpPr>
        <p:grpSpPr>
          <a:xfrm>
            <a:off x="12629388" y="7014345"/>
            <a:ext cx="5007855" cy="1767654"/>
            <a:chOff x="0" y="0"/>
            <a:chExt cx="1318941" cy="465555"/>
          </a:xfrm>
        </p:grpSpPr>
        <p:sp>
          <p:nvSpPr>
            <p:cNvPr id="20" name="Freeform 20"/>
            <p:cNvSpPr/>
            <p:nvPr/>
          </p:nvSpPr>
          <p:spPr>
            <a:xfrm>
              <a:off x="0" y="0"/>
              <a:ext cx="1318941" cy="465555"/>
            </a:xfrm>
            <a:custGeom>
              <a:avLst/>
              <a:gdLst/>
              <a:ahLst/>
              <a:cxnLst/>
              <a:rect l="l" t="t" r="r" b="b"/>
              <a:pathLst>
                <a:path w="1318941" h="465555">
                  <a:moveTo>
                    <a:pt x="78844" y="0"/>
                  </a:moveTo>
                  <a:lnTo>
                    <a:pt x="1240098" y="0"/>
                  </a:lnTo>
                  <a:cubicBezTo>
                    <a:pt x="1283642" y="0"/>
                    <a:pt x="1318941" y="35300"/>
                    <a:pt x="1318941" y="78844"/>
                  </a:cubicBezTo>
                  <a:lnTo>
                    <a:pt x="1318941" y="386711"/>
                  </a:lnTo>
                  <a:cubicBezTo>
                    <a:pt x="1318941" y="407622"/>
                    <a:pt x="1310635" y="427676"/>
                    <a:pt x="1295849" y="442462"/>
                  </a:cubicBezTo>
                  <a:cubicBezTo>
                    <a:pt x="1281062" y="457248"/>
                    <a:pt x="1261008" y="465555"/>
                    <a:pt x="1240098" y="465555"/>
                  </a:cubicBezTo>
                  <a:lnTo>
                    <a:pt x="78844" y="465555"/>
                  </a:lnTo>
                  <a:cubicBezTo>
                    <a:pt x="57933" y="465555"/>
                    <a:pt x="37879" y="457248"/>
                    <a:pt x="23093" y="442462"/>
                  </a:cubicBezTo>
                  <a:cubicBezTo>
                    <a:pt x="8307" y="427676"/>
                    <a:pt x="0" y="407622"/>
                    <a:pt x="0" y="386711"/>
                  </a:cubicBezTo>
                  <a:lnTo>
                    <a:pt x="0" y="78844"/>
                  </a:lnTo>
                  <a:cubicBezTo>
                    <a:pt x="0" y="57933"/>
                    <a:pt x="8307" y="37879"/>
                    <a:pt x="23093" y="23093"/>
                  </a:cubicBezTo>
                  <a:cubicBezTo>
                    <a:pt x="37879" y="8307"/>
                    <a:pt x="57933" y="0"/>
                    <a:pt x="78844" y="0"/>
                  </a:cubicBezTo>
                  <a:close/>
                </a:path>
              </a:pathLst>
            </a:custGeom>
            <a:solidFill>
              <a:srgbClr val="D44B68"/>
            </a:solidFill>
          </p:spPr>
          <p:txBody>
            <a:bodyPr/>
            <a:lstStyle/>
            <a:p>
              <a:endParaRPr lang="en-GB"/>
            </a:p>
          </p:txBody>
        </p:sp>
        <p:sp>
          <p:nvSpPr>
            <p:cNvPr id="21" name="TextBox 21"/>
            <p:cNvSpPr txBox="1"/>
            <p:nvPr/>
          </p:nvSpPr>
          <p:spPr>
            <a:xfrm>
              <a:off x="0" y="-47625"/>
              <a:ext cx="1318941" cy="51318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2915459" y="7119120"/>
            <a:ext cx="4435714" cy="150715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Patients who experienced difficulties accessing the healthcare they need may feel that introduction of online services is just another barrier or a way of cutting  costs at the expense of access and quality.</a:t>
            </a:r>
          </a:p>
        </p:txBody>
      </p:sp>
      <p:sp>
        <p:nvSpPr>
          <p:cNvPr id="23" name="AutoShape 23"/>
          <p:cNvSpPr/>
          <p:nvPr/>
        </p:nvSpPr>
        <p:spPr>
          <a:xfrm flipV="1">
            <a:off x="11657127" y="7584949"/>
            <a:ext cx="1014219" cy="34927"/>
          </a:xfrm>
          <a:prstGeom prst="line">
            <a:avLst/>
          </a:prstGeom>
          <a:ln w="76200" cap="flat">
            <a:solidFill>
              <a:srgbClr val="D44B68"/>
            </a:solidFill>
            <a:prstDash val="solid"/>
            <a:headEnd type="diamond" w="lg" len="lg"/>
            <a:tailEnd type="oval" w="lg" len="lg"/>
          </a:ln>
        </p:spPr>
        <p:txBody>
          <a:bodyPr/>
          <a:lstStyle/>
          <a:p>
            <a:endParaRPr lang="en-GB"/>
          </a:p>
        </p:txBody>
      </p:sp>
      <p:sp>
        <p:nvSpPr>
          <p:cNvPr id="24" name="TextBox 24"/>
          <p:cNvSpPr txBox="1"/>
          <p:nvPr/>
        </p:nvSpPr>
        <p:spPr>
          <a:xfrm>
            <a:off x="11265951" y="9143950"/>
            <a:ext cx="6713219" cy="640080"/>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"Stop believing technology improves services. Stop telling me I'm on a waiting list for my hearing aid and then nothing happens." </a:t>
            </a:r>
          </a:p>
        </p:txBody>
      </p:sp>
      <p:grpSp>
        <p:nvGrpSpPr>
          <p:cNvPr id="25" name="Group 25"/>
          <p:cNvGrpSpPr/>
          <p:nvPr/>
        </p:nvGrpSpPr>
        <p:grpSpPr>
          <a:xfrm>
            <a:off x="689140" y="2090171"/>
            <a:ext cx="6311777" cy="1243824"/>
            <a:chOff x="0" y="0"/>
            <a:chExt cx="1662361" cy="327591"/>
          </a:xfrm>
        </p:grpSpPr>
        <p:sp>
          <p:nvSpPr>
            <p:cNvPr id="26" name="Freeform 26"/>
            <p:cNvSpPr/>
            <p:nvPr/>
          </p:nvSpPr>
          <p:spPr>
            <a:xfrm>
              <a:off x="0" y="0"/>
              <a:ext cx="1662361" cy="327591"/>
            </a:xfrm>
            <a:custGeom>
              <a:avLst/>
              <a:gdLst/>
              <a:ahLst/>
              <a:cxnLst/>
              <a:rect l="l" t="t" r="r" b="b"/>
              <a:pathLst>
                <a:path w="1662361" h="327591">
                  <a:moveTo>
                    <a:pt x="62556" y="0"/>
                  </a:moveTo>
                  <a:lnTo>
                    <a:pt x="1599805" y="0"/>
                  </a:lnTo>
                  <a:cubicBezTo>
                    <a:pt x="1616396" y="0"/>
                    <a:pt x="1632307" y="6591"/>
                    <a:pt x="1644039" y="18322"/>
                  </a:cubicBezTo>
                  <a:cubicBezTo>
                    <a:pt x="1655770" y="30054"/>
                    <a:pt x="1662361" y="45965"/>
                    <a:pt x="1662361" y="62556"/>
                  </a:cubicBezTo>
                  <a:lnTo>
                    <a:pt x="1662361" y="265036"/>
                  </a:lnTo>
                  <a:cubicBezTo>
                    <a:pt x="1662361" y="281626"/>
                    <a:pt x="1655770" y="297538"/>
                    <a:pt x="1644039" y="309269"/>
                  </a:cubicBezTo>
                  <a:cubicBezTo>
                    <a:pt x="1632307" y="321001"/>
                    <a:pt x="1616396" y="327591"/>
                    <a:pt x="1599805" y="327591"/>
                  </a:cubicBezTo>
                  <a:lnTo>
                    <a:pt x="62556" y="327591"/>
                  </a:lnTo>
                  <a:cubicBezTo>
                    <a:pt x="45965" y="327591"/>
                    <a:pt x="30054" y="321001"/>
                    <a:pt x="18322" y="309269"/>
                  </a:cubicBezTo>
                  <a:cubicBezTo>
                    <a:pt x="6591" y="297538"/>
                    <a:pt x="0" y="281626"/>
                    <a:pt x="0" y="265036"/>
                  </a:cubicBezTo>
                  <a:lnTo>
                    <a:pt x="0" y="62556"/>
                  </a:lnTo>
                  <a:cubicBezTo>
                    <a:pt x="0" y="45965"/>
                    <a:pt x="6591" y="30054"/>
                    <a:pt x="18322" y="18322"/>
                  </a:cubicBezTo>
                  <a:cubicBezTo>
                    <a:pt x="30054" y="6591"/>
                    <a:pt x="45965" y="0"/>
                    <a:pt x="62556" y="0"/>
                  </a:cubicBezTo>
                  <a:close/>
                </a:path>
              </a:pathLst>
            </a:custGeom>
            <a:solidFill>
              <a:srgbClr val="FFA500"/>
            </a:solidFill>
          </p:spPr>
          <p:txBody>
            <a:bodyPr/>
            <a:lstStyle/>
            <a:p>
              <a:endParaRPr lang="en-GB"/>
            </a:p>
          </p:txBody>
        </p:sp>
        <p:sp>
          <p:nvSpPr>
            <p:cNvPr id="27" name="TextBox 27"/>
            <p:cNvSpPr txBox="1"/>
            <p:nvPr/>
          </p:nvSpPr>
          <p:spPr>
            <a:xfrm>
              <a:off x="0" y="-47625"/>
              <a:ext cx="1662361" cy="375216"/>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1106445" y="2315955"/>
            <a:ext cx="5638589" cy="76420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The extent to which patients would be willing and able to learn to use online services varies based on individual circumstances.</a:t>
            </a:r>
          </a:p>
        </p:txBody>
      </p:sp>
      <p:sp>
        <p:nvSpPr>
          <p:cNvPr id="29" name="AutoShape 29"/>
          <p:cNvSpPr/>
          <p:nvPr/>
        </p:nvSpPr>
        <p:spPr>
          <a:xfrm flipH="1" flipV="1">
            <a:off x="7000917" y="2712083"/>
            <a:ext cx="716196" cy="621912"/>
          </a:xfrm>
          <a:prstGeom prst="line">
            <a:avLst/>
          </a:prstGeom>
          <a:ln w="76200" cap="flat">
            <a:solidFill>
              <a:srgbClr val="FFA500"/>
            </a:solidFill>
            <a:prstDash val="solid"/>
            <a:headEnd type="diamond" w="lg" len="lg"/>
            <a:tailEnd type="oval" w="lg" len="lg"/>
          </a:ln>
        </p:spPr>
        <p:txBody>
          <a:bodyPr/>
          <a:lstStyle/>
          <a:p>
            <a:endParaRPr lang="en-GB"/>
          </a:p>
        </p:txBody>
      </p:sp>
      <p:sp>
        <p:nvSpPr>
          <p:cNvPr id="30" name="TextBox 30"/>
          <p:cNvSpPr txBox="1"/>
          <p:nvPr/>
        </p:nvSpPr>
        <p:spPr>
          <a:xfrm>
            <a:off x="780558" y="3486394"/>
            <a:ext cx="5964476" cy="1268730"/>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"Digital services are great ie online portals etc, however, this really excludes the older generations who are not technically able. There must be more  local classes to support them in being able to use technology. "</a:t>
            </a:r>
          </a:p>
        </p:txBody>
      </p:sp>
      <p:grpSp>
        <p:nvGrpSpPr>
          <p:cNvPr id="31" name="Group 31"/>
          <p:cNvGrpSpPr/>
          <p:nvPr/>
        </p:nvGrpSpPr>
        <p:grpSpPr>
          <a:xfrm>
            <a:off x="267059" y="4933264"/>
            <a:ext cx="5674196" cy="1108579"/>
            <a:chOff x="0" y="0"/>
            <a:chExt cx="1494438" cy="291971"/>
          </a:xfrm>
        </p:grpSpPr>
        <p:sp>
          <p:nvSpPr>
            <p:cNvPr id="32" name="Freeform 32"/>
            <p:cNvSpPr/>
            <p:nvPr/>
          </p:nvSpPr>
          <p:spPr>
            <a:xfrm>
              <a:off x="0" y="0"/>
              <a:ext cx="1494438" cy="291971"/>
            </a:xfrm>
            <a:custGeom>
              <a:avLst/>
              <a:gdLst/>
              <a:ahLst/>
              <a:cxnLst/>
              <a:rect l="l" t="t" r="r" b="b"/>
              <a:pathLst>
                <a:path w="1494438" h="291971">
                  <a:moveTo>
                    <a:pt x="69585" y="0"/>
                  </a:moveTo>
                  <a:lnTo>
                    <a:pt x="1424854" y="0"/>
                  </a:lnTo>
                  <a:cubicBezTo>
                    <a:pt x="1443309" y="0"/>
                    <a:pt x="1461008" y="7331"/>
                    <a:pt x="1474057" y="20381"/>
                  </a:cubicBezTo>
                  <a:cubicBezTo>
                    <a:pt x="1487107" y="33431"/>
                    <a:pt x="1494438" y="51130"/>
                    <a:pt x="1494438" y="69585"/>
                  </a:cubicBezTo>
                  <a:lnTo>
                    <a:pt x="1494438" y="222387"/>
                  </a:lnTo>
                  <a:cubicBezTo>
                    <a:pt x="1494438" y="240842"/>
                    <a:pt x="1487107" y="258541"/>
                    <a:pt x="1474057" y="271590"/>
                  </a:cubicBezTo>
                  <a:cubicBezTo>
                    <a:pt x="1461008" y="284640"/>
                    <a:pt x="1443309" y="291971"/>
                    <a:pt x="1424854" y="291971"/>
                  </a:cubicBezTo>
                  <a:lnTo>
                    <a:pt x="69585" y="291971"/>
                  </a:lnTo>
                  <a:cubicBezTo>
                    <a:pt x="51130" y="291971"/>
                    <a:pt x="33431" y="284640"/>
                    <a:pt x="20381" y="271590"/>
                  </a:cubicBezTo>
                  <a:cubicBezTo>
                    <a:pt x="7331" y="258541"/>
                    <a:pt x="0" y="240842"/>
                    <a:pt x="0" y="222387"/>
                  </a:cubicBezTo>
                  <a:lnTo>
                    <a:pt x="0" y="69585"/>
                  </a:lnTo>
                  <a:cubicBezTo>
                    <a:pt x="0" y="51130"/>
                    <a:pt x="7331" y="33431"/>
                    <a:pt x="20381" y="20381"/>
                  </a:cubicBezTo>
                  <a:cubicBezTo>
                    <a:pt x="33431" y="7331"/>
                    <a:pt x="51130" y="0"/>
                    <a:pt x="69585" y="0"/>
                  </a:cubicBezTo>
                  <a:close/>
                </a:path>
              </a:pathLst>
            </a:custGeom>
            <a:solidFill>
              <a:srgbClr val="FFA500"/>
            </a:solidFill>
          </p:spPr>
          <p:txBody>
            <a:bodyPr/>
            <a:lstStyle/>
            <a:p>
              <a:endParaRPr lang="en-GB"/>
            </a:p>
          </p:txBody>
        </p:sp>
        <p:sp>
          <p:nvSpPr>
            <p:cNvPr id="33" name="TextBox 33"/>
            <p:cNvSpPr txBox="1"/>
            <p:nvPr/>
          </p:nvSpPr>
          <p:spPr>
            <a:xfrm>
              <a:off x="0" y="-47625"/>
              <a:ext cx="1494438" cy="339596"/>
            </a:xfrm>
            <a:prstGeom prst="rect">
              <a:avLst/>
            </a:prstGeom>
          </p:spPr>
          <p:txBody>
            <a:bodyPr lIns="50800" tIns="50800" rIns="50800" bIns="50800" rtlCol="0" anchor="ctr"/>
            <a:lstStyle/>
            <a:p>
              <a:pPr algn="ctr">
                <a:lnSpc>
                  <a:spcPts val="2659"/>
                </a:lnSpc>
              </a:pPr>
              <a:endParaRPr/>
            </a:p>
          </p:txBody>
        </p:sp>
      </p:grpSp>
      <p:sp>
        <p:nvSpPr>
          <p:cNvPr id="34" name="AutoShape 34"/>
          <p:cNvSpPr/>
          <p:nvPr/>
        </p:nvSpPr>
        <p:spPr>
          <a:xfrm flipH="1">
            <a:off x="5905519" y="5140721"/>
            <a:ext cx="1095398" cy="166937"/>
          </a:xfrm>
          <a:prstGeom prst="line">
            <a:avLst/>
          </a:prstGeom>
          <a:ln w="76200" cap="flat">
            <a:solidFill>
              <a:srgbClr val="FFA500"/>
            </a:solidFill>
            <a:prstDash val="solid"/>
            <a:headEnd type="diamond" w="lg" len="lg"/>
            <a:tailEnd type="oval" w="lg" len="lg"/>
          </a:ln>
        </p:spPr>
        <p:txBody>
          <a:bodyPr/>
          <a:lstStyle/>
          <a:p>
            <a:endParaRPr lang="en-GB"/>
          </a:p>
        </p:txBody>
      </p:sp>
      <p:sp>
        <p:nvSpPr>
          <p:cNvPr id="35" name="TextBox 35"/>
          <p:cNvSpPr txBox="1"/>
          <p:nvPr/>
        </p:nvSpPr>
        <p:spPr>
          <a:xfrm>
            <a:off x="505339" y="5098805"/>
            <a:ext cx="5155573" cy="76420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Patients who are not confident in their ability to access online services may feel discouraged from accessing them at all.</a:t>
            </a:r>
          </a:p>
        </p:txBody>
      </p:sp>
      <p:sp>
        <p:nvSpPr>
          <p:cNvPr id="36" name="TextBox 36"/>
          <p:cNvSpPr txBox="1"/>
          <p:nvPr/>
        </p:nvSpPr>
        <p:spPr>
          <a:xfrm>
            <a:off x="315562" y="6141855"/>
            <a:ext cx="4830517" cy="1268730"/>
          </a:xfrm>
          <a:prstGeom prst="rect">
            <a:avLst/>
          </a:prstGeom>
        </p:spPr>
        <p:txBody>
          <a:bodyPr lIns="0" tIns="0" rIns="0" bIns="0" rtlCol="0" anchor="t">
            <a:spAutoFit/>
          </a:bodyPr>
          <a:lstStyle/>
          <a:p>
            <a:pPr marL="0" lvl="0" indent="0" algn="ctr">
              <a:lnSpc>
                <a:spcPts val="2520"/>
              </a:lnSpc>
              <a:spcBef>
                <a:spcPct val="0"/>
              </a:spcBef>
            </a:pPr>
            <a:r>
              <a:rPr lang="en-US" sz="1800">
                <a:solidFill>
                  <a:srgbClr val="000000"/>
                </a:solidFill>
                <a:latin typeface="Trebuchet MS 3"/>
                <a:ea typeface="Trebuchet MS 3"/>
                <a:cs typeface="Trebuchet MS 3"/>
                <a:sym typeface="Trebuchet MS 3"/>
              </a:rPr>
              <a:t>"Older people tend not to trouble GPs when they really should. Making blood test appointments difficult as they don't have the technical knowledge or facilities"</a:t>
            </a:r>
          </a:p>
        </p:txBody>
      </p:sp>
      <p:sp>
        <p:nvSpPr>
          <p:cNvPr id="37" name="TextBox 37"/>
          <p:cNvSpPr txBox="1"/>
          <p:nvPr/>
        </p:nvSpPr>
        <p:spPr>
          <a:xfrm>
            <a:off x="5065648" y="6422843"/>
            <a:ext cx="3658180" cy="1903604"/>
          </a:xfrm>
          <a:prstGeom prst="rect">
            <a:avLst/>
          </a:prstGeom>
        </p:spPr>
        <p:txBody>
          <a:bodyPr lIns="0" tIns="0" rIns="0" bIns="0" rtlCol="0" anchor="t">
            <a:spAutoFit/>
          </a:bodyPr>
          <a:lstStyle/>
          <a:p>
            <a:pPr algn="ctr">
              <a:lnSpc>
                <a:spcPts val="5092"/>
              </a:lnSpc>
            </a:pPr>
            <a:r>
              <a:rPr lang="en-US" sz="3637" b="1">
                <a:solidFill>
                  <a:srgbClr val="FFFFFF"/>
                </a:solidFill>
                <a:latin typeface="Trebuchet MS 1"/>
                <a:ea typeface="Trebuchet MS 1"/>
                <a:cs typeface="Trebuchet MS 1"/>
                <a:sym typeface="Trebuchet MS 1"/>
              </a:rPr>
              <a:t>ACCESS</a:t>
            </a:r>
          </a:p>
          <a:p>
            <a:pPr marL="0" lvl="0" indent="0" algn="ctr">
              <a:lnSpc>
                <a:spcPts val="5092"/>
              </a:lnSpc>
              <a:spcBef>
                <a:spcPct val="0"/>
              </a:spcBef>
            </a:pPr>
            <a:r>
              <a:rPr lang="en-US" sz="3637" b="1">
                <a:solidFill>
                  <a:srgbClr val="FFFFFF"/>
                </a:solidFill>
                <a:latin typeface="Trebuchet MS 1"/>
                <a:ea typeface="Trebuchet MS 1"/>
                <a:cs typeface="Trebuchet MS 1"/>
                <a:sym typeface="Trebuchet MS 1"/>
              </a:rPr>
              <a:t> TO DEVICES/ INTERNET</a:t>
            </a:r>
          </a:p>
        </p:txBody>
      </p:sp>
      <p:grpSp>
        <p:nvGrpSpPr>
          <p:cNvPr id="38" name="Group 38"/>
          <p:cNvGrpSpPr/>
          <p:nvPr/>
        </p:nvGrpSpPr>
        <p:grpSpPr>
          <a:xfrm>
            <a:off x="249313" y="7591560"/>
            <a:ext cx="4212114" cy="1034714"/>
            <a:chOff x="0" y="0"/>
            <a:chExt cx="1109363" cy="272517"/>
          </a:xfrm>
        </p:grpSpPr>
        <p:sp>
          <p:nvSpPr>
            <p:cNvPr id="39" name="Freeform 39"/>
            <p:cNvSpPr/>
            <p:nvPr/>
          </p:nvSpPr>
          <p:spPr>
            <a:xfrm>
              <a:off x="0" y="0"/>
              <a:ext cx="1109363" cy="272517"/>
            </a:xfrm>
            <a:custGeom>
              <a:avLst/>
              <a:gdLst/>
              <a:ahLst/>
              <a:cxnLst/>
              <a:rect l="l" t="t" r="r" b="b"/>
              <a:pathLst>
                <a:path w="1109363" h="272517">
                  <a:moveTo>
                    <a:pt x="93739" y="0"/>
                  </a:moveTo>
                  <a:lnTo>
                    <a:pt x="1015625" y="0"/>
                  </a:lnTo>
                  <a:cubicBezTo>
                    <a:pt x="1067395" y="0"/>
                    <a:pt x="1109363" y="41968"/>
                    <a:pt x="1109363" y="93739"/>
                  </a:cubicBezTo>
                  <a:lnTo>
                    <a:pt x="1109363" y="178778"/>
                  </a:lnTo>
                  <a:cubicBezTo>
                    <a:pt x="1109363" y="230549"/>
                    <a:pt x="1067395" y="272517"/>
                    <a:pt x="1015625" y="272517"/>
                  </a:cubicBezTo>
                  <a:lnTo>
                    <a:pt x="93739" y="272517"/>
                  </a:lnTo>
                  <a:cubicBezTo>
                    <a:pt x="41968" y="272517"/>
                    <a:pt x="0" y="230549"/>
                    <a:pt x="0" y="178778"/>
                  </a:cubicBezTo>
                  <a:lnTo>
                    <a:pt x="0" y="93739"/>
                  </a:lnTo>
                  <a:cubicBezTo>
                    <a:pt x="0" y="41968"/>
                    <a:pt x="41968" y="0"/>
                    <a:pt x="93739" y="0"/>
                  </a:cubicBezTo>
                  <a:close/>
                </a:path>
              </a:pathLst>
            </a:custGeom>
            <a:solidFill>
              <a:srgbClr val="008080"/>
            </a:solidFill>
          </p:spPr>
          <p:txBody>
            <a:bodyPr/>
            <a:lstStyle/>
            <a:p>
              <a:endParaRPr lang="en-GB"/>
            </a:p>
          </p:txBody>
        </p:sp>
        <p:sp>
          <p:nvSpPr>
            <p:cNvPr id="40" name="TextBox 40"/>
            <p:cNvSpPr txBox="1"/>
            <p:nvPr/>
          </p:nvSpPr>
          <p:spPr>
            <a:xfrm>
              <a:off x="0" y="-47625"/>
              <a:ext cx="1109363" cy="320142"/>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433113" y="7722216"/>
            <a:ext cx="4009915" cy="76420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The cost of living crisis and housing precarity affect people's access to internet and devices</a:t>
            </a:r>
          </a:p>
        </p:txBody>
      </p:sp>
      <p:sp>
        <p:nvSpPr>
          <p:cNvPr id="42" name="AutoShape 42"/>
          <p:cNvSpPr/>
          <p:nvPr/>
        </p:nvSpPr>
        <p:spPr>
          <a:xfrm flipH="1">
            <a:off x="4461427" y="7724910"/>
            <a:ext cx="837052" cy="384007"/>
          </a:xfrm>
          <a:prstGeom prst="line">
            <a:avLst/>
          </a:prstGeom>
          <a:ln w="76200" cap="flat">
            <a:solidFill>
              <a:srgbClr val="008080"/>
            </a:solidFill>
            <a:prstDash val="solid"/>
            <a:headEnd type="diamond" w="lg" len="lg"/>
            <a:tailEnd type="oval" w="lg" len="lg"/>
          </a:ln>
        </p:spPr>
        <p:txBody>
          <a:bodyPr/>
          <a:lstStyle/>
          <a:p>
            <a:endParaRPr lang="en-GB"/>
          </a:p>
        </p:txBody>
      </p:sp>
      <p:grpSp>
        <p:nvGrpSpPr>
          <p:cNvPr id="43" name="Group 43"/>
          <p:cNvGrpSpPr/>
          <p:nvPr/>
        </p:nvGrpSpPr>
        <p:grpSpPr>
          <a:xfrm>
            <a:off x="892089" y="8778674"/>
            <a:ext cx="5049166" cy="1508326"/>
            <a:chOff x="0" y="0"/>
            <a:chExt cx="1329821" cy="397255"/>
          </a:xfrm>
        </p:grpSpPr>
        <p:sp>
          <p:nvSpPr>
            <p:cNvPr id="44" name="Freeform 44"/>
            <p:cNvSpPr/>
            <p:nvPr/>
          </p:nvSpPr>
          <p:spPr>
            <a:xfrm>
              <a:off x="0" y="0"/>
              <a:ext cx="1329821" cy="397255"/>
            </a:xfrm>
            <a:custGeom>
              <a:avLst/>
              <a:gdLst/>
              <a:ahLst/>
              <a:cxnLst/>
              <a:rect l="l" t="t" r="r" b="b"/>
              <a:pathLst>
                <a:path w="1329821" h="397255">
                  <a:moveTo>
                    <a:pt x="78199" y="0"/>
                  </a:moveTo>
                  <a:lnTo>
                    <a:pt x="1251623" y="0"/>
                  </a:lnTo>
                  <a:cubicBezTo>
                    <a:pt x="1272362" y="0"/>
                    <a:pt x="1292253" y="8239"/>
                    <a:pt x="1306918" y="22904"/>
                  </a:cubicBezTo>
                  <a:cubicBezTo>
                    <a:pt x="1321583" y="37569"/>
                    <a:pt x="1329821" y="57459"/>
                    <a:pt x="1329821" y="78199"/>
                  </a:cubicBezTo>
                  <a:lnTo>
                    <a:pt x="1329821" y="319056"/>
                  </a:lnTo>
                  <a:cubicBezTo>
                    <a:pt x="1329821" y="362244"/>
                    <a:pt x="1294811" y="397255"/>
                    <a:pt x="1251623" y="397255"/>
                  </a:cubicBezTo>
                  <a:lnTo>
                    <a:pt x="78199" y="397255"/>
                  </a:lnTo>
                  <a:cubicBezTo>
                    <a:pt x="35011" y="397255"/>
                    <a:pt x="0" y="362244"/>
                    <a:pt x="0" y="319056"/>
                  </a:cubicBezTo>
                  <a:lnTo>
                    <a:pt x="0" y="78199"/>
                  </a:lnTo>
                  <a:cubicBezTo>
                    <a:pt x="0" y="35011"/>
                    <a:pt x="35011" y="0"/>
                    <a:pt x="78199" y="0"/>
                  </a:cubicBezTo>
                  <a:close/>
                </a:path>
              </a:pathLst>
            </a:custGeom>
            <a:solidFill>
              <a:srgbClr val="8AB202"/>
            </a:solidFill>
          </p:spPr>
          <p:txBody>
            <a:bodyPr/>
            <a:lstStyle/>
            <a:p>
              <a:endParaRPr lang="en-GB"/>
            </a:p>
          </p:txBody>
        </p:sp>
        <p:sp>
          <p:nvSpPr>
            <p:cNvPr id="45" name="TextBox 45"/>
            <p:cNvSpPr txBox="1"/>
            <p:nvPr/>
          </p:nvSpPr>
          <p:spPr>
            <a:xfrm>
              <a:off x="0" y="-47625"/>
              <a:ext cx="1329821" cy="444880"/>
            </a:xfrm>
            <a:prstGeom prst="rect">
              <a:avLst/>
            </a:prstGeom>
          </p:spPr>
          <p:txBody>
            <a:bodyPr lIns="50800" tIns="50800" rIns="50800" bIns="50800" rtlCol="0" anchor="ctr"/>
            <a:lstStyle/>
            <a:p>
              <a:pPr algn="ctr">
                <a:lnSpc>
                  <a:spcPts val="2659"/>
                </a:lnSpc>
              </a:pPr>
              <a:endParaRPr/>
            </a:p>
          </p:txBody>
        </p:sp>
      </p:grpSp>
      <p:sp>
        <p:nvSpPr>
          <p:cNvPr id="46" name="AutoShape 46"/>
          <p:cNvSpPr/>
          <p:nvPr/>
        </p:nvSpPr>
        <p:spPr>
          <a:xfrm flipH="1">
            <a:off x="5899779" y="9784030"/>
            <a:ext cx="2771504" cy="39770"/>
          </a:xfrm>
          <a:prstGeom prst="line">
            <a:avLst/>
          </a:prstGeom>
          <a:ln w="76200" cap="flat">
            <a:solidFill>
              <a:srgbClr val="8AB202"/>
            </a:solidFill>
            <a:prstDash val="solid"/>
            <a:headEnd type="none" w="sm" len="sm"/>
            <a:tailEnd type="oval" w="lg" len="lg"/>
          </a:ln>
        </p:spPr>
        <p:txBody>
          <a:bodyPr/>
          <a:lstStyle/>
          <a:p>
            <a:endParaRPr lang="en-GB"/>
          </a:p>
        </p:txBody>
      </p:sp>
      <p:sp>
        <p:nvSpPr>
          <p:cNvPr id="47" name="AutoShape 47"/>
          <p:cNvSpPr/>
          <p:nvPr/>
        </p:nvSpPr>
        <p:spPr>
          <a:xfrm flipV="1">
            <a:off x="8671283" y="8626274"/>
            <a:ext cx="52545" cy="1195853"/>
          </a:xfrm>
          <a:prstGeom prst="line">
            <a:avLst/>
          </a:prstGeom>
          <a:ln w="76200" cap="flat">
            <a:solidFill>
              <a:srgbClr val="8AB202"/>
            </a:solidFill>
            <a:prstDash val="solid"/>
            <a:headEnd type="none" w="sm" len="sm"/>
            <a:tailEnd type="diamond" w="lg" len="lg"/>
          </a:ln>
        </p:spPr>
        <p:txBody>
          <a:bodyPr/>
          <a:lstStyle/>
          <a:p>
            <a:endParaRPr lang="en-GB"/>
          </a:p>
        </p:txBody>
      </p:sp>
      <p:sp>
        <p:nvSpPr>
          <p:cNvPr id="48" name="TextBox 48"/>
          <p:cNvSpPr txBox="1"/>
          <p:nvPr/>
        </p:nvSpPr>
        <p:spPr>
          <a:xfrm>
            <a:off x="1175222" y="8917373"/>
            <a:ext cx="4485690" cy="1259504"/>
          </a:xfrm>
          <a:prstGeom prst="rect">
            <a:avLst/>
          </a:prstGeom>
        </p:spPr>
        <p:txBody>
          <a:bodyPr lIns="0" tIns="0" rIns="0" bIns="0" rtlCol="0" anchor="t">
            <a:spAutoFit/>
          </a:bodyPr>
          <a:lstStyle/>
          <a:p>
            <a:pPr marL="0" lvl="0" indent="0" algn="ctr">
              <a:lnSpc>
                <a:spcPts val="1961"/>
              </a:lnSpc>
            </a:pPr>
            <a:r>
              <a:rPr lang="en-US" sz="1961" b="1">
                <a:solidFill>
                  <a:srgbClr val="FFFFFF"/>
                </a:solidFill>
                <a:latin typeface="Trebuchet MS 1"/>
                <a:ea typeface="Trebuchet MS 1"/>
                <a:cs typeface="Trebuchet MS 1"/>
                <a:sym typeface="Trebuchet MS 1"/>
              </a:rPr>
              <a:t>Some local people may have concerns about data security/ privacy. This is especially a concern for those who don't have their own devices/ connection/access to a private space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98005" y="909637"/>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3" name="AutoShape 3"/>
          <p:cNvSpPr/>
          <p:nvPr/>
        </p:nvSpPr>
        <p:spPr>
          <a:xfrm>
            <a:off x="-1453617" y="1762645"/>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4" name="Freeform 4"/>
          <p:cNvSpPr/>
          <p:nvPr/>
        </p:nvSpPr>
        <p:spPr>
          <a:xfrm>
            <a:off x="178040" y="2068412"/>
            <a:ext cx="4858619" cy="4767932"/>
          </a:xfrm>
          <a:custGeom>
            <a:avLst/>
            <a:gdLst/>
            <a:ahLst/>
            <a:cxnLst/>
            <a:rect l="l" t="t" r="r" b="b"/>
            <a:pathLst>
              <a:path w="4858619" h="4767932">
                <a:moveTo>
                  <a:pt x="0" y="0"/>
                </a:moveTo>
                <a:lnTo>
                  <a:pt x="4858619" y="0"/>
                </a:lnTo>
                <a:lnTo>
                  <a:pt x="4858619" y="4767932"/>
                </a:lnTo>
                <a:lnTo>
                  <a:pt x="0" y="4767932"/>
                </a:lnTo>
                <a:lnTo>
                  <a:pt x="0" y="0"/>
                </a:lnTo>
                <a:close/>
              </a:path>
            </a:pathLst>
          </a:custGeom>
          <a:blipFill>
            <a:blip r:embed="rId2"/>
            <a:stretch>
              <a:fillRect b="-69836"/>
            </a:stretch>
          </a:blipFill>
        </p:spPr>
        <p:txBody>
          <a:bodyPr/>
          <a:lstStyle/>
          <a:p>
            <a:endParaRPr lang="en-GB"/>
          </a:p>
        </p:txBody>
      </p:sp>
      <p:sp>
        <p:nvSpPr>
          <p:cNvPr id="5" name="Freeform 5"/>
          <p:cNvSpPr/>
          <p:nvPr/>
        </p:nvSpPr>
        <p:spPr>
          <a:xfrm>
            <a:off x="6018691" y="2405608"/>
            <a:ext cx="11603247" cy="6961948"/>
          </a:xfrm>
          <a:custGeom>
            <a:avLst/>
            <a:gdLst/>
            <a:ahLst/>
            <a:cxnLst/>
            <a:rect l="l" t="t" r="r" b="b"/>
            <a:pathLst>
              <a:path w="11603247" h="6961948">
                <a:moveTo>
                  <a:pt x="0" y="0"/>
                </a:moveTo>
                <a:lnTo>
                  <a:pt x="11603248" y="0"/>
                </a:lnTo>
                <a:lnTo>
                  <a:pt x="11603248" y="6961949"/>
                </a:lnTo>
                <a:lnTo>
                  <a:pt x="0" y="6961949"/>
                </a:lnTo>
                <a:lnTo>
                  <a:pt x="0" y="0"/>
                </a:lnTo>
                <a:close/>
              </a:path>
            </a:pathLst>
          </a:custGeom>
          <a:blipFill>
            <a:blip r:embed="rId3"/>
            <a:stretch>
              <a:fillRect/>
            </a:stretch>
          </a:blipFill>
        </p:spPr>
        <p:txBody>
          <a:bodyPr/>
          <a:lstStyle/>
          <a:p>
            <a:endParaRPr lang="en-GB"/>
          </a:p>
        </p:txBody>
      </p:sp>
      <p:sp>
        <p:nvSpPr>
          <p:cNvPr id="6" name="Freeform 6"/>
          <p:cNvSpPr/>
          <p:nvPr/>
        </p:nvSpPr>
        <p:spPr>
          <a:xfrm>
            <a:off x="1640374" y="6459857"/>
            <a:ext cx="10589540" cy="752973"/>
          </a:xfrm>
          <a:custGeom>
            <a:avLst/>
            <a:gdLst/>
            <a:ahLst/>
            <a:cxnLst/>
            <a:rect l="l" t="t" r="r" b="b"/>
            <a:pathLst>
              <a:path w="10589540" h="752973">
                <a:moveTo>
                  <a:pt x="0" y="0"/>
                </a:moveTo>
                <a:lnTo>
                  <a:pt x="10589540" y="0"/>
                </a:lnTo>
                <a:lnTo>
                  <a:pt x="10589540" y="752974"/>
                </a:lnTo>
                <a:lnTo>
                  <a:pt x="0" y="752974"/>
                </a:lnTo>
                <a:lnTo>
                  <a:pt x="0" y="0"/>
                </a:lnTo>
                <a:close/>
              </a:path>
            </a:pathLst>
          </a:custGeom>
          <a:blipFill>
            <a:blip r:embed="rId4"/>
            <a:stretch>
              <a:fillRect b="-931332"/>
            </a:stretch>
          </a:blipFill>
        </p:spPr>
        <p:txBody>
          <a:bodyPr/>
          <a:lstStyle/>
          <a:p>
            <a:endParaRPr lang="en-GB"/>
          </a:p>
        </p:txBody>
      </p:sp>
      <p:sp>
        <p:nvSpPr>
          <p:cNvPr id="7" name="Freeform 7"/>
          <p:cNvSpPr/>
          <p:nvPr/>
        </p:nvSpPr>
        <p:spPr>
          <a:xfrm>
            <a:off x="178040" y="7231881"/>
            <a:ext cx="2046630" cy="2174374"/>
          </a:xfrm>
          <a:custGeom>
            <a:avLst/>
            <a:gdLst/>
            <a:ahLst/>
            <a:cxnLst/>
            <a:rect l="l" t="t" r="r" b="b"/>
            <a:pathLst>
              <a:path w="2046630" h="2174374">
                <a:moveTo>
                  <a:pt x="0" y="0"/>
                </a:moveTo>
                <a:lnTo>
                  <a:pt x="2046629" y="0"/>
                </a:lnTo>
                <a:lnTo>
                  <a:pt x="2046629" y="2174374"/>
                </a:lnTo>
                <a:lnTo>
                  <a:pt x="0" y="2174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TextBox 8"/>
          <p:cNvSpPr txBox="1"/>
          <p:nvPr/>
        </p:nvSpPr>
        <p:spPr>
          <a:xfrm>
            <a:off x="0" y="960858"/>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AD2473"/>
                </a:solidFill>
                <a:latin typeface="Trebuchet MS 1"/>
                <a:ea typeface="Trebuchet MS 1"/>
                <a:cs typeface="Trebuchet MS 1"/>
                <a:sym typeface="Trebuchet MS 1"/>
              </a:rPr>
              <a:t>Experience of online systems</a:t>
            </a:r>
          </a:p>
        </p:txBody>
      </p:sp>
      <p:sp>
        <p:nvSpPr>
          <p:cNvPr id="9" name="TextBox 9"/>
          <p:cNvSpPr txBox="1"/>
          <p:nvPr/>
        </p:nvSpPr>
        <p:spPr>
          <a:xfrm>
            <a:off x="178040" y="1982687"/>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D44B68"/>
                </a:solidFill>
                <a:latin typeface="Trebuchet MS 1"/>
                <a:ea typeface="Trebuchet MS 1"/>
                <a:cs typeface="Trebuchet MS 1"/>
                <a:sym typeface="Trebuchet MS 1"/>
              </a:rPr>
              <a:t>Most comments we received were about GPs</a:t>
            </a:r>
          </a:p>
        </p:txBody>
      </p:sp>
      <p:sp>
        <p:nvSpPr>
          <p:cNvPr id="10" name="TextBox 10"/>
          <p:cNvSpPr txBox="1"/>
          <p:nvPr/>
        </p:nvSpPr>
        <p:spPr>
          <a:xfrm>
            <a:off x="2449038" y="7450956"/>
            <a:ext cx="5603678" cy="2560057"/>
          </a:xfrm>
          <a:prstGeom prst="rect">
            <a:avLst/>
          </a:prstGeom>
        </p:spPr>
        <p:txBody>
          <a:bodyPr lIns="0" tIns="0" rIns="0" bIns="0" rtlCol="0" anchor="t">
            <a:spAutoFit/>
          </a:bodyPr>
          <a:lstStyle/>
          <a:p>
            <a:pPr marL="0" lvl="0" indent="0" algn="l">
              <a:lnSpc>
                <a:spcPts val="2914"/>
              </a:lnSpc>
            </a:pPr>
            <a:r>
              <a:rPr lang="en-US" sz="2914" b="1">
                <a:solidFill>
                  <a:srgbClr val="027225"/>
                </a:solidFill>
                <a:latin typeface="Trebuchet MS 1"/>
                <a:ea typeface="Trebuchet MS 1"/>
                <a:cs typeface="Trebuchet MS 1"/>
                <a:sym typeface="Trebuchet MS 1"/>
              </a:rPr>
              <a:t>Where it is available and functional, patients find it easy and convenient to book online primary care or specialist services (such as routine dental appointments, medication reviews or blood tests).</a:t>
            </a:r>
          </a:p>
        </p:txBody>
      </p:sp>
      <p:sp>
        <p:nvSpPr>
          <p:cNvPr id="11" name="Freeform 11"/>
          <p:cNvSpPr/>
          <p:nvPr/>
        </p:nvSpPr>
        <p:spPr>
          <a:xfrm flipV="1">
            <a:off x="8209705" y="7403331"/>
            <a:ext cx="2046630" cy="2174374"/>
          </a:xfrm>
          <a:custGeom>
            <a:avLst/>
            <a:gdLst/>
            <a:ahLst/>
            <a:cxnLst/>
            <a:rect l="l" t="t" r="r" b="b"/>
            <a:pathLst>
              <a:path w="2046630" h="2174374">
                <a:moveTo>
                  <a:pt x="0" y="2174374"/>
                </a:moveTo>
                <a:lnTo>
                  <a:pt x="2046630" y="2174374"/>
                </a:lnTo>
                <a:lnTo>
                  <a:pt x="2046630" y="0"/>
                </a:lnTo>
                <a:lnTo>
                  <a:pt x="0" y="0"/>
                </a:lnTo>
                <a:lnTo>
                  <a:pt x="0" y="2174374"/>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TextBox 12"/>
          <p:cNvSpPr txBox="1"/>
          <p:nvPr/>
        </p:nvSpPr>
        <p:spPr>
          <a:xfrm>
            <a:off x="10543397" y="6690040"/>
            <a:ext cx="6913590" cy="1474207"/>
          </a:xfrm>
          <a:prstGeom prst="rect">
            <a:avLst/>
          </a:prstGeom>
        </p:spPr>
        <p:txBody>
          <a:bodyPr lIns="0" tIns="0" rIns="0" bIns="0" rtlCol="0" anchor="t">
            <a:spAutoFit/>
          </a:bodyPr>
          <a:lstStyle/>
          <a:p>
            <a:pPr marL="0" lvl="0" indent="0" algn="l">
              <a:lnSpc>
                <a:spcPts val="2914"/>
              </a:lnSpc>
            </a:pPr>
            <a:r>
              <a:rPr lang="en-US" sz="2914" b="1">
                <a:solidFill>
                  <a:srgbClr val="E73E97"/>
                </a:solidFill>
                <a:latin typeface="Trebuchet MS 1"/>
                <a:ea typeface="Trebuchet MS 1"/>
                <a:cs typeface="Trebuchet MS 1"/>
                <a:sym typeface="Trebuchet MS 1"/>
              </a:rPr>
              <a:t>Online booking is not always available; even when it nominally should be in place, there are no slots available- this issue is particularly affecting GPs.</a:t>
            </a:r>
          </a:p>
        </p:txBody>
      </p:sp>
      <p:sp>
        <p:nvSpPr>
          <p:cNvPr id="13" name="TextBox 13"/>
          <p:cNvSpPr txBox="1"/>
          <p:nvPr/>
        </p:nvSpPr>
        <p:spPr>
          <a:xfrm>
            <a:off x="10543397" y="8459522"/>
            <a:ext cx="6913590" cy="1474207"/>
          </a:xfrm>
          <a:prstGeom prst="rect">
            <a:avLst/>
          </a:prstGeom>
        </p:spPr>
        <p:txBody>
          <a:bodyPr lIns="0" tIns="0" rIns="0" bIns="0" rtlCol="0" anchor="t">
            <a:spAutoFit/>
          </a:bodyPr>
          <a:lstStyle/>
          <a:p>
            <a:pPr marL="0" lvl="0" indent="0" algn="l">
              <a:lnSpc>
                <a:spcPts val="2914"/>
              </a:lnSpc>
            </a:pPr>
            <a:r>
              <a:rPr lang="en-US" sz="2914" b="1">
                <a:solidFill>
                  <a:srgbClr val="E73E97"/>
                </a:solidFill>
                <a:latin typeface="Trebuchet MS 1"/>
                <a:ea typeface="Trebuchet MS 1"/>
                <a:cs typeface="Trebuchet MS 1"/>
                <a:sym typeface="Trebuchet MS 1"/>
              </a:rPr>
              <a:t>There are also reports of GP econsult forms going unanswered; when this happens patients often use uregent care services such as 111 or A&amp;E.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98005" y="825096"/>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3" name="AutoShape 3"/>
          <p:cNvSpPr/>
          <p:nvPr/>
        </p:nvSpPr>
        <p:spPr>
          <a:xfrm>
            <a:off x="-1453617" y="1678103"/>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4" name="Freeform 4"/>
          <p:cNvSpPr/>
          <p:nvPr/>
        </p:nvSpPr>
        <p:spPr>
          <a:xfrm>
            <a:off x="0" y="4355266"/>
            <a:ext cx="6078317" cy="6290625"/>
          </a:xfrm>
          <a:custGeom>
            <a:avLst/>
            <a:gdLst/>
            <a:ahLst/>
            <a:cxnLst/>
            <a:rect l="l" t="t" r="r" b="b"/>
            <a:pathLst>
              <a:path w="6078317" h="6290625">
                <a:moveTo>
                  <a:pt x="0" y="0"/>
                </a:moveTo>
                <a:lnTo>
                  <a:pt x="6078317" y="0"/>
                </a:lnTo>
                <a:lnTo>
                  <a:pt x="6078317" y="6290625"/>
                </a:lnTo>
                <a:lnTo>
                  <a:pt x="0" y="6290625"/>
                </a:lnTo>
                <a:lnTo>
                  <a:pt x="0" y="0"/>
                </a:lnTo>
                <a:close/>
              </a:path>
            </a:pathLst>
          </a:custGeom>
          <a:blipFill>
            <a:blip r:embed="rId2"/>
            <a:stretch>
              <a:fillRect/>
            </a:stretch>
          </a:blipFill>
        </p:spPr>
        <p:txBody>
          <a:bodyPr/>
          <a:lstStyle/>
          <a:p>
            <a:endParaRPr lang="en-GB"/>
          </a:p>
        </p:txBody>
      </p:sp>
      <p:sp>
        <p:nvSpPr>
          <p:cNvPr id="5" name="Freeform 5"/>
          <p:cNvSpPr/>
          <p:nvPr/>
        </p:nvSpPr>
        <p:spPr>
          <a:xfrm>
            <a:off x="6373025" y="2601101"/>
            <a:ext cx="541826" cy="493739"/>
          </a:xfrm>
          <a:custGeom>
            <a:avLst/>
            <a:gdLst/>
            <a:ahLst/>
            <a:cxnLst/>
            <a:rect l="l" t="t" r="r" b="b"/>
            <a:pathLst>
              <a:path w="541826" h="493739">
                <a:moveTo>
                  <a:pt x="0" y="0"/>
                </a:moveTo>
                <a:lnTo>
                  <a:pt x="541825" y="0"/>
                </a:lnTo>
                <a:lnTo>
                  <a:pt x="541825"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269899" y="2190843"/>
            <a:ext cx="1973249" cy="1973249"/>
          </a:xfrm>
          <a:custGeom>
            <a:avLst/>
            <a:gdLst/>
            <a:ahLst/>
            <a:cxnLst/>
            <a:rect l="l" t="t" r="r" b="b"/>
            <a:pathLst>
              <a:path w="1973249" h="1973249">
                <a:moveTo>
                  <a:pt x="0" y="0"/>
                </a:moveTo>
                <a:lnTo>
                  <a:pt x="1973249" y="0"/>
                </a:lnTo>
                <a:lnTo>
                  <a:pt x="1973249" y="1973249"/>
                </a:lnTo>
                <a:lnTo>
                  <a:pt x="0" y="1973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rot="-2700000">
            <a:off x="1865849" y="4046446"/>
            <a:ext cx="1073391" cy="727223"/>
          </a:xfrm>
          <a:custGeom>
            <a:avLst/>
            <a:gdLst/>
            <a:ahLst/>
            <a:cxnLst/>
            <a:rect l="l" t="t" r="r" b="b"/>
            <a:pathLst>
              <a:path w="1073391" h="727223">
                <a:moveTo>
                  <a:pt x="0" y="0"/>
                </a:moveTo>
                <a:lnTo>
                  <a:pt x="1073392" y="0"/>
                </a:lnTo>
                <a:lnTo>
                  <a:pt x="1073392" y="727223"/>
                </a:lnTo>
                <a:lnTo>
                  <a:pt x="0" y="7272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373025" y="3177468"/>
            <a:ext cx="541826" cy="493739"/>
          </a:xfrm>
          <a:custGeom>
            <a:avLst/>
            <a:gdLst/>
            <a:ahLst/>
            <a:cxnLst/>
            <a:rect l="l" t="t" r="r" b="b"/>
            <a:pathLst>
              <a:path w="541826" h="493739">
                <a:moveTo>
                  <a:pt x="0" y="0"/>
                </a:moveTo>
                <a:lnTo>
                  <a:pt x="541825" y="0"/>
                </a:lnTo>
                <a:lnTo>
                  <a:pt x="541825" y="493738"/>
                </a:lnTo>
                <a:lnTo>
                  <a:pt x="0" y="4937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6373025" y="3829459"/>
            <a:ext cx="541826" cy="493739"/>
          </a:xfrm>
          <a:custGeom>
            <a:avLst/>
            <a:gdLst/>
            <a:ahLst/>
            <a:cxnLst/>
            <a:rect l="l" t="t" r="r" b="b"/>
            <a:pathLst>
              <a:path w="541826" h="493739">
                <a:moveTo>
                  <a:pt x="0" y="0"/>
                </a:moveTo>
                <a:lnTo>
                  <a:pt x="541825" y="0"/>
                </a:lnTo>
                <a:lnTo>
                  <a:pt x="541825"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p:cNvSpPr/>
          <p:nvPr/>
        </p:nvSpPr>
        <p:spPr>
          <a:xfrm>
            <a:off x="6348640" y="5672667"/>
            <a:ext cx="541826" cy="493739"/>
          </a:xfrm>
          <a:custGeom>
            <a:avLst/>
            <a:gdLst/>
            <a:ahLst/>
            <a:cxnLst/>
            <a:rect l="l" t="t" r="r" b="b"/>
            <a:pathLst>
              <a:path w="541826" h="493739">
                <a:moveTo>
                  <a:pt x="0" y="0"/>
                </a:moveTo>
                <a:lnTo>
                  <a:pt x="541826" y="0"/>
                </a:lnTo>
                <a:lnTo>
                  <a:pt x="541826" y="493738"/>
                </a:lnTo>
                <a:lnTo>
                  <a:pt x="0" y="4937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6272772" y="6402647"/>
            <a:ext cx="541826" cy="493739"/>
          </a:xfrm>
          <a:custGeom>
            <a:avLst/>
            <a:gdLst/>
            <a:ahLst/>
            <a:cxnLst/>
            <a:rect l="l" t="t" r="r" b="b"/>
            <a:pathLst>
              <a:path w="541826" h="493739">
                <a:moveTo>
                  <a:pt x="0" y="0"/>
                </a:moveTo>
                <a:lnTo>
                  <a:pt x="541826" y="0"/>
                </a:lnTo>
                <a:lnTo>
                  <a:pt x="541826"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a:off x="6272772" y="7087180"/>
            <a:ext cx="541826" cy="493739"/>
          </a:xfrm>
          <a:custGeom>
            <a:avLst/>
            <a:gdLst/>
            <a:ahLst/>
            <a:cxnLst/>
            <a:rect l="l" t="t" r="r" b="b"/>
            <a:pathLst>
              <a:path w="541826" h="493739">
                <a:moveTo>
                  <a:pt x="0" y="0"/>
                </a:moveTo>
                <a:lnTo>
                  <a:pt x="541826" y="0"/>
                </a:lnTo>
                <a:lnTo>
                  <a:pt x="541826"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6272772" y="7771713"/>
            <a:ext cx="541826" cy="493739"/>
          </a:xfrm>
          <a:custGeom>
            <a:avLst/>
            <a:gdLst/>
            <a:ahLst/>
            <a:cxnLst/>
            <a:rect l="l" t="t" r="r" b="b"/>
            <a:pathLst>
              <a:path w="541826" h="493739">
                <a:moveTo>
                  <a:pt x="0" y="0"/>
                </a:moveTo>
                <a:lnTo>
                  <a:pt x="541826" y="0"/>
                </a:lnTo>
                <a:lnTo>
                  <a:pt x="541826"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Freeform 14"/>
          <p:cNvSpPr/>
          <p:nvPr/>
        </p:nvSpPr>
        <p:spPr>
          <a:xfrm>
            <a:off x="6390753" y="4464938"/>
            <a:ext cx="541826" cy="493739"/>
          </a:xfrm>
          <a:custGeom>
            <a:avLst/>
            <a:gdLst/>
            <a:ahLst/>
            <a:cxnLst/>
            <a:rect l="l" t="t" r="r" b="b"/>
            <a:pathLst>
              <a:path w="541826" h="493739">
                <a:moveTo>
                  <a:pt x="0" y="0"/>
                </a:moveTo>
                <a:lnTo>
                  <a:pt x="541826" y="0"/>
                </a:lnTo>
                <a:lnTo>
                  <a:pt x="541826"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5" name="Group 15"/>
          <p:cNvGrpSpPr/>
          <p:nvPr/>
        </p:nvGrpSpPr>
        <p:grpSpPr>
          <a:xfrm>
            <a:off x="6272772" y="9176021"/>
            <a:ext cx="13889167" cy="2278600"/>
            <a:chOff x="0" y="0"/>
            <a:chExt cx="3958197" cy="649366"/>
          </a:xfrm>
        </p:grpSpPr>
        <p:sp>
          <p:nvSpPr>
            <p:cNvPr id="16" name="Freeform 16"/>
            <p:cNvSpPr/>
            <p:nvPr/>
          </p:nvSpPr>
          <p:spPr>
            <a:xfrm>
              <a:off x="0" y="0"/>
              <a:ext cx="3958197" cy="649366"/>
            </a:xfrm>
            <a:custGeom>
              <a:avLst/>
              <a:gdLst/>
              <a:ahLst/>
              <a:cxnLst/>
              <a:rect l="l" t="t" r="r" b="b"/>
              <a:pathLst>
                <a:path w="3958197" h="649366">
                  <a:moveTo>
                    <a:pt x="28428" y="0"/>
                  </a:moveTo>
                  <a:lnTo>
                    <a:pt x="3929769" y="0"/>
                  </a:lnTo>
                  <a:cubicBezTo>
                    <a:pt x="3945470" y="0"/>
                    <a:pt x="3958197" y="12728"/>
                    <a:pt x="3958197" y="28428"/>
                  </a:cubicBezTo>
                  <a:lnTo>
                    <a:pt x="3958197" y="620938"/>
                  </a:lnTo>
                  <a:cubicBezTo>
                    <a:pt x="3958197" y="628477"/>
                    <a:pt x="3955202" y="635708"/>
                    <a:pt x="3949871" y="641039"/>
                  </a:cubicBezTo>
                  <a:cubicBezTo>
                    <a:pt x="3944539" y="646371"/>
                    <a:pt x="3937309" y="649366"/>
                    <a:pt x="3929769" y="649366"/>
                  </a:cubicBezTo>
                  <a:lnTo>
                    <a:pt x="28428" y="649366"/>
                  </a:lnTo>
                  <a:cubicBezTo>
                    <a:pt x="20888" y="649366"/>
                    <a:pt x="13658" y="646371"/>
                    <a:pt x="8326" y="641039"/>
                  </a:cubicBezTo>
                  <a:cubicBezTo>
                    <a:pt x="2995" y="635708"/>
                    <a:pt x="0" y="628477"/>
                    <a:pt x="0" y="620938"/>
                  </a:cubicBezTo>
                  <a:lnTo>
                    <a:pt x="0" y="28428"/>
                  </a:lnTo>
                  <a:cubicBezTo>
                    <a:pt x="0" y="20888"/>
                    <a:pt x="2995" y="13658"/>
                    <a:pt x="8326" y="8326"/>
                  </a:cubicBezTo>
                  <a:cubicBezTo>
                    <a:pt x="13658" y="2995"/>
                    <a:pt x="20888" y="0"/>
                    <a:pt x="28428" y="0"/>
                  </a:cubicBezTo>
                  <a:close/>
                </a:path>
              </a:pathLst>
            </a:custGeom>
            <a:solidFill>
              <a:srgbClr val="004F6B"/>
            </a:solidFill>
          </p:spPr>
          <p:txBody>
            <a:bodyPr/>
            <a:lstStyle/>
            <a:p>
              <a:endParaRPr lang="en-GB"/>
            </a:p>
          </p:txBody>
        </p:sp>
        <p:sp>
          <p:nvSpPr>
            <p:cNvPr id="17" name="TextBox 17"/>
            <p:cNvSpPr txBox="1"/>
            <p:nvPr/>
          </p:nvSpPr>
          <p:spPr>
            <a:xfrm>
              <a:off x="0" y="-47625"/>
              <a:ext cx="3958197" cy="696991"/>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0" y="876316"/>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AD2473"/>
                </a:solidFill>
                <a:latin typeface="Trebuchet MS 1"/>
                <a:ea typeface="Trebuchet MS 1"/>
                <a:cs typeface="Trebuchet MS 1"/>
                <a:sym typeface="Trebuchet MS 1"/>
              </a:rPr>
              <a:t>What we know about digital inclusion</a:t>
            </a:r>
          </a:p>
        </p:txBody>
      </p:sp>
      <p:sp>
        <p:nvSpPr>
          <p:cNvPr id="19" name="TextBox 19"/>
          <p:cNvSpPr txBox="1"/>
          <p:nvPr/>
        </p:nvSpPr>
        <p:spPr>
          <a:xfrm>
            <a:off x="5809744" y="1953538"/>
            <a:ext cx="8364533" cy="455749"/>
          </a:xfrm>
          <a:prstGeom prst="rect">
            <a:avLst/>
          </a:prstGeom>
        </p:spPr>
        <p:txBody>
          <a:bodyPr lIns="0" tIns="0" rIns="0" bIns="0" rtlCol="0" anchor="t">
            <a:spAutoFit/>
          </a:bodyPr>
          <a:lstStyle/>
          <a:p>
            <a:pPr marL="0" lvl="0" indent="0" algn="ctr">
              <a:lnSpc>
                <a:spcPts val="3685"/>
              </a:lnSpc>
              <a:spcBef>
                <a:spcPct val="0"/>
              </a:spcBef>
            </a:pPr>
            <a:r>
              <a:rPr lang="en-US" sz="2632" b="1">
                <a:solidFill>
                  <a:srgbClr val="A359A0"/>
                </a:solidFill>
                <a:latin typeface="Trebuchet MS 1"/>
                <a:ea typeface="Trebuchet MS 1"/>
                <a:cs typeface="Trebuchet MS 1"/>
                <a:sym typeface="Trebuchet MS 1"/>
              </a:rPr>
              <a:t>Online NHS services are particularly helpful to:</a:t>
            </a:r>
          </a:p>
        </p:txBody>
      </p:sp>
      <p:sp>
        <p:nvSpPr>
          <p:cNvPr id="20" name="TextBox 20"/>
          <p:cNvSpPr txBox="1"/>
          <p:nvPr/>
        </p:nvSpPr>
        <p:spPr>
          <a:xfrm>
            <a:off x="7027727" y="2627487"/>
            <a:ext cx="7253673" cy="382325"/>
          </a:xfrm>
          <a:prstGeom prst="rect">
            <a:avLst/>
          </a:prstGeom>
        </p:spPr>
        <p:txBody>
          <a:bodyPr lIns="0" tIns="0" rIns="0" bIns="0" rtlCol="0" anchor="t">
            <a:spAutoFit/>
          </a:bodyPr>
          <a:lstStyle/>
          <a:p>
            <a:pPr marL="0" lvl="0" indent="0" algn="ctr">
              <a:lnSpc>
                <a:spcPts val="3035"/>
              </a:lnSpc>
              <a:spcBef>
                <a:spcPct val="0"/>
              </a:spcBef>
            </a:pPr>
            <a:r>
              <a:rPr lang="en-US" sz="2168" b="1">
                <a:solidFill>
                  <a:srgbClr val="004F6B"/>
                </a:solidFill>
                <a:latin typeface="Trebuchet MS 1"/>
                <a:ea typeface="Trebuchet MS 1"/>
                <a:cs typeface="Trebuchet MS 1"/>
                <a:sym typeface="Trebuchet MS 1"/>
              </a:rPr>
              <a:t>Parents of young children, particularly working parents;</a:t>
            </a:r>
          </a:p>
        </p:txBody>
      </p:sp>
      <p:sp>
        <p:nvSpPr>
          <p:cNvPr id="21" name="TextBox 21"/>
          <p:cNvSpPr txBox="1"/>
          <p:nvPr/>
        </p:nvSpPr>
        <p:spPr>
          <a:xfrm>
            <a:off x="7079839" y="3205781"/>
            <a:ext cx="5824341" cy="382325"/>
          </a:xfrm>
          <a:prstGeom prst="rect">
            <a:avLst/>
          </a:prstGeom>
        </p:spPr>
        <p:txBody>
          <a:bodyPr lIns="0" tIns="0" rIns="0" bIns="0" rtlCol="0" anchor="t">
            <a:spAutoFit/>
          </a:bodyPr>
          <a:lstStyle/>
          <a:p>
            <a:pPr marL="0" lvl="0" indent="0" algn="ctr">
              <a:lnSpc>
                <a:spcPts val="3035"/>
              </a:lnSpc>
              <a:spcBef>
                <a:spcPct val="0"/>
              </a:spcBef>
            </a:pPr>
            <a:r>
              <a:rPr lang="en-US" sz="2168" b="1">
                <a:solidFill>
                  <a:srgbClr val="004F6B"/>
                </a:solidFill>
                <a:latin typeface="Trebuchet MS 1"/>
                <a:ea typeface="Trebuchet MS 1"/>
                <a:cs typeface="Trebuchet MS 1"/>
                <a:sym typeface="Trebuchet MS 1"/>
              </a:rPr>
              <a:t>People aged 25 to 39 (Millennial generation);</a:t>
            </a:r>
          </a:p>
        </p:txBody>
      </p:sp>
      <p:sp>
        <p:nvSpPr>
          <p:cNvPr id="22" name="TextBox 22"/>
          <p:cNvSpPr txBox="1"/>
          <p:nvPr/>
        </p:nvSpPr>
        <p:spPr>
          <a:xfrm>
            <a:off x="7079839" y="3802019"/>
            <a:ext cx="8923273" cy="577194"/>
          </a:xfrm>
          <a:prstGeom prst="rect">
            <a:avLst/>
          </a:prstGeom>
        </p:spPr>
        <p:txBody>
          <a:bodyPr lIns="0" tIns="0" rIns="0" bIns="0" rtlCol="0" anchor="t">
            <a:spAutoFit/>
          </a:bodyPr>
          <a:lstStyle/>
          <a:p>
            <a:pPr marL="0" lvl="0" indent="0" algn="l">
              <a:lnSpc>
                <a:spcPts val="2168"/>
              </a:lnSpc>
            </a:pPr>
            <a:r>
              <a:rPr lang="en-US" sz="2168" b="1">
                <a:solidFill>
                  <a:srgbClr val="004F6B"/>
                </a:solidFill>
                <a:latin typeface="Trebuchet MS 1"/>
                <a:ea typeface="Trebuchet MS 1"/>
                <a:cs typeface="Trebuchet MS 1"/>
                <a:sym typeface="Trebuchet MS 1"/>
              </a:rPr>
              <a:t>Patients with well-managed, relatively stable long-term conditions, who require routine appointments and repeat prescriptions.</a:t>
            </a:r>
          </a:p>
        </p:txBody>
      </p:sp>
      <p:sp>
        <p:nvSpPr>
          <p:cNvPr id="23" name="TextBox 23"/>
          <p:cNvSpPr txBox="1"/>
          <p:nvPr/>
        </p:nvSpPr>
        <p:spPr>
          <a:xfrm>
            <a:off x="4515263" y="5111077"/>
            <a:ext cx="8364533" cy="455749"/>
          </a:xfrm>
          <a:prstGeom prst="rect">
            <a:avLst/>
          </a:prstGeom>
        </p:spPr>
        <p:txBody>
          <a:bodyPr lIns="0" tIns="0" rIns="0" bIns="0" rtlCol="0" anchor="t">
            <a:spAutoFit/>
          </a:bodyPr>
          <a:lstStyle/>
          <a:p>
            <a:pPr marL="0" lvl="0" indent="0" algn="ctr">
              <a:lnSpc>
                <a:spcPts val="3685"/>
              </a:lnSpc>
              <a:spcBef>
                <a:spcPct val="0"/>
              </a:spcBef>
            </a:pPr>
            <a:r>
              <a:rPr lang="en-US" sz="2632" b="1">
                <a:solidFill>
                  <a:srgbClr val="A359A0"/>
                </a:solidFill>
                <a:latin typeface="Trebuchet MS 1"/>
                <a:ea typeface="Trebuchet MS 1"/>
                <a:cs typeface="Trebuchet MS 1"/>
                <a:sym typeface="Trebuchet MS 1"/>
              </a:rPr>
              <a:t>They may be less suitable for:</a:t>
            </a:r>
          </a:p>
        </p:txBody>
      </p:sp>
      <p:sp>
        <p:nvSpPr>
          <p:cNvPr id="24" name="TextBox 24"/>
          <p:cNvSpPr txBox="1"/>
          <p:nvPr/>
        </p:nvSpPr>
        <p:spPr>
          <a:xfrm>
            <a:off x="6996281" y="5699799"/>
            <a:ext cx="3021880" cy="382325"/>
          </a:xfrm>
          <a:prstGeom prst="rect">
            <a:avLst/>
          </a:prstGeom>
        </p:spPr>
        <p:txBody>
          <a:bodyPr lIns="0" tIns="0" rIns="0" bIns="0" rtlCol="0" anchor="t">
            <a:spAutoFit/>
          </a:bodyPr>
          <a:lstStyle/>
          <a:p>
            <a:pPr marL="0" lvl="0" indent="0" algn="ctr">
              <a:lnSpc>
                <a:spcPts val="3035"/>
              </a:lnSpc>
              <a:spcBef>
                <a:spcPct val="0"/>
              </a:spcBef>
            </a:pPr>
            <a:r>
              <a:rPr lang="en-US" sz="2168" b="1">
                <a:solidFill>
                  <a:srgbClr val="004F6B"/>
                </a:solidFill>
                <a:latin typeface="Trebuchet MS 1"/>
                <a:ea typeface="Trebuchet MS 1"/>
                <a:cs typeface="Trebuchet MS 1"/>
                <a:sym typeface="Trebuchet MS 1"/>
              </a:rPr>
              <a:t>Older people aged 65+;</a:t>
            </a:r>
          </a:p>
        </p:txBody>
      </p:sp>
      <p:sp>
        <p:nvSpPr>
          <p:cNvPr id="25" name="TextBox 25"/>
          <p:cNvSpPr txBox="1"/>
          <p:nvPr/>
        </p:nvSpPr>
        <p:spPr>
          <a:xfrm>
            <a:off x="7003342" y="6319192"/>
            <a:ext cx="8999771" cy="577194"/>
          </a:xfrm>
          <a:prstGeom prst="rect">
            <a:avLst/>
          </a:prstGeom>
        </p:spPr>
        <p:txBody>
          <a:bodyPr lIns="0" tIns="0" rIns="0" bIns="0" rtlCol="0" anchor="t">
            <a:spAutoFit/>
          </a:bodyPr>
          <a:lstStyle/>
          <a:p>
            <a:pPr marL="0" lvl="0" indent="0" algn="l">
              <a:lnSpc>
                <a:spcPts val="2168"/>
              </a:lnSpc>
            </a:pPr>
            <a:r>
              <a:rPr lang="en-US" sz="2168" b="1">
                <a:solidFill>
                  <a:srgbClr val="004F6B"/>
                </a:solidFill>
                <a:latin typeface="Trebuchet MS 1"/>
                <a:ea typeface="Trebuchet MS 1"/>
                <a:cs typeface="Trebuchet MS 1"/>
                <a:sym typeface="Trebuchet MS 1"/>
              </a:rPr>
              <a:t>People with lower levels of English fluency, IT literacy, familiarity with the NHS or general literacy.</a:t>
            </a:r>
          </a:p>
        </p:txBody>
      </p:sp>
      <p:sp>
        <p:nvSpPr>
          <p:cNvPr id="26" name="TextBox 26"/>
          <p:cNvSpPr txBox="1"/>
          <p:nvPr/>
        </p:nvSpPr>
        <p:spPr>
          <a:xfrm>
            <a:off x="6996281" y="7203814"/>
            <a:ext cx="7637462" cy="301845"/>
          </a:xfrm>
          <a:prstGeom prst="rect">
            <a:avLst/>
          </a:prstGeom>
        </p:spPr>
        <p:txBody>
          <a:bodyPr lIns="0" tIns="0" rIns="0" bIns="0" rtlCol="0" anchor="t">
            <a:spAutoFit/>
          </a:bodyPr>
          <a:lstStyle/>
          <a:p>
            <a:pPr marL="0" lvl="0" indent="0" algn="l">
              <a:lnSpc>
                <a:spcPts val="2168"/>
              </a:lnSpc>
            </a:pPr>
            <a:r>
              <a:rPr lang="en-US" sz="2168" b="1">
                <a:solidFill>
                  <a:srgbClr val="004F6B"/>
                </a:solidFill>
                <a:latin typeface="Trebuchet MS 1"/>
                <a:ea typeface="Trebuchet MS 1"/>
                <a:cs typeface="Trebuchet MS 1"/>
                <a:sym typeface="Trebuchet MS 1"/>
              </a:rPr>
              <a:t>People struggling financially, who may not afford devices.</a:t>
            </a:r>
          </a:p>
        </p:txBody>
      </p:sp>
      <p:sp>
        <p:nvSpPr>
          <p:cNvPr id="27" name="TextBox 27"/>
          <p:cNvSpPr txBox="1"/>
          <p:nvPr/>
        </p:nvSpPr>
        <p:spPr>
          <a:xfrm>
            <a:off x="6996281" y="7800288"/>
            <a:ext cx="8368997" cy="301845"/>
          </a:xfrm>
          <a:prstGeom prst="rect">
            <a:avLst/>
          </a:prstGeom>
        </p:spPr>
        <p:txBody>
          <a:bodyPr lIns="0" tIns="0" rIns="0" bIns="0" rtlCol="0" anchor="t">
            <a:spAutoFit/>
          </a:bodyPr>
          <a:lstStyle/>
          <a:p>
            <a:pPr marL="0" lvl="0" indent="0" algn="l">
              <a:lnSpc>
                <a:spcPts val="2168"/>
              </a:lnSpc>
            </a:pPr>
            <a:r>
              <a:rPr lang="en-US" sz="2168" b="1">
                <a:solidFill>
                  <a:srgbClr val="004F6B"/>
                </a:solidFill>
                <a:latin typeface="Trebuchet MS 1"/>
                <a:ea typeface="Trebuchet MS 1"/>
                <a:cs typeface="Trebuchet MS 1"/>
                <a:sym typeface="Trebuchet MS 1"/>
              </a:rPr>
              <a:t>People with sensory impairments or learning disabilities.</a:t>
            </a:r>
          </a:p>
        </p:txBody>
      </p:sp>
      <p:sp>
        <p:nvSpPr>
          <p:cNvPr id="28" name="TextBox 28"/>
          <p:cNvSpPr txBox="1"/>
          <p:nvPr/>
        </p:nvSpPr>
        <p:spPr>
          <a:xfrm>
            <a:off x="7097568" y="4575173"/>
            <a:ext cx="7820806" cy="301845"/>
          </a:xfrm>
          <a:prstGeom prst="rect">
            <a:avLst/>
          </a:prstGeom>
        </p:spPr>
        <p:txBody>
          <a:bodyPr lIns="0" tIns="0" rIns="0" bIns="0" rtlCol="0" anchor="t">
            <a:spAutoFit/>
          </a:bodyPr>
          <a:lstStyle/>
          <a:p>
            <a:pPr marL="0" lvl="0" indent="0" algn="l">
              <a:lnSpc>
                <a:spcPts val="2168"/>
              </a:lnSpc>
            </a:pPr>
            <a:r>
              <a:rPr lang="en-US" sz="2168" b="1">
                <a:solidFill>
                  <a:srgbClr val="004F6B"/>
                </a:solidFill>
                <a:latin typeface="Trebuchet MS 1"/>
                <a:ea typeface="Trebuchet MS 1"/>
                <a:cs typeface="Trebuchet MS 1"/>
                <a:sym typeface="Trebuchet MS 1"/>
              </a:rPr>
              <a:t>Patients with mobility issues who may struggle to travel.</a:t>
            </a:r>
          </a:p>
        </p:txBody>
      </p:sp>
      <p:sp>
        <p:nvSpPr>
          <p:cNvPr id="29" name="TextBox 29"/>
          <p:cNvSpPr txBox="1"/>
          <p:nvPr/>
        </p:nvSpPr>
        <p:spPr>
          <a:xfrm>
            <a:off x="6543685" y="9423671"/>
            <a:ext cx="11886713" cy="944333"/>
          </a:xfrm>
          <a:prstGeom prst="rect">
            <a:avLst/>
          </a:prstGeom>
        </p:spPr>
        <p:txBody>
          <a:bodyPr lIns="0" tIns="0" rIns="0" bIns="0" rtlCol="0" anchor="t">
            <a:spAutoFit/>
          </a:bodyPr>
          <a:lstStyle/>
          <a:p>
            <a:pPr marL="0" lvl="0" indent="0" algn="l">
              <a:lnSpc>
                <a:spcPts val="2414"/>
              </a:lnSpc>
            </a:pPr>
            <a:r>
              <a:rPr lang="en-US" sz="2414" b="1">
                <a:solidFill>
                  <a:srgbClr val="FFFFFF"/>
                </a:solidFill>
                <a:latin typeface="Trebuchet MS 1"/>
                <a:ea typeface="Trebuchet MS 1"/>
                <a:cs typeface="Trebuchet MS 1"/>
                <a:sym typeface="Trebuchet MS 1"/>
              </a:rPr>
              <a:t>North East London residents of non-White ethnicities, particularly Black and Bengali, may be more likely than their peers to experience digital exclusion.</a:t>
            </a:r>
            <a:r>
              <a:rPr lang="en-US" sz="2414" b="1">
                <a:solidFill>
                  <a:srgbClr val="004F6B"/>
                </a:solidFill>
                <a:latin typeface="Trebuchet MS 1"/>
                <a:ea typeface="Trebuchet MS 1"/>
                <a:cs typeface="Trebuchet MS 1"/>
                <a:sym typeface="Trebuchet MS 1"/>
              </a:rPr>
              <a:t>ency, IT literacy, familiarity with the NHS or general literacy.</a:t>
            </a:r>
          </a:p>
        </p:txBody>
      </p:sp>
      <p:sp>
        <p:nvSpPr>
          <p:cNvPr id="30" name="Freeform 30"/>
          <p:cNvSpPr/>
          <p:nvPr/>
        </p:nvSpPr>
        <p:spPr>
          <a:xfrm>
            <a:off x="6272772" y="8529977"/>
            <a:ext cx="541826" cy="493739"/>
          </a:xfrm>
          <a:custGeom>
            <a:avLst/>
            <a:gdLst/>
            <a:ahLst/>
            <a:cxnLst/>
            <a:rect l="l" t="t" r="r" b="b"/>
            <a:pathLst>
              <a:path w="541826" h="493739">
                <a:moveTo>
                  <a:pt x="0" y="0"/>
                </a:moveTo>
                <a:lnTo>
                  <a:pt x="541826" y="0"/>
                </a:lnTo>
                <a:lnTo>
                  <a:pt x="541826" y="493739"/>
                </a:lnTo>
                <a:lnTo>
                  <a:pt x="0" y="4937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TextBox 31"/>
          <p:cNvSpPr txBox="1"/>
          <p:nvPr/>
        </p:nvSpPr>
        <p:spPr>
          <a:xfrm>
            <a:off x="6996281" y="8475002"/>
            <a:ext cx="9931625" cy="577194"/>
          </a:xfrm>
          <a:prstGeom prst="rect">
            <a:avLst/>
          </a:prstGeom>
        </p:spPr>
        <p:txBody>
          <a:bodyPr lIns="0" tIns="0" rIns="0" bIns="0" rtlCol="0" anchor="t">
            <a:spAutoFit/>
          </a:bodyPr>
          <a:lstStyle/>
          <a:p>
            <a:pPr marL="0" lvl="0" indent="0" algn="l">
              <a:lnSpc>
                <a:spcPts val="2168"/>
              </a:lnSpc>
            </a:pPr>
            <a:r>
              <a:rPr lang="en-US" sz="2168" b="1">
                <a:solidFill>
                  <a:srgbClr val="004F6B"/>
                </a:solidFill>
                <a:latin typeface="Trebuchet MS 1"/>
                <a:ea typeface="Trebuchet MS 1"/>
                <a:cs typeface="Trebuchet MS 1"/>
                <a:sym typeface="Trebuchet MS 1"/>
              </a:rPr>
              <a:t>Patients experiencing new and unexplained symptoms or requiring extensive investigations; particularly if their illness is severe.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873151">
            <a:off x="6088583" y="3960119"/>
            <a:ext cx="1958420" cy="1405080"/>
            <a:chOff x="0" y="0"/>
            <a:chExt cx="566446" cy="406400"/>
          </a:xfrm>
        </p:grpSpPr>
        <p:sp>
          <p:nvSpPr>
            <p:cNvPr id="3" name="Freeform 3"/>
            <p:cNvSpPr/>
            <p:nvPr/>
          </p:nvSpPr>
          <p:spPr>
            <a:xfrm>
              <a:off x="0" y="0"/>
              <a:ext cx="566446" cy="406400"/>
            </a:xfrm>
            <a:custGeom>
              <a:avLst/>
              <a:gdLst/>
              <a:ahLst/>
              <a:cxnLst/>
              <a:rect l="l" t="t" r="r" b="b"/>
              <a:pathLst>
                <a:path w="566446" h="406400">
                  <a:moveTo>
                    <a:pt x="363246" y="0"/>
                  </a:moveTo>
                  <a:lnTo>
                    <a:pt x="0" y="0"/>
                  </a:lnTo>
                  <a:lnTo>
                    <a:pt x="0" y="406400"/>
                  </a:lnTo>
                  <a:lnTo>
                    <a:pt x="363246" y="406400"/>
                  </a:lnTo>
                  <a:lnTo>
                    <a:pt x="566446" y="203200"/>
                  </a:lnTo>
                  <a:lnTo>
                    <a:pt x="363246" y="0"/>
                  </a:lnTo>
                  <a:close/>
                </a:path>
              </a:pathLst>
            </a:custGeom>
            <a:solidFill>
              <a:srgbClr val="C23692"/>
            </a:solidFill>
          </p:spPr>
          <p:txBody>
            <a:bodyPr/>
            <a:lstStyle/>
            <a:p>
              <a:endParaRPr lang="en-GB"/>
            </a:p>
          </p:txBody>
        </p:sp>
        <p:sp>
          <p:nvSpPr>
            <p:cNvPr id="4" name="TextBox 4"/>
            <p:cNvSpPr txBox="1"/>
            <p:nvPr/>
          </p:nvSpPr>
          <p:spPr>
            <a:xfrm>
              <a:off x="0" y="-9525"/>
              <a:ext cx="452146" cy="415925"/>
            </a:xfrm>
            <a:prstGeom prst="rect">
              <a:avLst/>
            </a:prstGeom>
          </p:spPr>
          <p:txBody>
            <a:bodyPr lIns="50800" tIns="50800" rIns="50800" bIns="50800" rtlCol="0" anchor="ctr"/>
            <a:lstStyle/>
            <a:p>
              <a:pPr algn="ctr">
                <a:lnSpc>
                  <a:spcPts val="1623"/>
                </a:lnSpc>
              </a:pPr>
              <a:endParaRPr/>
            </a:p>
          </p:txBody>
        </p:sp>
      </p:grpSp>
      <p:grpSp>
        <p:nvGrpSpPr>
          <p:cNvPr id="5" name="Group 5"/>
          <p:cNvGrpSpPr/>
          <p:nvPr/>
        </p:nvGrpSpPr>
        <p:grpSpPr>
          <a:xfrm rot="3196851">
            <a:off x="8822714" y="6456455"/>
            <a:ext cx="1807340" cy="1405080"/>
            <a:chOff x="0" y="0"/>
            <a:chExt cx="522748" cy="406400"/>
          </a:xfrm>
        </p:grpSpPr>
        <p:sp>
          <p:nvSpPr>
            <p:cNvPr id="6" name="Freeform 6"/>
            <p:cNvSpPr/>
            <p:nvPr/>
          </p:nvSpPr>
          <p:spPr>
            <a:xfrm>
              <a:off x="0" y="0"/>
              <a:ext cx="522748" cy="406400"/>
            </a:xfrm>
            <a:custGeom>
              <a:avLst/>
              <a:gdLst/>
              <a:ahLst/>
              <a:cxnLst/>
              <a:rect l="l" t="t" r="r" b="b"/>
              <a:pathLst>
                <a:path w="522748" h="406400">
                  <a:moveTo>
                    <a:pt x="319548" y="0"/>
                  </a:moveTo>
                  <a:lnTo>
                    <a:pt x="0" y="0"/>
                  </a:lnTo>
                  <a:lnTo>
                    <a:pt x="0" y="406400"/>
                  </a:lnTo>
                  <a:lnTo>
                    <a:pt x="319548" y="406400"/>
                  </a:lnTo>
                  <a:lnTo>
                    <a:pt x="522748" y="203200"/>
                  </a:lnTo>
                  <a:lnTo>
                    <a:pt x="319548" y="0"/>
                  </a:lnTo>
                  <a:close/>
                </a:path>
              </a:pathLst>
            </a:custGeom>
            <a:solidFill>
              <a:srgbClr val="FDD52D"/>
            </a:solidFill>
          </p:spPr>
          <p:txBody>
            <a:bodyPr/>
            <a:lstStyle/>
            <a:p>
              <a:endParaRPr lang="en-GB"/>
            </a:p>
          </p:txBody>
        </p:sp>
        <p:sp>
          <p:nvSpPr>
            <p:cNvPr id="7" name="TextBox 7"/>
            <p:cNvSpPr txBox="1"/>
            <p:nvPr/>
          </p:nvSpPr>
          <p:spPr>
            <a:xfrm>
              <a:off x="0" y="-9525"/>
              <a:ext cx="408448" cy="415925"/>
            </a:xfrm>
            <a:prstGeom prst="rect">
              <a:avLst/>
            </a:prstGeom>
          </p:spPr>
          <p:txBody>
            <a:bodyPr lIns="50800" tIns="50800" rIns="50800" bIns="50800" rtlCol="0" anchor="ctr"/>
            <a:lstStyle/>
            <a:p>
              <a:pPr algn="ctr">
                <a:lnSpc>
                  <a:spcPts val="1623"/>
                </a:lnSpc>
              </a:pPr>
              <a:endParaRPr/>
            </a:p>
          </p:txBody>
        </p:sp>
      </p:grpSp>
      <p:grpSp>
        <p:nvGrpSpPr>
          <p:cNvPr id="8" name="Group 8"/>
          <p:cNvGrpSpPr/>
          <p:nvPr/>
        </p:nvGrpSpPr>
        <p:grpSpPr>
          <a:xfrm rot="1783054">
            <a:off x="9763549" y="5803367"/>
            <a:ext cx="1746310" cy="1405080"/>
            <a:chOff x="0" y="0"/>
            <a:chExt cx="505096" cy="406400"/>
          </a:xfrm>
        </p:grpSpPr>
        <p:sp>
          <p:nvSpPr>
            <p:cNvPr id="9" name="Freeform 9"/>
            <p:cNvSpPr/>
            <p:nvPr/>
          </p:nvSpPr>
          <p:spPr>
            <a:xfrm>
              <a:off x="0" y="0"/>
              <a:ext cx="505096" cy="406400"/>
            </a:xfrm>
            <a:custGeom>
              <a:avLst/>
              <a:gdLst/>
              <a:ahLst/>
              <a:cxnLst/>
              <a:rect l="l" t="t" r="r" b="b"/>
              <a:pathLst>
                <a:path w="505096" h="406400">
                  <a:moveTo>
                    <a:pt x="301896" y="0"/>
                  </a:moveTo>
                  <a:lnTo>
                    <a:pt x="0" y="0"/>
                  </a:lnTo>
                  <a:lnTo>
                    <a:pt x="0" y="406400"/>
                  </a:lnTo>
                  <a:lnTo>
                    <a:pt x="301896" y="406400"/>
                  </a:lnTo>
                  <a:lnTo>
                    <a:pt x="505096" y="203200"/>
                  </a:lnTo>
                  <a:lnTo>
                    <a:pt x="301896" y="0"/>
                  </a:lnTo>
                  <a:close/>
                </a:path>
              </a:pathLst>
            </a:custGeom>
            <a:solidFill>
              <a:srgbClr val="AB9D1E"/>
            </a:solidFill>
          </p:spPr>
          <p:txBody>
            <a:bodyPr/>
            <a:lstStyle/>
            <a:p>
              <a:endParaRPr lang="en-GB"/>
            </a:p>
          </p:txBody>
        </p:sp>
        <p:sp>
          <p:nvSpPr>
            <p:cNvPr id="10" name="TextBox 10"/>
            <p:cNvSpPr txBox="1"/>
            <p:nvPr/>
          </p:nvSpPr>
          <p:spPr>
            <a:xfrm>
              <a:off x="0" y="-9525"/>
              <a:ext cx="390796" cy="415925"/>
            </a:xfrm>
            <a:prstGeom prst="rect">
              <a:avLst/>
            </a:prstGeom>
          </p:spPr>
          <p:txBody>
            <a:bodyPr lIns="50800" tIns="50800" rIns="50800" bIns="50800" rtlCol="0" anchor="ctr"/>
            <a:lstStyle/>
            <a:p>
              <a:pPr algn="ctr">
                <a:lnSpc>
                  <a:spcPts val="1623"/>
                </a:lnSpc>
              </a:pPr>
              <a:endParaRPr/>
            </a:p>
          </p:txBody>
        </p:sp>
      </p:grpSp>
      <p:grpSp>
        <p:nvGrpSpPr>
          <p:cNvPr id="11" name="Group 11"/>
          <p:cNvGrpSpPr/>
          <p:nvPr/>
        </p:nvGrpSpPr>
        <p:grpSpPr>
          <a:xfrm rot="6147303">
            <a:off x="7397842" y="6494851"/>
            <a:ext cx="1807340" cy="1405080"/>
            <a:chOff x="0" y="0"/>
            <a:chExt cx="522748" cy="406400"/>
          </a:xfrm>
        </p:grpSpPr>
        <p:sp>
          <p:nvSpPr>
            <p:cNvPr id="12" name="Freeform 12"/>
            <p:cNvSpPr/>
            <p:nvPr/>
          </p:nvSpPr>
          <p:spPr>
            <a:xfrm>
              <a:off x="0" y="0"/>
              <a:ext cx="522748" cy="406400"/>
            </a:xfrm>
            <a:custGeom>
              <a:avLst/>
              <a:gdLst/>
              <a:ahLst/>
              <a:cxnLst/>
              <a:rect l="l" t="t" r="r" b="b"/>
              <a:pathLst>
                <a:path w="522748" h="406400">
                  <a:moveTo>
                    <a:pt x="319548" y="0"/>
                  </a:moveTo>
                  <a:lnTo>
                    <a:pt x="0" y="0"/>
                  </a:lnTo>
                  <a:lnTo>
                    <a:pt x="0" y="406400"/>
                  </a:lnTo>
                  <a:lnTo>
                    <a:pt x="319548" y="406400"/>
                  </a:lnTo>
                  <a:lnTo>
                    <a:pt x="522748" y="203200"/>
                  </a:lnTo>
                  <a:lnTo>
                    <a:pt x="319548" y="0"/>
                  </a:lnTo>
                  <a:close/>
                </a:path>
              </a:pathLst>
            </a:custGeom>
            <a:solidFill>
              <a:srgbClr val="DF682E"/>
            </a:solidFill>
          </p:spPr>
          <p:txBody>
            <a:bodyPr/>
            <a:lstStyle/>
            <a:p>
              <a:endParaRPr lang="en-GB"/>
            </a:p>
          </p:txBody>
        </p:sp>
        <p:sp>
          <p:nvSpPr>
            <p:cNvPr id="13" name="TextBox 13"/>
            <p:cNvSpPr txBox="1"/>
            <p:nvPr/>
          </p:nvSpPr>
          <p:spPr>
            <a:xfrm>
              <a:off x="0" y="-9525"/>
              <a:ext cx="408448" cy="415925"/>
            </a:xfrm>
            <a:prstGeom prst="rect">
              <a:avLst/>
            </a:prstGeom>
          </p:spPr>
          <p:txBody>
            <a:bodyPr lIns="50800" tIns="50800" rIns="50800" bIns="50800" rtlCol="0" anchor="ctr"/>
            <a:lstStyle/>
            <a:p>
              <a:pPr algn="ctr">
                <a:lnSpc>
                  <a:spcPts val="1623"/>
                </a:lnSpc>
              </a:pPr>
              <a:endParaRPr/>
            </a:p>
          </p:txBody>
        </p:sp>
      </p:grpSp>
      <p:grpSp>
        <p:nvGrpSpPr>
          <p:cNvPr id="14" name="Group 14"/>
          <p:cNvGrpSpPr/>
          <p:nvPr/>
        </p:nvGrpSpPr>
        <p:grpSpPr>
          <a:xfrm rot="-76115">
            <a:off x="10074667" y="4530859"/>
            <a:ext cx="1807340" cy="1405080"/>
            <a:chOff x="0" y="0"/>
            <a:chExt cx="522748" cy="406400"/>
          </a:xfrm>
        </p:grpSpPr>
        <p:sp>
          <p:nvSpPr>
            <p:cNvPr id="15" name="Freeform 15"/>
            <p:cNvSpPr/>
            <p:nvPr/>
          </p:nvSpPr>
          <p:spPr>
            <a:xfrm>
              <a:off x="0" y="0"/>
              <a:ext cx="522748" cy="406400"/>
            </a:xfrm>
            <a:custGeom>
              <a:avLst/>
              <a:gdLst/>
              <a:ahLst/>
              <a:cxnLst/>
              <a:rect l="l" t="t" r="r" b="b"/>
              <a:pathLst>
                <a:path w="522748" h="406400">
                  <a:moveTo>
                    <a:pt x="319548" y="0"/>
                  </a:moveTo>
                  <a:lnTo>
                    <a:pt x="0" y="0"/>
                  </a:lnTo>
                  <a:lnTo>
                    <a:pt x="0" y="406400"/>
                  </a:lnTo>
                  <a:lnTo>
                    <a:pt x="319548" y="406400"/>
                  </a:lnTo>
                  <a:lnTo>
                    <a:pt x="522748" y="203200"/>
                  </a:lnTo>
                  <a:lnTo>
                    <a:pt x="319548" y="0"/>
                  </a:lnTo>
                  <a:close/>
                </a:path>
              </a:pathLst>
            </a:custGeom>
            <a:solidFill>
              <a:srgbClr val="3AAA35"/>
            </a:solidFill>
          </p:spPr>
          <p:txBody>
            <a:bodyPr/>
            <a:lstStyle/>
            <a:p>
              <a:endParaRPr lang="en-GB"/>
            </a:p>
          </p:txBody>
        </p:sp>
        <p:sp>
          <p:nvSpPr>
            <p:cNvPr id="16" name="TextBox 16"/>
            <p:cNvSpPr txBox="1"/>
            <p:nvPr/>
          </p:nvSpPr>
          <p:spPr>
            <a:xfrm>
              <a:off x="0" y="-9525"/>
              <a:ext cx="408448" cy="415925"/>
            </a:xfrm>
            <a:prstGeom prst="rect">
              <a:avLst/>
            </a:prstGeom>
          </p:spPr>
          <p:txBody>
            <a:bodyPr lIns="50800" tIns="50800" rIns="50800" bIns="50800" rtlCol="0" anchor="ctr"/>
            <a:lstStyle/>
            <a:p>
              <a:pPr algn="ctr">
                <a:lnSpc>
                  <a:spcPts val="1623"/>
                </a:lnSpc>
              </a:pPr>
              <a:endParaRPr/>
            </a:p>
          </p:txBody>
        </p:sp>
      </p:grpSp>
      <p:grpSp>
        <p:nvGrpSpPr>
          <p:cNvPr id="17" name="Group 17"/>
          <p:cNvGrpSpPr/>
          <p:nvPr/>
        </p:nvGrpSpPr>
        <p:grpSpPr>
          <a:xfrm rot="-1558645">
            <a:off x="9694400" y="3197868"/>
            <a:ext cx="1807340" cy="1405080"/>
            <a:chOff x="0" y="0"/>
            <a:chExt cx="522748" cy="406400"/>
          </a:xfrm>
        </p:grpSpPr>
        <p:sp>
          <p:nvSpPr>
            <p:cNvPr id="18" name="Freeform 18"/>
            <p:cNvSpPr/>
            <p:nvPr/>
          </p:nvSpPr>
          <p:spPr>
            <a:xfrm>
              <a:off x="0" y="0"/>
              <a:ext cx="522748" cy="406400"/>
            </a:xfrm>
            <a:custGeom>
              <a:avLst/>
              <a:gdLst/>
              <a:ahLst/>
              <a:cxnLst/>
              <a:rect l="l" t="t" r="r" b="b"/>
              <a:pathLst>
                <a:path w="522748" h="406400">
                  <a:moveTo>
                    <a:pt x="319548" y="0"/>
                  </a:moveTo>
                  <a:lnTo>
                    <a:pt x="0" y="0"/>
                  </a:lnTo>
                  <a:lnTo>
                    <a:pt x="0" y="406400"/>
                  </a:lnTo>
                  <a:lnTo>
                    <a:pt x="319548" y="406400"/>
                  </a:lnTo>
                  <a:lnTo>
                    <a:pt x="522748" y="203200"/>
                  </a:lnTo>
                  <a:lnTo>
                    <a:pt x="319548" y="0"/>
                  </a:lnTo>
                  <a:close/>
                </a:path>
              </a:pathLst>
            </a:custGeom>
            <a:solidFill>
              <a:srgbClr val="37ABC8"/>
            </a:solidFill>
          </p:spPr>
          <p:txBody>
            <a:bodyPr/>
            <a:lstStyle/>
            <a:p>
              <a:endParaRPr lang="en-GB"/>
            </a:p>
          </p:txBody>
        </p:sp>
        <p:sp>
          <p:nvSpPr>
            <p:cNvPr id="19" name="TextBox 19"/>
            <p:cNvSpPr txBox="1"/>
            <p:nvPr/>
          </p:nvSpPr>
          <p:spPr>
            <a:xfrm>
              <a:off x="0" y="-9525"/>
              <a:ext cx="408448" cy="415925"/>
            </a:xfrm>
            <a:prstGeom prst="rect">
              <a:avLst/>
            </a:prstGeom>
          </p:spPr>
          <p:txBody>
            <a:bodyPr lIns="50800" tIns="50800" rIns="50800" bIns="50800" rtlCol="0" anchor="ctr"/>
            <a:lstStyle/>
            <a:p>
              <a:pPr algn="ctr">
                <a:lnSpc>
                  <a:spcPts val="1623"/>
                </a:lnSpc>
              </a:pPr>
              <a:endParaRPr/>
            </a:p>
          </p:txBody>
        </p:sp>
      </p:grpSp>
      <p:grpSp>
        <p:nvGrpSpPr>
          <p:cNvPr id="20" name="Group 20"/>
          <p:cNvGrpSpPr/>
          <p:nvPr/>
        </p:nvGrpSpPr>
        <p:grpSpPr>
          <a:xfrm rot="9381369">
            <a:off x="6177674" y="5450472"/>
            <a:ext cx="1807340" cy="1405080"/>
            <a:chOff x="0" y="0"/>
            <a:chExt cx="522748" cy="406400"/>
          </a:xfrm>
        </p:grpSpPr>
        <p:sp>
          <p:nvSpPr>
            <p:cNvPr id="21" name="Freeform 21"/>
            <p:cNvSpPr/>
            <p:nvPr/>
          </p:nvSpPr>
          <p:spPr>
            <a:xfrm>
              <a:off x="0" y="0"/>
              <a:ext cx="522748" cy="406400"/>
            </a:xfrm>
            <a:custGeom>
              <a:avLst/>
              <a:gdLst/>
              <a:ahLst/>
              <a:cxnLst/>
              <a:rect l="l" t="t" r="r" b="b"/>
              <a:pathLst>
                <a:path w="522748" h="406400">
                  <a:moveTo>
                    <a:pt x="319548" y="0"/>
                  </a:moveTo>
                  <a:lnTo>
                    <a:pt x="0" y="0"/>
                  </a:lnTo>
                  <a:lnTo>
                    <a:pt x="0" y="406400"/>
                  </a:lnTo>
                  <a:lnTo>
                    <a:pt x="319548" y="406400"/>
                  </a:lnTo>
                  <a:lnTo>
                    <a:pt x="522748" y="203200"/>
                  </a:lnTo>
                  <a:lnTo>
                    <a:pt x="319548" y="0"/>
                  </a:lnTo>
                  <a:close/>
                </a:path>
              </a:pathLst>
            </a:custGeom>
            <a:solidFill>
              <a:srgbClr val="E30613"/>
            </a:solidFill>
          </p:spPr>
          <p:txBody>
            <a:bodyPr/>
            <a:lstStyle/>
            <a:p>
              <a:endParaRPr lang="en-GB"/>
            </a:p>
          </p:txBody>
        </p:sp>
        <p:sp>
          <p:nvSpPr>
            <p:cNvPr id="22" name="TextBox 22"/>
            <p:cNvSpPr txBox="1"/>
            <p:nvPr/>
          </p:nvSpPr>
          <p:spPr>
            <a:xfrm>
              <a:off x="0" y="-9525"/>
              <a:ext cx="408448" cy="415925"/>
            </a:xfrm>
            <a:prstGeom prst="rect">
              <a:avLst/>
            </a:prstGeom>
          </p:spPr>
          <p:txBody>
            <a:bodyPr lIns="50800" tIns="50800" rIns="50800" bIns="50800" rtlCol="0" anchor="ctr"/>
            <a:lstStyle/>
            <a:p>
              <a:pPr algn="ctr">
                <a:lnSpc>
                  <a:spcPts val="1623"/>
                </a:lnSpc>
              </a:pPr>
              <a:endParaRPr/>
            </a:p>
          </p:txBody>
        </p:sp>
      </p:grpSp>
      <p:grpSp>
        <p:nvGrpSpPr>
          <p:cNvPr id="23" name="Group 23"/>
          <p:cNvGrpSpPr/>
          <p:nvPr/>
        </p:nvGrpSpPr>
        <p:grpSpPr>
          <a:xfrm rot="-5400000">
            <a:off x="8206136" y="2473040"/>
            <a:ext cx="1807340" cy="1405080"/>
            <a:chOff x="0" y="0"/>
            <a:chExt cx="522748" cy="406400"/>
          </a:xfrm>
        </p:grpSpPr>
        <p:sp>
          <p:nvSpPr>
            <p:cNvPr id="24" name="Freeform 24"/>
            <p:cNvSpPr/>
            <p:nvPr/>
          </p:nvSpPr>
          <p:spPr>
            <a:xfrm>
              <a:off x="0" y="0"/>
              <a:ext cx="522748" cy="406400"/>
            </a:xfrm>
            <a:custGeom>
              <a:avLst/>
              <a:gdLst/>
              <a:ahLst/>
              <a:cxnLst/>
              <a:rect l="l" t="t" r="r" b="b"/>
              <a:pathLst>
                <a:path w="522748" h="406400">
                  <a:moveTo>
                    <a:pt x="319548" y="0"/>
                  </a:moveTo>
                  <a:lnTo>
                    <a:pt x="0" y="0"/>
                  </a:lnTo>
                  <a:lnTo>
                    <a:pt x="0" y="406400"/>
                  </a:lnTo>
                  <a:lnTo>
                    <a:pt x="319548" y="406400"/>
                  </a:lnTo>
                  <a:lnTo>
                    <a:pt x="522748" y="203200"/>
                  </a:lnTo>
                  <a:lnTo>
                    <a:pt x="319548" y="0"/>
                  </a:lnTo>
                  <a:close/>
                </a:path>
              </a:pathLst>
            </a:custGeom>
            <a:solidFill>
              <a:srgbClr val="8995E8"/>
            </a:solidFill>
          </p:spPr>
          <p:txBody>
            <a:bodyPr/>
            <a:lstStyle/>
            <a:p>
              <a:endParaRPr lang="en-GB"/>
            </a:p>
          </p:txBody>
        </p:sp>
        <p:sp>
          <p:nvSpPr>
            <p:cNvPr id="25" name="TextBox 25"/>
            <p:cNvSpPr txBox="1"/>
            <p:nvPr/>
          </p:nvSpPr>
          <p:spPr>
            <a:xfrm>
              <a:off x="0" y="-9525"/>
              <a:ext cx="408448" cy="415925"/>
            </a:xfrm>
            <a:prstGeom prst="rect">
              <a:avLst/>
            </a:prstGeom>
          </p:spPr>
          <p:txBody>
            <a:bodyPr lIns="50800" tIns="50800" rIns="50800" bIns="50800" rtlCol="0" anchor="ctr"/>
            <a:lstStyle/>
            <a:p>
              <a:pPr algn="ctr">
                <a:lnSpc>
                  <a:spcPts val="1623"/>
                </a:lnSpc>
              </a:pPr>
              <a:endParaRPr/>
            </a:p>
          </p:txBody>
        </p:sp>
      </p:grpSp>
      <p:grpSp>
        <p:nvGrpSpPr>
          <p:cNvPr id="26" name="Group 26"/>
          <p:cNvGrpSpPr/>
          <p:nvPr/>
        </p:nvGrpSpPr>
        <p:grpSpPr>
          <a:xfrm rot="-7447628">
            <a:off x="6972610" y="2867651"/>
            <a:ext cx="1993090" cy="1405080"/>
            <a:chOff x="0" y="0"/>
            <a:chExt cx="576474" cy="406400"/>
          </a:xfrm>
        </p:grpSpPr>
        <p:sp>
          <p:nvSpPr>
            <p:cNvPr id="27" name="Freeform 27"/>
            <p:cNvSpPr/>
            <p:nvPr/>
          </p:nvSpPr>
          <p:spPr>
            <a:xfrm>
              <a:off x="0" y="0"/>
              <a:ext cx="576474" cy="406400"/>
            </a:xfrm>
            <a:custGeom>
              <a:avLst/>
              <a:gdLst/>
              <a:ahLst/>
              <a:cxnLst/>
              <a:rect l="l" t="t" r="r" b="b"/>
              <a:pathLst>
                <a:path w="576474" h="406400">
                  <a:moveTo>
                    <a:pt x="373274" y="0"/>
                  </a:moveTo>
                  <a:lnTo>
                    <a:pt x="0" y="0"/>
                  </a:lnTo>
                  <a:lnTo>
                    <a:pt x="0" y="406400"/>
                  </a:lnTo>
                  <a:lnTo>
                    <a:pt x="373274" y="406400"/>
                  </a:lnTo>
                  <a:lnTo>
                    <a:pt x="576474" y="203200"/>
                  </a:lnTo>
                  <a:lnTo>
                    <a:pt x="373274" y="0"/>
                  </a:lnTo>
                  <a:close/>
                </a:path>
              </a:pathLst>
            </a:custGeom>
            <a:solidFill>
              <a:srgbClr val="323B60"/>
            </a:solidFill>
          </p:spPr>
          <p:txBody>
            <a:bodyPr/>
            <a:lstStyle/>
            <a:p>
              <a:endParaRPr lang="en-GB"/>
            </a:p>
          </p:txBody>
        </p:sp>
        <p:sp>
          <p:nvSpPr>
            <p:cNvPr id="28" name="TextBox 28"/>
            <p:cNvSpPr txBox="1"/>
            <p:nvPr/>
          </p:nvSpPr>
          <p:spPr>
            <a:xfrm>
              <a:off x="0" y="-9525"/>
              <a:ext cx="462174" cy="415925"/>
            </a:xfrm>
            <a:prstGeom prst="rect">
              <a:avLst/>
            </a:prstGeom>
          </p:spPr>
          <p:txBody>
            <a:bodyPr lIns="50800" tIns="50800" rIns="50800" bIns="50800" rtlCol="0" anchor="ctr"/>
            <a:lstStyle/>
            <a:p>
              <a:pPr algn="ctr">
                <a:lnSpc>
                  <a:spcPts val="1623"/>
                </a:lnSpc>
              </a:pPr>
              <a:endParaRPr/>
            </a:p>
          </p:txBody>
        </p:sp>
      </p:grpSp>
      <p:grpSp>
        <p:nvGrpSpPr>
          <p:cNvPr id="29" name="Group 29"/>
          <p:cNvGrpSpPr/>
          <p:nvPr/>
        </p:nvGrpSpPr>
        <p:grpSpPr>
          <a:xfrm rot="-16137">
            <a:off x="2238749" y="3947861"/>
            <a:ext cx="3581631" cy="914790"/>
            <a:chOff x="0" y="0"/>
            <a:chExt cx="1431924" cy="365730"/>
          </a:xfrm>
        </p:grpSpPr>
        <p:sp>
          <p:nvSpPr>
            <p:cNvPr id="30" name="Freeform 30"/>
            <p:cNvSpPr/>
            <p:nvPr/>
          </p:nvSpPr>
          <p:spPr>
            <a:xfrm>
              <a:off x="0" y="0"/>
              <a:ext cx="1431924" cy="365730"/>
            </a:xfrm>
            <a:custGeom>
              <a:avLst/>
              <a:gdLst/>
              <a:ahLst/>
              <a:cxnLst/>
              <a:rect l="l" t="t" r="r" b="b"/>
              <a:pathLst>
                <a:path w="1431924" h="365730">
                  <a:moveTo>
                    <a:pt x="110240" y="0"/>
                  </a:moveTo>
                  <a:lnTo>
                    <a:pt x="1321684" y="0"/>
                  </a:lnTo>
                  <a:cubicBezTo>
                    <a:pt x="1382568" y="0"/>
                    <a:pt x="1431924" y="49356"/>
                    <a:pt x="1431924" y="110240"/>
                  </a:cubicBezTo>
                  <a:lnTo>
                    <a:pt x="1431924" y="255490"/>
                  </a:lnTo>
                  <a:cubicBezTo>
                    <a:pt x="1431924" y="316374"/>
                    <a:pt x="1382568" y="365730"/>
                    <a:pt x="1321684" y="365730"/>
                  </a:cubicBezTo>
                  <a:lnTo>
                    <a:pt x="110240" y="365730"/>
                  </a:lnTo>
                  <a:cubicBezTo>
                    <a:pt x="49356" y="365730"/>
                    <a:pt x="0" y="316374"/>
                    <a:pt x="0" y="255490"/>
                  </a:cubicBezTo>
                  <a:lnTo>
                    <a:pt x="0" y="110240"/>
                  </a:lnTo>
                  <a:cubicBezTo>
                    <a:pt x="0" y="49356"/>
                    <a:pt x="49356" y="0"/>
                    <a:pt x="110240" y="0"/>
                  </a:cubicBezTo>
                  <a:close/>
                </a:path>
              </a:pathLst>
            </a:custGeom>
            <a:solidFill>
              <a:srgbClr val="E73E97">
                <a:alpha val="49804"/>
              </a:srgbClr>
            </a:solidFill>
          </p:spPr>
          <p:txBody>
            <a:bodyPr/>
            <a:lstStyle/>
            <a:p>
              <a:endParaRPr lang="en-GB"/>
            </a:p>
          </p:txBody>
        </p:sp>
        <p:sp>
          <p:nvSpPr>
            <p:cNvPr id="31" name="TextBox 31"/>
            <p:cNvSpPr txBox="1"/>
            <p:nvPr/>
          </p:nvSpPr>
          <p:spPr>
            <a:xfrm>
              <a:off x="0" y="-9525"/>
              <a:ext cx="1431924" cy="375255"/>
            </a:xfrm>
            <a:prstGeom prst="rect">
              <a:avLst/>
            </a:prstGeom>
          </p:spPr>
          <p:txBody>
            <a:bodyPr lIns="50800" tIns="50800" rIns="50800" bIns="50800" rtlCol="0" anchor="ctr"/>
            <a:lstStyle/>
            <a:p>
              <a:pPr algn="ctr">
                <a:lnSpc>
                  <a:spcPts val="1623"/>
                </a:lnSpc>
              </a:pPr>
              <a:endParaRPr/>
            </a:p>
          </p:txBody>
        </p:sp>
      </p:grpSp>
      <p:sp>
        <p:nvSpPr>
          <p:cNvPr id="32" name="Freeform 32"/>
          <p:cNvSpPr/>
          <p:nvPr/>
        </p:nvSpPr>
        <p:spPr>
          <a:xfrm rot="1637783" flipH="1" flipV="1">
            <a:off x="3909931" y="5625177"/>
            <a:ext cx="1199691" cy="338913"/>
          </a:xfrm>
          <a:custGeom>
            <a:avLst/>
            <a:gdLst/>
            <a:ahLst/>
            <a:cxnLst/>
            <a:rect l="l" t="t" r="r" b="b"/>
            <a:pathLst>
              <a:path w="1199691" h="338913">
                <a:moveTo>
                  <a:pt x="1199691" y="338913"/>
                </a:moveTo>
                <a:lnTo>
                  <a:pt x="0" y="338913"/>
                </a:lnTo>
                <a:lnTo>
                  <a:pt x="0" y="0"/>
                </a:lnTo>
                <a:lnTo>
                  <a:pt x="1199691" y="0"/>
                </a:lnTo>
                <a:lnTo>
                  <a:pt x="1199691" y="338913"/>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3" name="Group 33"/>
          <p:cNvGrpSpPr/>
          <p:nvPr/>
        </p:nvGrpSpPr>
        <p:grpSpPr>
          <a:xfrm rot="-37762">
            <a:off x="2252481" y="6382819"/>
            <a:ext cx="3581631" cy="1092549"/>
            <a:chOff x="0" y="0"/>
            <a:chExt cx="1431924" cy="436797"/>
          </a:xfrm>
        </p:grpSpPr>
        <p:sp>
          <p:nvSpPr>
            <p:cNvPr id="34" name="Freeform 34"/>
            <p:cNvSpPr/>
            <p:nvPr/>
          </p:nvSpPr>
          <p:spPr>
            <a:xfrm>
              <a:off x="0" y="0"/>
              <a:ext cx="1431924" cy="436797"/>
            </a:xfrm>
            <a:custGeom>
              <a:avLst/>
              <a:gdLst/>
              <a:ahLst/>
              <a:cxnLst/>
              <a:rect l="l" t="t" r="r" b="b"/>
              <a:pathLst>
                <a:path w="1431924" h="436797">
                  <a:moveTo>
                    <a:pt x="110240" y="0"/>
                  </a:moveTo>
                  <a:lnTo>
                    <a:pt x="1321684" y="0"/>
                  </a:lnTo>
                  <a:cubicBezTo>
                    <a:pt x="1382568" y="0"/>
                    <a:pt x="1431924" y="49356"/>
                    <a:pt x="1431924" y="110240"/>
                  </a:cubicBezTo>
                  <a:lnTo>
                    <a:pt x="1431924" y="326558"/>
                  </a:lnTo>
                  <a:cubicBezTo>
                    <a:pt x="1431924" y="387441"/>
                    <a:pt x="1382568" y="436797"/>
                    <a:pt x="1321684" y="436797"/>
                  </a:cubicBezTo>
                  <a:lnTo>
                    <a:pt x="110240" y="436797"/>
                  </a:lnTo>
                  <a:cubicBezTo>
                    <a:pt x="49356" y="436797"/>
                    <a:pt x="0" y="387441"/>
                    <a:pt x="0" y="326558"/>
                  </a:cubicBezTo>
                  <a:lnTo>
                    <a:pt x="0" y="110240"/>
                  </a:lnTo>
                  <a:cubicBezTo>
                    <a:pt x="0" y="49356"/>
                    <a:pt x="49356" y="0"/>
                    <a:pt x="110240" y="0"/>
                  </a:cubicBezTo>
                  <a:close/>
                </a:path>
              </a:pathLst>
            </a:custGeom>
            <a:solidFill>
              <a:srgbClr val="E30613">
                <a:alpha val="49804"/>
              </a:srgbClr>
            </a:solidFill>
          </p:spPr>
          <p:txBody>
            <a:bodyPr/>
            <a:lstStyle/>
            <a:p>
              <a:endParaRPr lang="en-GB"/>
            </a:p>
          </p:txBody>
        </p:sp>
        <p:sp>
          <p:nvSpPr>
            <p:cNvPr id="35" name="TextBox 35"/>
            <p:cNvSpPr txBox="1"/>
            <p:nvPr/>
          </p:nvSpPr>
          <p:spPr>
            <a:xfrm>
              <a:off x="0" y="-9525"/>
              <a:ext cx="1431924" cy="446322"/>
            </a:xfrm>
            <a:prstGeom prst="rect">
              <a:avLst/>
            </a:prstGeom>
          </p:spPr>
          <p:txBody>
            <a:bodyPr lIns="50800" tIns="50800" rIns="50800" bIns="50800" rtlCol="0" anchor="ctr"/>
            <a:lstStyle/>
            <a:p>
              <a:pPr algn="ctr">
                <a:lnSpc>
                  <a:spcPts val="1623"/>
                </a:lnSpc>
              </a:pPr>
              <a:endParaRPr/>
            </a:p>
          </p:txBody>
        </p:sp>
      </p:grpSp>
      <p:grpSp>
        <p:nvGrpSpPr>
          <p:cNvPr id="36" name="Group 36"/>
          <p:cNvGrpSpPr/>
          <p:nvPr/>
        </p:nvGrpSpPr>
        <p:grpSpPr>
          <a:xfrm>
            <a:off x="1499198" y="5011107"/>
            <a:ext cx="2589575" cy="1192795"/>
            <a:chOff x="0" y="0"/>
            <a:chExt cx="1035303" cy="476876"/>
          </a:xfrm>
        </p:grpSpPr>
        <p:sp>
          <p:nvSpPr>
            <p:cNvPr id="37" name="Freeform 37"/>
            <p:cNvSpPr/>
            <p:nvPr/>
          </p:nvSpPr>
          <p:spPr>
            <a:xfrm>
              <a:off x="0" y="0"/>
              <a:ext cx="1035303" cy="476876"/>
            </a:xfrm>
            <a:custGeom>
              <a:avLst/>
              <a:gdLst/>
              <a:ahLst/>
              <a:cxnLst/>
              <a:rect l="l" t="t" r="r" b="b"/>
              <a:pathLst>
                <a:path w="1035303" h="476876">
                  <a:moveTo>
                    <a:pt x="152472" y="0"/>
                  </a:moveTo>
                  <a:lnTo>
                    <a:pt x="882831" y="0"/>
                  </a:lnTo>
                  <a:cubicBezTo>
                    <a:pt x="923270" y="0"/>
                    <a:pt x="962051" y="16064"/>
                    <a:pt x="990645" y="44658"/>
                  </a:cubicBezTo>
                  <a:cubicBezTo>
                    <a:pt x="1019240" y="73252"/>
                    <a:pt x="1035303" y="112034"/>
                    <a:pt x="1035303" y="152472"/>
                  </a:cubicBezTo>
                  <a:lnTo>
                    <a:pt x="1035303" y="324403"/>
                  </a:lnTo>
                  <a:cubicBezTo>
                    <a:pt x="1035303" y="408611"/>
                    <a:pt x="967039" y="476876"/>
                    <a:pt x="882831" y="476876"/>
                  </a:cubicBezTo>
                  <a:lnTo>
                    <a:pt x="152472" y="476876"/>
                  </a:lnTo>
                  <a:cubicBezTo>
                    <a:pt x="112034" y="476876"/>
                    <a:pt x="73252" y="460812"/>
                    <a:pt x="44658" y="432218"/>
                  </a:cubicBezTo>
                  <a:cubicBezTo>
                    <a:pt x="16064" y="403623"/>
                    <a:pt x="0" y="364842"/>
                    <a:pt x="0" y="324403"/>
                  </a:cubicBezTo>
                  <a:lnTo>
                    <a:pt x="0" y="152472"/>
                  </a:lnTo>
                  <a:cubicBezTo>
                    <a:pt x="0" y="68264"/>
                    <a:pt x="68264" y="0"/>
                    <a:pt x="152472" y="0"/>
                  </a:cubicBezTo>
                  <a:close/>
                </a:path>
              </a:pathLst>
            </a:custGeom>
            <a:solidFill>
              <a:srgbClr val="AD2473">
                <a:alpha val="49804"/>
              </a:srgbClr>
            </a:solidFill>
          </p:spPr>
          <p:txBody>
            <a:bodyPr/>
            <a:lstStyle/>
            <a:p>
              <a:endParaRPr lang="en-GB"/>
            </a:p>
          </p:txBody>
        </p:sp>
        <p:sp>
          <p:nvSpPr>
            <p:cNvPr id="38" name="TextBox 38"/>
            <p:cNvSpPr txBox="1"/>
            <p:nvPr/>
          </p:nvSpPr>
          <p:spPr>
            <a:xfrm>
              <a:off x="0" y="-9525"/>
              <a:ext cx="1035303" cy="486401"/>
            </a:xfrm>
            <a:prstGeom prst="rect">
              <a:avLst/>
            </a:prstGeom>
          </p:spPr>
          <p:txBody>
            <a:bodyPr lIns="50800" tIns="50800" rIns="50800" bIns="50800" rtlCol="0" anchor="ctr"/>
            <a:lstStyle/>
            <a:p>
              <a:pPr algn="ctr">
                <a:lnSpc>
                  <a:spcPts val="1623"/>
                </a:lnSpc>
              </a:pPr>
              <a:endParaRPr/>
            </a:p>
          </p:txBody>
        </p:sp>
      </p:grpSp>
      <p:sp>
        <p:nvSpPr>
          <p:cNvPr id="39" name="Freeform 39"/>
          <p:cNvSpPr/>
          <p:nvPr/>
        </p:nvSpPr>
        <p:spPr>
          <a:xfrm rot="-1897256" flipH="1">
            <a:off x="3950147" y="5026195"/>
            <a:ext cx="928488" cy="262298"/>
          </a:xfrm>
          <a:custGeom>
            <a:avLst/>
            <a:gdLst/>
            <a:ahLst/>
            <a:cxnLst/>
            <a:rect l="l" t="t" r="r" b="b"/>
            <a:pathLst>
              <a:path w="928488" h="262298">
                <a:moveTo>
                  <a:pt x="928489" y="0"/>
                </a:moveTo>
                <a:lnTo>
                  <a:pt x="0" y="0"/>
                </a:lnTo>
                <a:lnTo>
                  <a:pt x="0" y="262298"/>
                </a:lnTo>
                <a:lnTo>
                  <a:pt x="928489" y="262298"/>
                </a:lnTo>
                <a:lnTo>
                  <a:pt x="928489"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0" name="Group 40"/>
          <p:cNvGrpSpPr/>
          <p:nvPr/>
        </p:nvGrpSpPr>
        <p:grpSpPr>
          <a:xfrm>
            <a:off x="2915851" y="1771306"/>
            <a:ext cx="3581631" cy="914790"/>
            <a:chOff x="0" y="0"/>
            <a:chExt cx="1431924" cy="365730"/>
          </a:xfrm>
        </p:grpSpPr>
        <p:sp>
          <p:nvSpPr>
            <p:cNvPr id="41" name="Freeform 41"/>
            <p:cNvSpPr/>
            <p:nvPr/>
          </p:nvSpPr>
          <p:spPr>
            <a:xfrm>
              <a:off x="0" y="0"/>
              <a:ext cx="1431924" cy="365730"/>
            </a:xfrm>
            <a:custGeom>
              <a:avLst/>
              <a:gdLst/>
              <a:ahLst/>
              <a:cxnLst/>
              <a:rect l="l" t="t" r="r" b="b"/>
              <a:pathLst>
                <a:path w="1431924" h="365730">
                  <a:moveTo>
                    <a:pt x="110240" y="0"/>
                  </a:moveTo>
                  <a:lnTo>
                    <a:pt x="1321684" y="0"/>
                  </a:lnTo>
                  <a:cubicBezTo>
                    <a:pt x="1382568" y="0"/>
                    <a:pt x="1431924" y="49356"/>
                    <a:pt x="1431924" y="110240"/>
                  </a:cubicBezTo>
                  <a:lnTo>
                    <a:pt x="1431924" y="255490"/>
                  </a:lnTo>
                  <a:cubicBezTo>
                    <a:pt x="1431924" y="316374"/>
                    <a:pt x="1382568" y="365730"/>
                    <a:pt x="1321684" y="365730"/>
                  </a:cubicBezTo>
                  <a:lnTo>
                    <a:pt x="110240" y="365730"/>
                  </a:lnTo>
                  <a:cubicBezTo>
                    <a:pt x="49356" y="365730"/>
                    <a:pt x="0" y="316374"/>
                    <a:pt x="0" y="255490"/>
                  </a:cubicBezTo>
                  <a:lnTo>
                    <a:pt x="0" y="110240"/>
                  </a:lnTo>
                  <a:cubicBezTo>
                    <a:pt x="0" y="49356"/>
                    <a:pt x="49356" y="0"/>
                    <a:pt x="110240" y="0"/>
                  </a:cubicBezTo>
                  <a:close/>
                </a:path>
              </a:pathLst>
            </a:custGeom>
            <a:solidFill>
              <a:srgbClr val="323B60">
                <a:alpha val="49804"/>
              </a:srgbClr>
            </a:solidFill>
          </p:spPr>
          <p:txBody>
            <a:bodyPr/>
            <a:lstStyle/>
            <a:p>
              <a:endParaRPr lang="en-GB"/>
            </a:p>
          </p:txBody>
        </p:sp>
        <p:sp>
          <p:nvSpPr>
            <p:cNvPr id="42" name="TextBox 42"/>
            <p:cNvSpPr txBox="1"/>
            <p:nvPr/>
          </p:nvSpPr>
          <p:spPr>
            <a:xfrm>
              <a:off x="0" y="-9525"/>
              <a:ext cx="1431924" cy="375255"/>
            </a:xfrm>
            <a:prstGeom prst="rect">
              <a:avLst/>
            </a:prstGeom>
          </p:spPr>
          <p:txBody>
            <a:bodyPr lIns="50800" tIns="50800" rIns="50800" bIns="50800" rtlCol="0" anchor="ctr"/>
            <a:lstStyle/>
            <a:p>
              <a:pPr algn="ctr">
                <a:lnSpc>
                  <a:spcPts val="1623"/>
                </a:lnSpc>
              </a:pPr>
              <a:endParaRPr/>
            </a:p>
          </p:txBody>
        </p:sp>
      </p:grpSp>
      <p:grpSp>
        <p:nvGrpSpPr>
          <p:cNvPr id="43" name="Group 43"/>
          <p:cNvGrpSpPr/>
          <p:nvPr/>
        </p:nvGrpSpPr>
        <p:grpSpPr>
          <a:xfrm>
            <a:off x="578805" y="2458523"/>
            <a:ext cx="2312649" cy="1108682"/>
            <a:chOff x="0" y="0"/>
            <a:chExt cx="924589" cy="443247"/>
          </a:xfrm>
        </p:grpSpPr>
        <p:sp>
          <p:nvSpPr>
            <p:cNvPr id="44" name="Freeform 44"/>
            <p:cNvSpPr/>
            <p:nvPr/>
          </p:nvSpPr>
          <p:spPr>
            <a:xfrm>
              <a:off x="0" y="0"/>
              <a:ext cx="924589" cy="443247"/>
            </a:xfrm>
            <a:custGeom>
              <a:avLst/>
              <a:gdLst/>
              <a:ahLst/>
              <a:cxnLst/>
              <a:rect l="l" t="t" r="r" b="b"/>
              <a:pathLst>
                <a:path w="924589" h="443247">
                  <a:moveTo>
                    <a:pt x="170730" y="0"/>
                  </a:moveTo>
                  <a:lnTo>
                    <a:pt x="753859" y="0"/>
                  </a:lnTo>
                  <a:cubicBezTo>
                    <a:pt x="848151" y="0"/>
                    <a:pt x="924589" y="76438"/>
                    <a:pt x="924589" y="170730"/>
                  </a:cubicBezTo>
                  <a:lnTo>
                    <a:pt x="924589" y="272518"/>
                  </a:lnTo>
                  <a:cubicBezTo>
                    <a:pt x="924589" y="317798"/>
                    <a:pt x="906602" y="361224"/>
                    <a:pt x="874584" y="393242"/>
                  </a:cubicBezTo>
                  <a:cubicBezTo>
                    <a:pt x="842566" y="425260"/>
                    <a:pt x="799140" y="443247"/>
                    <a:pt x="753859" y="443247"/>
                  </a:cubicBezTo>
                  <a:lnTo>
                    <a:pt x="170730" y="443247"/>
                  </a:lnTo>
                  <a:cubicBezTo>
                    <a:pt x="76438" y="443247"/>
                    <a:pt x="0" y="366809"/>
                    <a:pt x="0" y="272518"/>
                  </a:cubicBezTo>
                  <a:lnTo>
                    <a:pt x="0" y="170730"/>
                  </a:lnTo>
                  <a:cubicBezTo>
                    <a:pt x="0" y="76438"/>
                    <a:pt x="76438" y="0"/>
                    <a:pt x="170730" y="0"/>
                  </a:cubicBezTo>
                  <a:close/>
                </a:path>
              </a:pathLst>
            </a:custGeom>
            <a:solidFill>
              <a:srgbClr val="9A24AD">
                <a:alpha val="49804"/>
              </a:srgbClr>
            </a:solidFill>
          </p:spPr>
          <p:txBody>
            <a:bodyPr/>
            <a:lstStyle/>
            <a:p>
              <a:endParaRPr lang="en-GB"/>
            </a:p>
          </p:txBody>
        </p:sp>
        <p:sp>
          <p:nvSpPr>
            <p:cNvPr id="45" name="TextBox 45"/>
            <p:cNvSpPr txBox="1"/>
            <p:nvPr/>
          </p:nvSpPr>
          <p:spPr>
            <a:xfrm>
              <a:off x="0" y="-9525"/>
              <a:ext cx="924589" cy="452772"/>
            </a:xfrm>
            <a:prstGeom prst="rect">
              <a:avLst/>
            </a:prstGeom>
          </p:spPr>
          <p:txBody>
            <a:bodyPr lIns="50800" tIns="50800" rIns="50800" bIns="50800" rtlCol="0" anchor="ctr"/>
            <a:lstStyle/>
            <a:p>
              <a:pPr algn="ctr">
                <a:lnSpc>
                  <a:spcPts val="1623"/>
                </a:lnSpc>
              </a:pPr>
              <a:endParaRPr/>
            </a:p>
          </p:txBody>
        </p:sp>
      </p:grpSp>
      <p:sp>
        <p:nvSpPr>
          <p:cNvPr id="46" name="Freeform 46"/>
          <p:cNvSpPr/>
          <p:nvPr/>
        </p:nvSpPr>
        <p:spPr>
          <a:xfrm rot="4503672">
            <a:off x="807278" y="4049112"/>
            <a:ext cx="1708375" cy="482616"/>
          </a:xfrm>
          <a:custGeom>
            <a:avLst/>
            <a:gdLst/>
            <a:ahLst/>
            <a:cxnLst/>
            <a:rect l="l" t="t" r="r" b="b"/>
            <a:pathLst>
              <a:path w="1708375" h="482616">
                <a:moveTo>
                  <a:pt x="0" y="0"/>
                </a:moveTo>
                <a:lnTo>
                  <a:pt x="1708375" y="0"/>
                </a:lnTo>
                <a:lnTo>
                  <a:pt x="1708375" y="482616"/>
                </a:lnTo>
                <a:lnTo>
                  <a:pt x="0" y="482616"/>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7" name="Freeform 47"/>
          <p:cNvSpPr/>
          <p:nvPr/>
        </p:nvSpPr>
        <p:spPr>
          <a:xfrm rot="10408958">
            <a:off x="2424726" y="2234782"/>
            <a:ext cx="456385" cy="208226"/>
          </a:xfrm>
          <a:custGeom>
            <a:avLst/>
            <a:gdLst/>
            <a:ahLst/>
            <a:cxnLst/>
            <a:rect l="l" t="t" r="r" b="b"/>
            <a:pathLst>
              <a:path w="456385" h="208226">
                <a:moveTo>
                  <a:pt x="0" y="0"/>
                </a:moveTo>
                <a:lnTo>
                  <a:pt x="456386" y="0"/>
                </a:lnTo>
                <a:lnTo>
                  <a:pt x="456386" y="208226"/>
                </a:lnTo>
                <a:lnTo>
                  <a:pt x="0" y="208226"/>
                </a:lnTo>
                <a:lnTo>
                  <a:pt x="0" y="0"/>
                </a:lnTo>
                <a:close/>
              </a:path>
            </a:pathLst>
          </a:custGeom>
          <a:blipFill>
            <a:blip r:embed="rId8">
              <a:alphaModFix amt="50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48" name="TextBox 48"/>
          <p:cNvSpPr txBox="1"/>
          <p:nvPr/>
        </p:nvSpPr>
        <p:spPr>
          <a:xfrm>
            <a:off x="408456" y="697219"/>
            <a:ext cx="16297078" cy="538930"/>
          </a:xfrm>
          <a:prstGeom prst="rect">
            <a:avLst/>
          </a:prstGeom>
        </p:spPr>
        <p:txBody>
          <a:bodyPr lIns="0" tIns="0" rIns="0" bIns="0" rtlCol="0" anchor="t">
            <a:spAutoFit/>
          </a:bodyPr>
          <a:lstStyle/>
          <a:p>
            <a:pPr marL="0" lvl="0" indent="0" algn="just">
              <a:lnSpc>
                <a:spcPts val="3592"/>
              </a:lnSpc>
              <a:spcBef>
                <a:spcPct val="0"/>
              </a:spcBef>
            </a:pPr>
            <a:r>
              <a:rPr lang="en-US" sz="3592" b="1" u="none" strike="noStrike">
                <a:solidFill>
                  <a:srgbClr val="366EC2"/>
                </a:solidFill>
                <a:latin typeface="Arial Bold"/>
                <a:ea typeface="Arial Bold"/>
                <a:cs typeface="Arial Bold"/>
                <a:sym typeface="Arial Bold"/>
              </a:rPr>
              <a:t>What does good care look like?</a:t>
            </a:r>
          </a:p>
        </p:txBody>
      </p:sp>
      <p:grpSp>
        <p:nvGrpSpPr>
          <p:cNvPr id="49" name="Group 49"/>
          <p:cNvGrpSpPr/>
          <p:nvPr/>
        </p:nvGrpSpPr>
        <p:grpSpPr>
          <a:xfrm>
            <a:off x="7336333" y="1195091"/>
            <a:ext cx="3811331" cy="1204480"/>
            <a:chOff x="0" y="0"/>
            <a:chExt cx="1523757" cy="481547"/>
          </a:xfrm>
        </p:grpSpPr>
        <p:sp>
          <p:nvSpPr>
            <p:cNvPr id="50" name="Freeform 50"/>
            <p:cNvSpPr/>
            <p:nvPr/>
          </p:nvSpPr>
          <p:spPr>
            <a:xfrm>
              <a:off x="0" y="0"/>
              <a:ext cx="1523757" cy="481547"/>
            </a:xfrm>
            <a:custGeom>
              <a:avLst/>
              <a:gdLst/>
              <a:ahLst/>
              <a:cxnLst/>
              <a:rect l="l" t="t" r="r" b="b"/>
              <a:pathLst>
                <a:path w="1523757" h="481547">
                  <a:moveTo>
                    <a:pt x="103596" y="0"/>
                  </a:moveTo>
                  <a:lnTo>
                    <a:pt x="1420161" y="0"/>
                  </a:lnTo>
                  <a:cubicBezTo>
                    <a:pt x="1447637" y="0"/>
                    <a:pt x="1473987" y="10915"/>
                    <a:pt x="1493415" y="30343"/>
                  </a:cubicBezTo>
                  <a:cubicBezTo>
                    <a:pt x="1512843" y="49770"/>
                    <a:pt x="1523757" y="76120"/>
                    <a:pt x="1523757" y="103596"/>
                  </a:cubicBezTo>
                  <a:lnTo>
                    <a:pt x="1523757" y="377951"/>
                  </a:lnTo>
                  <a:cubicBezTo>
                    <a:pt x="1523757" y="435166"/>
                    <a:pt x="1477376" y="481547"/>
                    <a:pt x="1420161" y="481547"/>
                  </a:cubicBezTo>
                  <a:lnTo>
                    <a:pt x="103596" y="481547"/>
                  </a:lnTo>
                  <a:cubicBezTo>
                    <a:pt x="76120" y="481547"/>
                    <a:pt x="49770" y="470633"/>
                    <a:pt x="30343" y="451205"/>
                  </a:cubicBezTo>
                  <a:cubicBezTo>
                    <a:pt x="10915" y="431777"/>
                    <a:pt x="0" y="405427"/>
                    <a:pt x="0" y="377951"/>
                  </a:cubicBezTo>
                  <a:lnTo>
                    <a:pt x="0" y="103596"/>
                  </a:lnTo>
                  <a:cubicBezTo>
                    <a:pt x="0" y="76120"/>
                    <a:pt x="10915" y="49770"/>
                    <a:pt x="30343" y="30343"/>
                  </a:cubicBezTo>
                  <a:cubicBezTo>
                    <a:pt x="49770" y="10915"/>
                    <a:pt x="76120" y="0"/>
                    <a:pt x="103596" y="0"/>
                  </a:cubicBezTo>
                  <a:close/>
                </a:path>
              </a:pathLst>
            </a:custGeom>
            <a:solidFill>
              <a:srgbClr val="727DC6">
                <a:alpha val="49804"/>
              </a:srgbClr>
            </a:solidFill>
          </p:spPr>
          <p:txBody>
            <a:bodyPr/>
            <a:lstStyle/>
            <a:p>
              <a:endParaRPr lang="en-GB"/>
            </a:p>
          </p:txBody>
        </p:sp>
        <p:sp>
          <p:nvSpPr>
            <p:cNvPr id="51" name="TextBox 51"/>
            <p:cNvSpPr txBox="1"/>
            <p:nvPr/>
          </p:nvSpPr>
          <p:spPr>
            <a:xfrm>
              <a:off x="0" y="-9525"/>
              <a:ext cx="1523757" cy="491072"/>
            </a:xfrm>
            <a:prstGeom prst="rect">
              <a:avLst/>
            </a:prstGeom>
          </p:spPr>
          <p:txBody>
            <a:bodyPr lIns="50800" tIns="50800" rIns="50800" bIns="50800" rtlCol="0" anchor="ctr"/>
            <a:lstStyle/>
            <a:p>
              <a:pPr algn="ctr">
                <a:lnSpc>
                  <a:spcPts val="1623"/>
                </a:lnSpc>
              </a:pPr>
              <a:endParaRPr/>
            </a:p>
          </p:txBody>
        </p:sp>
      </p:grpSp>
      <p:sp>
        <p:nvSpPr>
          <p:cNvPr id="52" name="TextBox 52"/>
          <p:cNvSpPr txBox="1"/>
          <p:nvPr/>
        </p:nvSpPr>
        <p:spPr>
          <a:xfrm>
            <a:off x="7441059" y="1354612"/>
            <a:ext cx="3579842" cy="1000347"/>
          </a:xfrm>
          <a:prstGeom prst="rect">
            <a:avLst/>
          </a:prstGeom>
        </p:spPr>
        <p:txBody>
          <a:bodyPr lIns="0" tIns="0" rIns="0" bIns="0" rtlCol="0" anchor="t">
            <a:spAutoFit/>
          </a:bodyPr>
          <a:lstStyle/>
          <a:p>
            <a:pPr marL="0" lvl="0" indent="0" algn="ctr">
              <a:lnSpc>
                <a:spcPts val="1883"/>
              </a:lnSpc>
            </a:pPr>
            <a:r>
              <a:rPr lang="en-US" sz="1883" b="1">
                <a:solidFill>
                  <a:srgbClr val="000000"/>
                </a:solidFill>
                <a:latin typeface="Arial Bold"/>
                <a:ea typeface="Arial Bold"/>
                <a:cs typeface="Arial Bold"/>
                <a:sym typeface="Arial Bold"/>
              </a:rPr>
              <a:t>Appointments for acute issues AND routine check-ups are available within a reasonable timeframe  </a:t>
            </a:r>
          </a:p>
        </p:txBody>
      </p:sp>
      <p:sp>
        <p:nvSpPr>
          <p:cNvPr id="53" name="Freeform 53"/>
          <p:cNvSpPr/>
          <p:nvPr/>
        </p:nvSpPr>
        <p:spPr>
          <a:xfrm rot="9119288">
            <a:off x="6466010" y="1671227"/>
            <a:ext cx="929889" cy="424262"/>
          </a:xfrm>
          <a:custGeom>
            <a:avLst/>
            <a:gdLst/>
            <a:ahLst/>
            <a:cxnLst/>
            <a:rect l="l" t="t" r="r" b="b"/>
            <a:pathLst>
              <a:path w="929889" h="424262">
                <a:moveTo>
                  <a:pt x="0" y="0"/>
                </a:moveTo>
                <a:lnTo>
                  <a:pt x="929889" y="0"/>
                </a:lnTo>
                <a:lnTo>
                  <a:pt x="929889" y="424262"/>
                </a:lnTo>
                <a:lnTo>
                  <a:pt x="0" y="4242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54" name="Group 54"/>
          <p:cNvGrpSpPr/>
          <p:nvPr/>
        </p:nvGrpSpPr>
        <p:grpSpPr>
          <a:xfrm>
            <a:off x="11467129" y="1797331"/>
            <a:ext cx="4295520" cy="2163086"/>
            <a:chOff x="0" y="0"/>
            <a:chExt cx="1717334" cy="864794"/>
          </a:xfrm>
        </p:grpSpPr>
        <p:sp>
          <p:nvSpPr>
            <p:cNvPr id="55" name="Freeform 55"/>
            <p:cNvSpPr/>
            <p:nvPr/>
          </p:nvSpPr>
          <p:spPr>
            <a:xfrm>
              <a:off x="0" y="0"/>
              <a:ext cx="1717334" cy="864794"/>
            </a:xfrm>
            <a:custGeom>
              <a:avLst/>
              <a:gdLst/>
              <a:ahLst/>
              <a:cxnLst/>
              <a:rect l="l" t="t" r="r" b="b"/>
              <a:pathLst>
                <a:path w="1717334" h="864794">
                  <a:moveTo>
                    <a:pt x="91919" y="0"/>
                  </a:moveTo>
                  <a:lnTo>
                    <a:pt x="1625416" y="0"/>
                  </a:lnTo>
                  <a:cubicBezTo>
                    <a:pt x="1676181" y="0"/>
                    <a:pt x="1717334" y="41153"/>
                    <a:pt x="1717334" y="91919"/>
                  </a:cubicBezTo>
                  <a:lnTo>
                    <a:pt x="1717334" y="772876"/>
                  </a:lnTo>
                  <a:cubicBezTo>
                    <a:pt x="1717334" y="823641"/>
                    <a:pt x="1676181" y="864794"/>
                    <a:pt x="1625416" y="864794"/>
                  </a:cubicBezTo>
                  <a:lnTo>
                    <a:pt x="91919" y="864794"/>
                  </a:lnTo>
                  <a:cubicBezTo>
                    <a:pt x="41153" y="864794"/>
                    <a:pt x="0" y="823641"/>
                    <a:pt x="0" y="772876"/>
                  </a:cubicBezTo>
                  <a:lnTo>
                    <a:pt x="0" y="91919"/>
                  </a:lnTo>
                  <a:cubicBezTo>
                    <a:pt x="0" y="41153"/>
                    <a:pt x="41153" y="0"/>
                    <a:pt x="91919" y="0"/>
                  </a:cubicBezTo>
                  <a:close/>
                </a:path>
              </a:pathLst>
            </a:custGeom>
            <a:solidFill>
              <a:srgbClr val="37ABC8">
                <a:alpha val="49804"/>
              </a:srgbClr>
            </a:solidFill>
          </p:spPr>
          <p:txBody>
            <a:bodyPr/>
            <a:lstStyle/>
            <a:p>
              <a:endParaRPr lang="en-GB"/>
            </a:p>
          </p:txBody>
        </p:sp>
        <p:sp>
          <p:nvSpPr>
            <p:cNvPr id="56" name="TextBox 56"/>
            <p:cNvSpPr txBox="1"/>
            <p:nvPr/>
          </p:nvSpPr>
          <p:spPr>
            <a:xfrm>
              <a:off x="0" y="-9525"/>
              <a:ext cx="1717334" cy="874319"/>
            </a:xfrm>
            <a:prstGeom prst="rect">
              <a:avLst/>
            </a:prstGeom>
          </p:spPr>
          <p:txBody>
            <a:bodyPr lIns="50800" tIns="50800" rIns="50800" bIns="50800" rtlCol="0" anchor="ctr"/>
            <a:lstStyle/>
            <a:p>
              <a:pPr algn="ctr">
                <a:lnSpc>
                  <a:spcPts val="1623"/>
                </a:lnSpc>
              </a:pPr>
              <a:endParaRPr/>
            </a:p>
          </p:txBody>
        </p:sp>
      </p:grpSp>
      <p:sp>
        <p:nvSpPr>
          <p:cNvPr id="57" name="TextBox 57"/>
          <p:cNvSpPr txBox="1"/>
          <p:nvPr/>
        </p:nvSpPr>
        <p:spPr>
          <a:xfrm>
            <a:off x="11702016" y="1890283"/>
            <a:ext cx="3954806" cy="2190972"/>
          </a:xfrm>
          <a:prstGeom prst="rect">
            <a:avLst/>
          </a:prstGeom>
        </p:spPr>
        <p:txBody>
          <a:bodyPr lIns="0" tIns="0" rIns="0" bIns="0" rtlCol="0" anchor="t">
            <a:spAutoFit/>
          </a:bodyPr>
          <a:lstStyle/>
          <a:p>
            <a:pPr algn="l">
              <a:lnSpc>
                <a:spcPts val="1883"/>
              </a:lnSpc>
            </a:pPr>
            <a:r>
              <a:rPr lang="en-US" sz="1883" b="1">
                <a:solidFill>
                  <a:srgbClr val="000000"/>
                </a:solidFill>
                <a:latin typeface="Arial Bold"/>
                <a:ea typeface="Arial Bold"/>
                <a:cs typeface="Arial Bold"/>
                <a:sym typeface="Arial Bold"/>
              </a:rPr>
              <a:t>Barriers to accessing care are understood and  addressed:</a:t>
            </a:r>
          </a:p>
          <a:p>
            <a:pPr marL="406699" lvl="1" indent="-203349" algn="l">
              <a:lnSpc>
                <a:spcPts val="1883"/>
              </a:lnSpc>
              <a:buFont typeface="Arial"/>
              <a:buChar char="•"/>
            </a:pPr>
            <a:r>
              <a:rPr lang="en-US" sz="1883" b="1">
                <a:solidFill>
                  <a:srgbClr val="000000"/>
                </a:solidFill>
                <a:latin typeface="Arial Bold"/>
                <a:ea typeface="Arial Bold"/>
                <a:cs typeface="Arial Bold"/>
                <a:sym typeface="Arial Bold"/>
              </a:rPr>
              <a:t>Disability (physical, sensory, or mental)</a:t>
            </a:r>
          </a:p>
          <a:p>
            <a:pPr marL="406699" lvl="1" indent="-203349" algn="l">
              <a:lnSpc>
                <a:spcPts val="1883"/>
              </a:lnSpc>
              <a:buFont typeface="Arial"/>
              <a:buChar char="•"/>
            </a:pPr>
            <a:r>
              <a:rPr lang="en-US" sz="1883" b="1">
                <a:solidFill>
                  <a:srgbClr val="000000"/>
                </a:solidFill>
                <a:latin typeface="Arial Bold"/>
                <a:ea typeface="Arial Bold"/>
                <a:cs typeface="Arial Bold"/>
                <a:sym typeface="Arial Bold"/>
              </a:rPr>
              <a:t>Language barriers</a:t>
            </a:r>
          </a:p>
          <a:p>
            <a:pPr marL="406699" lvl="1" indent="-203349" algn="l">
              <a:lnSpc>
                <a:spcPts val="1883"/>
              </a:lnSpc>
              <a:buFont typeface="Arial"/>
              <a:buChar char="•"/>
            </a:pPr>
            <a:r>
              <a:rPr lang="en-US" sz="1883" b="1">
                <a:solidFill>
                  <a:srgbClr val="000000"/>
                </a:solidFill>
                <a:latin typeface="Arial Bold"/>
                <a:ea typeface="Arial Bold"/>
                <a:cs typeface="Arial Bold"/>
                <a:sym typeface="Arial Bold"/>
              </a:rPr>
              <a:t>IT literacy</a:t>
            </a:r>
          </a:p>
          <a:p>
            <a:pPr marL="406699" lvl="1" indent="-203349" algn="l">
              <a:lnSpc>
                <a:spcPts val="1883"/>
              </a:lnSpc>
              <a:buFont typeface="Arial"/>
              <a:buChar char="•"/>
            </a:pPr>
            <a:r>
              <a:rPr lang="en-US" sz="1883" b="1">
                <a:solidFill>
                  <a:srgbClr val="000000"/>
                </a:solidFill>
                <a:latin typeface="Arial Bold"/>
                <a:ea typeface="Arial Bold"/>
                <a:cs typeface="Arial Bold"/>
                <a:sym typeface="Arial Bold"/>
              </a:rPr>
              <a:t>Knowledge barriers</a:t>
            </a:r>
          </a:p>
          <a:p>
            <a:pPr marL="406699" lvl="1" indent="-203349" algn="l">
              <a:lnSpc>
                <a:spcPts val="1883"/>
              </a:lnSpc>
              <a:buFont typeface="Arial"/>
              <a:buChar char="•"/>
            </a:pPr>
            <a:r>
              <a:rPr lang="en-US" sz="1883" b="1">
                <a:solidFill>
                  <a:srgbClr val="000000"/>
                </a:solidFill>
                <a:latin typeface="Arial Bold"/>
                <a:ea typeface="Arial Bold"/>
                <a:cs typeface="Arial Bold"/>
                <a:sym typeface="Arial Bold"/>
              </a:rPr>
              <a:t>Costs, including hidden costs</a:t>
            </a:r>
          </a:p>
          <a:p>
            <a:pPr marL="0" lvl="0" indent="0" algn="l">
              <a:lnSpc>
                <a:spcPts val="1883"/>
              </a:lnSpc>
            </a:pPr>
            <a:endParaRPr lang="en-US" sz="1883" b="1">
              <a:solidFill>
                <a:srgbClr val="000000"/>
              </a:solidFill>
              <a:latin typeface="Arial Bold"/>
              <a:ea typeface="Arial Bold"/>
              <a:cs typeface="Arial Bold"/>
              <a:sym typeface="Arial Bold"/>
            </a:endParaRPr>
          </a:p>
        </p:txBody>
      </p:sp>
      <p:sp>
        <p:nvSpPr>
          <p:cNvPr id="58" name="Freeform 58"/>
          <p:cNvSpPr/>
          <p:nvPr/>
        </p:nvSpPr>
        <p:spPr>
          <a:xfrm rot="-10588580">
            <a:off x="11216114" y="1270383"/>
            <a:ext cx="961084" cy="438494"/>
          </a:xfrm>
          <a:custGeom>
            <a:avLst/>
            <a:gdLst/>
            <a:ahLst/>
            <a:cxnLst/>
            <a:rect l="l" t="t" r="r" b="b"/>
            <a:pathLst>
              <a:path w="961084" h="438494">
                <a:moveTo>
                  <a:pt x="0" y="0"/>
                </a:moveTo>
                <a:lnTo>
                  <a:pt x="961084" y="0"/>
                </a:lnTo>
                <a:lnTo>
                  <a:pt x="961084" y="438494"/>
                </a:lnTo>
                <a:lnTo>
                  <a:pt x="0" y="4384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nvGrpSpPr>
          <p:cNvPr id="59" name="Group 59"/>
          <p:cNvGrpSpPr/>
          <p:nvPr/>
        </p:nvGrpSpPr>
        <p:grpSpPr>
          <a:xfrm>
            <a:off x="12298373" y="4670163"/>
            <a:ext cx="3581631" cy="905478"/>
            <a:chOff x="0" y="0"/>
            <a:chExt cx="1431924" cy="362007"/>
          </a:xfrm>
        </p:grpSpPr>
        <p:sp>
          <p:nvSpPr>
            <p:cNvPr id="60" name="Freeform 60"/>
            <p:cNvSpPr/>
            <p:nvPr/>
          </p:nvSpPr>
          <p:spPr>
            <a:xfrm>
              <a:off x="0" y="0"/>
              <a:ext cx="1431924" cy="362007"/>
            </a:xfrm>
            <a:custGeom>
              <a:avLst/>
              <a:gdLst/>
              <a:ahLst/>
              <a:cxnLst/>
              <a:rect l="l" t="t" r="r" b="b"/>
              <a:pathLst>
                <a:path w="1431924" h="362007">
                  <a:moveTo>
                    <a:pt x="110240" y="0"/>
                  </a:moveTo>
                  <a:lnTo>
                    <a:pt x="1321684" y="0"/>
                  </a:lnTo>
                  <a:cubicBezTo>
                    <a:pt x="1382568" y="0"/>
                    <a:pt x="1431924" y="49356"/>
                    <a:pt x="1431924" y="110240"/>
                  </a:cubicBezTo>
                  <a:lnTo>
                    <a:pt x="1431924" y="251767"/>
                  </a:lnTo>
                  <a:cubicBezTo>
                    <a:pt x="1431924" y="312651"/>
                    <a:pt x="1382568" y="362007"/>
                    <a:pt x="1321684" y="362007"/>
                  </a:cubicBezTo>
                  <a:lnTo>
                    <a:pt x="110240" y="362007"/>
                  </a:lnTo>
                  <a:cubicBezTo>
                    <a:pt x="49356" y="362007"/>
                    <a:pt x="0" y="312651"/>
                    <a:pt x="0" y="251767"/>
                  </a:cubicBezTo>
                  <a:lnTo>
                    <a:pt x="0" y="110240"/>
                  </a:lnTo>
                  <a:cubicBezTo>
                    <a:pt x="0" y="49356"/>
                    <a:pt x="49356" y="0"/>
                    <a:pt x="110240" y="0"/>
                  </a:cubicBezTo>
                  <a:close/>
                </a:path>
              </a:pathLst>
            </a:custGeom>
            <a:solidFill>
              <a:srgbClr val="008E00">
                <a:alpha val="49804"/>
              </a:srgbClr>
            </a:solidFill>
          </p:spPr>
          <p:txBody>
            <a:bodyPr/>
            <a:lstStyle/>
            <a:p>
              <a:endParaRPr lang="en-GB"/>
            </a:p>
          </p:txBody>
        </p:sp>
        <p:sp>
          <p:nvSpPr>
            <p:cNvPr id="61" name="TextBox 61"/>
            <p:cNvSpPr txBox="1"/>
            <p:nvPr/>
          </p:nvSpPr>
          <p:spPr>
            <a:xfrm>
              <a:off x="0" y="-9525"/>
              <a:ext cx="1431924" cy="371532"/>
            </a:xfrm>
            <a:prstGeom prst="rect">
              <a:avLst/>
            </a:prstGeom>
          </p:spPr>
          <p:txBody>
            <a:bodyPr lIns="50800" tIns="50800" rIns="50800" bIns="50800" rtlCol="0" anchor="ctr"/>
            <a:lstStyle/>
            <a:p>
              <a:pPr algn="ctr">
                <a:lnSpc>
                  <a:spcPts val="1623"/>
                </a:lnSpc>
              </a:pPr>
              <a:endParaRPr/>
            </a:p>
          </p:txBody>
        </p:sp>
      </p:grpSp>
      <p:sp>
        <p:nvSpPr>
          <p:cNvPr id="62" name="Freeform 62"/>
          <p:cNvSpPr/>
          <p:nvPr/>
        </p:nvSpPr>
        <p:spPr>
          <a:xfrm rot="4997409">
            <a:off x="13601323" y="4160110"/>
            <a:ext cx="676685" cy="308737"/>
          </a:xfrm>
          <a:custGeom>
            <a:avLst/>
            <a:gdLst/>
            <a:ahLst/>
            <a:cxnLst/>
            <a:rect l="l" t="t" r="r" b="b"/>
            <a:pathLst>
              <a:path w="676685" h="308737">
                <a:moveTo>
                  <a:pt x="0" y="0"/>
                </a:moveTo>
                <a:lnTo>
                  <a:pt x="676684" y="0"/>
                </a:lnTo>
                <a:lnTo>
                  <a:pt x="676684" y="308737"/>
                </a:lnTo>
                <a:lnTo>
                  <a:pt x="0" y="308737"/>
                </a:lnTo>
                <a:lnTo>
                  <a:pt x="0" y="0"/>
                </a:lnTo>
                <a:close/>
              </a:path>
            </a:pathLst>
          </a:custGeom>
          <a:blipFill>
            <a:blip r:embed="rId14">
              <a:alphaModFix amt="50000"/>
              <a:extLst>
                <a:ext uri="{96DAC541-7B7A-43D3-8B79-37D633B846F1}">
                  <asvg:svgBlip xmlns:asvg="http://schemas.microsoft.com/office/drawing/2016/SVG/main" r:embed="rId15"/>
                </a:ext>
              </a:extLst>
            </a:blip>
            <a:stretch>
              <a:fillRect/>
            </a:stretch>
          </a:blipFill>
        </p:spPr>
        <p:txBody>
          <a:bodyPr/>
          <a:lstStyle/>
          <a:p>
            <a:endParaRPr lang="en-GB"/>
          </a:p>
        </p:txBody>
      </p:sp>
      <p:grpSp>
        <p:nvGrpSpPr>
          <p:cNvPr id="63" name="Group 63"/>
          <p:cNvGrpSpPr/>
          <p:nvPr/>
        </p:nvGrpSpPr>
        <p:grpSpPr>
          <a:xfrm>
            <a:off x="11993536" y="5893228"/>
            <a:ext cx="3769113" cy="995461"/>
            <a:chOff x="0" y="0"/>
            <a:chExt cx="1506879" cy="397982"/>
          </a:xfrm>
        </p:grpSpPr>
        <p:sp>
          <p:nvSpPr>
            <p:cNvPr id="64" name="Freeform 64"/>
            <p:cNvSpPr/>
            <p:nvPr/>
          </p:nvSpPr>
          <p:spPr>
            <a:xfrm>
              <a:off x="0" y="0"/>
              <a:ext cx="1506879" cy="397982"/>
            </a:xfrm>
            <a:custGeom>
              <a:avLst/>
              <a:gdLst/>
              <a:ahLst/>
              <a:cxnLst/>
              <a:rect l="l" t="t" r="r" b="b"/>
              <a:pathLst>
                <a:path w="1506879" h="397982">
                  <a:moveTo>
                    <a:pt x="104756" y="0"/>
                  </a:moveTo>
                  <a:lnTo>
                    <a:pt x="1402123" y="0"/>
                  </a:lnTo>
                  <a:cubicBezTo>
                    <a:pt x="1459978" y="0"/>
                    <a:pt x="1506879" y="46901"/>
                    <a:pt x="1506879" y="104756"/>
                  </a:cubicBezTo>
                  <a:lnTo>
                    <a:pt x="1506879" y="293226"/>
                  </a:lnTo>
                  <a:cubicBezTo>
                    <a:pt x="1506879" y="351081"/>
                    <a:pt x="1459978" y="397982"/>
                    <a:pt x="1402123" y="397982"/>
                  </a:cubicBezTo>
                  <a:lnTo>
                    <a:pt x="104756" y="397982"/>
                  </a:lnTo>
                  <a:cubicBezTo>
                    <a:pt x="46901" y="397982"/>
                    <a:pt x="0" y="351081"/>
                    <a:pt x="0" y="293226"/>
                  </a:cubicBezTo>
                  <a:lnTo>
                    <a:pt x="0" y="104756"/>
                  </a:lnTo>
                  <a:cubicBezTo>
                    <a:pt x="0" y="46901"/>
                    <a:pt x="46901" y="0"/>
                    <a:pt x="104756" y="0"/>
                  </a:cubicBezTo>
                  <a:close/>
                </a:path>
              </a:pathLst>
            </a:custGeom>
            <a:solidFill>
              <a:srgbClr val="AB9D1E">
                <a:alpha val="49804"/>
              </a:srgbClr>
            </a:solidFill>
          </p:spPr>
          <p:txBody>
            <a:bodyPr/>
            <a:lstStyle/>
            <a:p>
              <a:endParaRPr lang="en-GB"/>
            </a:p>
          </p:txBody>
        </p:sp>
        <p:sp>
          <p:nvSpPr>
            <p:cNvPr id="65" name="TextBox 65"/>
            <p:cNvSpPr txBox="1"/>
            <p:nvPr/>
          </p:nvSpPr>
          <p:spPr>
            <a:xfrm>
              <a:off x="0" y="-9525"/>
              <a:ext cx="1506879" cy="407507"/>
            </a:xfrm>
            <a:prstGeom prst="rect">
              <a:avLst/>
            </a:prstGeom>
          </p:spPr>
          <p:txBody>
            <a:bodyPr lIns="50800" tIns="50800" rIns="50800" bIns="50800" rtlCol="0" anchor="ctr"/>
            <a:lstStyle/>
            <a:p>
              <a:pPr algn="ctr">
                <a:lnSpc>
                  <a:spcPts val="1623"/>
                </a:lnSpc>
              </a:pPr>
              <a:endParaRPr/>
            </a:p>
          </p:txBody>
        </p:sp>
      </p:grpSp>
      <p:grpSp>
        <p:nvGrpSpPr>
          <p:cNvPr id="66" name="Group 66"/>
          <p:cNvGrpSpPr/>
          <p:nvPr/>
        </p:nvGrpSpPr>
        <p:grpSpPr>
          <a:xfrm>
            <a:off x="10916086" y="7527586"/>
            <a:ext cx="3225704" cy="902556"/>
            <a:chOff x="0" y="0"/>
            <a:chExt cx="1289625" cy="360839"/>
          </a:xfrm>
        </p:grpSpPr>
        <p:sp>
          <p:nvSpPr>
            <p:cNvPr id="67" name="Freeform 67"/>
            <p:cNvSpPr/>
            <p:nvPr/>
          </p:nvSpPr>
          <p:spPr>
            <a:xfrm>
              <a:off x="0" y="0"/>
              <a:ext cx="1289625" cy="360839"/>
            </a:xfrm>
            <a:custGeom>
              <a:avLst/>
              <a:gdLst/>
              <a:ahLst/>
              <a:cxnLst/>
              <a:rect l="l" t="t" r="r" b="b"/>
              <a:pathLst>
                <a:path w="1289625" h="360839">
                  <a:moveTo>
                    <a:pt x="122404" y="0"/>
                  </a:moveTo>
                  <a:lnTo>
                    <a:pt x="1167222" y="0"/>
                  </a:lnTo>
                  <a:cubicBezTo>
                    <a:pt x="1234823" y="0"/>
                    <a:pt x="1289625" y="54802"/>
                    <a:pt x="1289625" y="122404"/>
                  </a:cubicBezTo>
                  <a:lnTo>
                    <a:pt x="1289625" y="238435"/>
                  </a:lnTo>
                  <a:cubicBezTo>
                    <a:pt x="1289625" y="270899"/>
                    <a:pt x="1276729" y="302033"/>
                    <a:pt x="1253774" y="324988"/>
                  </a:cubicBezTo>
                  <a:cubicBezTo>
                    <a:pt x="1230819" y="347943"/>
                    <a:pt x="1199685" y="360839"/>
                    <a:pt x="1167222" y="360839"/>
                  </a:cubicBezTo>
                  <a:lnTo>
                    <a:pt x="122404" y="360839"/>
                  </a:lnTo>
                  <a:cubicBezTo>
                    <a:pt x="89940" y="360839"/>
                    <a:pt x="58806" y="347943"/>
                    <a:pt x="35851" y="324988"/>
                  </a:cubicBezTo>
                  <a:cubicBezTo>
                    <a:pt x="12896" y="302033"/>
                    <a:pt x="0" y="270899"/>
                    <a:pt x="0" y="238435"/>
                  </a:cubicBezTo>
                  <a:lnTo>
                    <a:pt x="0" y="122404"/>
                  </a:lnTo>
                  <a:cubicBezTo>
                    <a:pt x="0" y="89940"/>
                    <a:pt x="12896" y="58806"/>
                    <a:pt x="35851" y="35851"/>
                  </a:cubicBezTo>
                  <a:cubicBezTo>
                    <a:pt x="58806" y="12896"/>
                    <a:pt x="89940" y="0"/>
                    <a:pt x="122404" y="0"/>
                  </a:cubicBezTo>
                  <a:close/>
                </a:path>
              </a:pathLst>
            </a:custGeom>
            <a:solidFill>
              <a:srgbClr val="FDD52D">
                <a:alpha val="49804"/>
              </a:srgbClr>
            </a:solidFill>
          </p:spPr>
          <p:txBody>
            <a:bodyPr/>
            <a:lstStyle/>
            <a:p>
              <a:endParaRPr lang="en-GB"/>
            </a:p>
          </p:txBody>
        </p:sp>
        <p:sp>
          <p:nvSpPr>
            <p:cNvPr id="68" name="TextBox 68"/>
            <p:cNvSpPr txBox="1"/>
            <p:nvPr/>
          </p:nvSpPr>
          <p:spPr>
            <a:xfrm>
              <a:off x="0" y="-9525"/>
              <a:ext cx="1289625" cy="370364"/>
            </a:xfrm>
            <a:prstGeom prst="rect">
              <a:avLst/>
            </a:prstGeom>
          </p:spPr>
          <p:txBody>
            <a:bodyPr lIns="50800" tIns="50800" rIns="50800" bIns="50800" rtlCol="0" anchor="ctr"/>
            <a:lstStyle/>
            <a:p>
              <a:pPr algn="ctr">
                <a:lnSpc>
                  <a:spcPts val="1623"/>
                </a:lnSpc>
              </a:pPr>
              <a:endParaRPr/>
            </a:p>
          </p:txBody>
        </p:sp>
      </p:grpSp>
      <p:sp>
        <p:nvSpPr>
          <p:cNvPr id="69" name="TextBox 69"/>
          <p:cNvSpPr txBox="1"/>
          <p:nvPr/>
        </p:nvSpPr>
        <p:spPr>
          <a:xfrm>
            <a:off x="11063349" y="7658611"/>
            <a:ext cx="2943660" cy="711316"/>
          </a:xfrm>
          <a:prstGeom prst="rect">
            <a:avLst/>
          </a:prstGeom>
        </p:spPr>
        <p:txBody>
          <a:bodyPr lIns="0" tIns="0" rIns="0" bIns="0" rtlCol="0" anchor="t">
            <a:spAutoFit/>
          </a:bodyPr>
          <a:lstStyle/>
          <a:p>
            <a:pPr marL="0" lvl="0" indent="0" algn="ctr">
              <a:lnSpc>
                <a:spcPts val="1754"/>
              </a:lnSpc>
            </a:pPr>
            <a:r>
              <a:rPr lang="en-US" sz="1754" b="1">
                <a:solidFill>
                  <a:srgbClr val="000000"/>
                </a:solidFill>
                <a:latin typeface="Arial Bold"/>
                <a:ea typeface="Arial Bold"/>
                <a:cs typeface="Arial Bold"/>
                <a:sym typeface="Arial Bold"/>
              </a:rPr>
              <a:t>There is CONTINUITY OF CARE between  services and within services</a:t>
            </a:r>
          </a:p>
        </p:txBody>
      </p:sp>
      <p:sp>
        <p:nvSpPr>
          <p:cNvPr id="70" name="Freeform 70"/>
          <p:cNvSpPr/>
          <p:nvPr/>
        </p:nvSpPr>
        <p:spPr>
          <a:xfrm>
            <a:off x="6771507" y="2723458"/>
            <a:ext cx="4727929" cy="4727929"/>
          </a:xfrm>
          <a:custGeom>
            <a:avLst/>
            <a:gdLst/>
            <a:ahLst/>
            <a:cxnLst/>
            <a:rect l="l" t="t" r="r" b="b"/>
            <a:pathLst>
              <a:path w="4727929" h="4727929">
                <a:moveTo>
                  <a:pt x="0" y="0"/>
                </a:moveTo>
                <a:lnTo>
                  <a:pt x="4727928" y="0"/>
                </a:lnTo>
                <a:lnTo>
                  <a:pt x="4727928" y="4727928"/>
                </a:lnTo>
                <a:lnTo>
                  <a:pt x="0" y="472792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71" name="TextBox 71"/>
          <p:cNvSpPr txBox="1"/>
          <p:nvPr/>
        </p:nvSpPr>
        <p:spPr>
          <a:xfrm>
            <a:off x="1637661" y="5103391"/>
            <a:ext cx="2312649" cy="1003290"/>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Patients’ WORRIES and CONCERNS are understood and addressed.</a:t>
            </a:r>
          </a:p>
        </p:txBody>
      </p:sp>
      <p:sp>
        <p:nvSpPr>
          <p:cNvPr id="72" name="Freeform 72"/>
          <p:cNvSpPr/>
          <p:nvPr/>
        </p:nvSpPr>
        <p:spPr>
          <a:xfrm rot="8573826">
            <a:off x="14253462" y="7115519"/>
            <a:ext cx="698168" cy="318539"/>
          </a:xfrm>
          <a:custGeom>
            <a:avLst/>
            <a:gdLst/>
            <a:ahLst/>
            <a:cxnLst/>
            <a:rect l="l" t="t" r="r" b="b"/>
            <a:pathLst>
              <a:path w="698168" h="318539">
                <a:moveTo>
                  <a:pt x="0" y="0"/>
                </a:moveTo>
                <a:lnTo>
                  <a:pt x="698168" y="0"/>
                </a:lnTo>
                <a:lnTo>
                  <a:pt x="698168" y="318539"/>
                </a:lnTo>
                <a:lnTo>
                  <a:pt x="0" y="318539"/>
                </a:lnTo>
                <a:lnTo>
                  <a:pt x="0" y="0"/>
                </a:lnTo>
                <a:close/>
              </a:path>
            </a:pathLst>
          </a:custGeom>
          <a:blipFill>
            <a:blip r:embed="rId18">
              <a:alphaModFix amt="50000"/>
              <a:extLst>
                <a:ext uri="{96DAC541-7B7A-43D3-8B79-37D633B846F1}">
                  <asvg:svgBlip xmlns:asvg="http://schemas.microsoft.com/office/drawing/2016/SVG/main" r:embed="rId19"/>
                </a:ext>
              </a:extLst>
            </a:blip>
            <a:stretch>
              <a:fillRect/>
            </a:stretch>
          </a:blipFill>
        </p:spPr>
        <p:txBody>
          <a:bodyPr/>
          <a:lstStyle/>
          <a:p>
            <a:endParaRPr lang="en-GB"/>
          </a:p>
        </p:txBody>
      </p:sp>
      <p:grpSp>
        <p:nvGrpSpPr>
          <p:cNvPr id="73" name="Group 73"/>
          <p:cNvGrpSpPr/>
          <p:nvPr/>
        </p:nvGrpSpPr>
        <p:grpSpPr>
          <a:xfrm>
            <a:off x="16109621" y="4615374"/>
            <a:ext cx="1944858" cy="2287233"/>
            <a:chOff x="0" y="0"/>
            <a:chExt cx="777548" cy="914428"/>
          </a:xfrm>
        </p:grpSpPr>
        <p:sp>
          <p:nvSpPr>
            <p:cNvPr id="74" name="Freeform 74"/>
            <p:cNvSpPr/>
            <p:nvPr/>
          </p:nvSpPr>
          <p:spPr>
            <a:xfrm>
              <a:off x="0" y="0"/>
              <a:ext cx="777548" cy="914428"/>
            </a:xfrm>
            <a:custGeom>
              <a:avLst/>
              <a:gdLst/>
              <a:ahLst/>
              <a:cxnLst/>
              <a:rect l="l" t="t" r="r" b="b"/>
              <a:pathLst>
                <a:path w="777548" h="914428">
                  <a:moveTo>
                    <a:pt x="203016" y="0"/>
                  </a:moveTo>
                  <a:lnTo>
                    <a:pt x="574531" y="0"/>
                  </a:lnTo>
                  <a:cubicBezTo>
                    <a:pt x="628375" y="0"/>
                    <a:pt x="680013" y="21389"/>
                    <a:pt x="718085" y="59462"/>
                  </a:cubicBezTo>
                  <a:cubicBezTo>
                    <a:pt x="756158" y="97535"/>
                    <a:pt x="777548" y="149173"/>
                    <a:pt x="777548" y="203016"/>
                  </a:cubicBezTo>
                  <a:lnTo>
                    <a:pt x="777548" y="711412"/>
                  </a:lnTo>
                  <a:cubicBezTo>
                    <a:pt x="777548" y="765255"/>
                    <a:pt x="756158" y="816893"/>
                    <a:pt x="718085" y="854966"/>
                  </a:cubicBezTo>
                  <a:cubicBezTo>
                    <a:pt x="680013" y="893039"/>
                    <a:pt x="628375" y="914428"/>
                    <a:pt x="574531" y="914428"/>
                  </a:cubicBezTo>
                  <a:lnTo>
                    <a:pt x="203016" y="914428"/>
                  </a:lnTo>
                  <a:cubicBezTo>
                    <a:pt x="149173" y="914428"/>
                    <a:pt x="97535" y="893039"/>
                    <a:pt x="59462" y="854966"/>
                  </a:cubicBezTo>
                  <a:cubicBezTo>
                    <a:pt x="21389" y="816893"/>
                    <a:pt x="0" y="765255"/>
                    <a:pt x="0" y="711412"/>
                  </a:cubicBezTo>
                  <a:lnTo>
                    <a:pt x="0" y="203016"/>
                  </a:lnTo>
                  <a:cubicBezTo>
                    <a:pt x="0" y="149173"/>
                    <a:pt x="21389" y="97535"/>
                    <a:pt x="59462" y="59462"/>
                  </a:cubicBezTo>
                  <a:cubicBezTo>
                    <a:pt x="97535" y="21389"/>
                    <a:pt x="149173" y="0"/>
                    <a:pt x="203016" y="0"/>
                  </a:cubicBezTo>
                  <a:close/>
                </a:path>
              </a:pathLst>
            </a:custGeom>
            <a:solidFill>
              <a:srgbClr val="D0E105">
                <a:alpha val="49804"/>
              </a:srgbClr>
            </a:solidFill>
          </p:spPr>
          <p:txBody>
            <a:bodyPr/>
            <a:lstStyle/>
            <a:p>
              <a:endParaRPr lang="en-GB"/>
            </a:p>
          </p:txBody>
        </p:sp>
        <p:sp>
          <p:nvSpPr>
            <p:cNvPr id="75" name="TextBox 75"/>
            <p:cNvSpPr txBox="1"/>
            <p:nvPr/>
          </p:nvSpPr>
          <p:spPr>
            <a:xfrm>
              <a:off x="0" y="-9525"/>
              <a:ext cx="777548" cy="923953"/>
            </a:xfrm>
            <a:prstGeom prst="rect">
              <a:avLst/>
            </a:prstGeom>
          </p:spPr>
          <p:txBody>
            <a:bodyPr lIns="50800" tIns="50800" rIns="50800" bIns="50800" rtlCol="0" anchor="ctr"/>
            <a:lstStyle/>
            <a:p>
              <a:pPr algn="ctr">
                <a:lnSpc>
                  <a:spcPts val="1623"/>
                </a:lnSpc>
              </a:pPr>
              <a:endParaRPr/>
            </a:p>
          </p:txBody>
        </p:sp>
      </p:grpSp>
      <p:sp>
        <p:nvSpPr>
          <p:cNvPr id="76" name="Freeform 76"/>
          <p:cNvSpPr/>
          <p:nvPr/>
        </p:nvSpPr>
        <p:spPr>
          <a:xfrm>
            <a:off x="15509840" y="6254352"/>
            <a:ext cx="812513" cy="370709"/>
          </a:xfrm>
          <a:custGeom>
            <a:avLst/>
            <a:gdLst/>
            <a:ahLst/>
            <a:cxnLst/>
            <a:rect l="l" t="t" r="r" b="b"/>
            <a:pathLst>
              <a:path w="812513" h="370709">
                <a:moveTo>
                  <a:pt x="0" y="0"/>
                </a:moveTo>
                <a:lnTo>
                  <a:pt x="812513" y="0"/>
                </a:lnTo>
                <a:lnTo>
                  <a:pt x="812513" y="370709"/>
                </a:lnTo>
                <a:lnTo>
                  <a:pt x="0" y="370709"/>
                </a:lnTo>
                <a:lnTo>
                  <a:pt x="0" y="0"/>
                </a:lnTo>
                <a:close/>
              </a:path>
            </a:pathLst>
          </a:custGeom>
          <a:blipFill>
            <a:blip r:embed="rId18">
              <a:alphaModFix amt="50000"/>
              <a:extLst>
                <a:ext uri="{96DAC541-7B7A-43D3-8B79-37D633B846F1}">
                  <asvg:svgBlip xmlns:asvg="http://schemas.microsoft.com/office/drawing/2016/SVG/main" r:embed="rId19"/>
                </a:ext>
              </a:extLst>
            </a:blip>
            <a:stretch>
              <a:fillRect/>
            </a:stretch>
          </a:blipFill>
        </p:spPr>
        <p:txBody>
          <a:bodyPr/>
          <a:lstStyle/>
          <a:p>
            <a:endParaRPr lang="en-GB"/>
          </a:p>
        </p:txBody>
      </p:sp>
      <p:grpSp>
        <p:nvGrpSpPr>
          <p:cNvPr id="77" name="Group 77"/>
          <p:cNvGrpSpPr/>
          <p:nvPr/>
        </p:nvGrpSpPr>
        <p:grpSpPr>
          <a:xfrm>
            <a:off x="6235798" y="8095561"/>
            <a:ext cx="3708124" cy="1130701"/>
            <a:chOff x="0" y="0"/>
            <a:chExt cx="1482495" cy="452050"/>
          </a:xfrm>
        </p:grpSpPr>
        <p:sp>
          <p:nvSpPr>
            <p:cNvPr id="78" name="Freeform 78"/>
            <p:cNvSpPr/>
            <p:nvPr/>
          </p:nvSpPr>
          <p:spPr>
            <a:xfrm>
              <a:off x="0" y="0"/>
              <a:ext cx="1482495" cy="452050"/>
            </a:xfrm>
            <a:custGeom>
              <a:avLst/>
              <a:gdLst/>
              <a:ahLst/>
              <a:cxnLst/>
              <a:rect l="l" t="t" r="r" b="b"/>
              <a:pathLst>
                <a:path w="1482495" h="452050">
                  <a:moveTo>
                    <a:pt x="106479" y="0"/>
                  </a:moveTo>
                  <a:lnTo>
                    <a:pt x="1376016" y="0"/>
                  </a:lnTo>
                  <a:cubicBezTo>
                    <a:pt x="1434823" y="0"/>
                    <a:pt x="1482495" y="47672"/>
                    <a:pt x="1482495" y="106479"/>
                  </a:cubicBezTo>
                  <a:lnTo>
                    <a:pt x="1482495" y="345571"/>
                  </a:lnTo>
                  <a:cubicBezTo>
                    <a:pt x="1482495" y="404378"/>
                    <a:pt x="1434823" y="452050"/>
                    <a:pt x="1376016" y="452050"/>
                  </a:cubicBezTo>
                  <a:lnTo>
                    <a:pt x="106479" y="452050"/>
                  </a:lnTo>
                  <a:cubicBezTo>
                    <a:pt x="47672" y="452050"/>
                    <a:pt x="0" y="404378"/>
                    <a:pt x="0" y="345571"/>
                  </a:cubicBezTo>
                  <a:lnTo>
                    <a:pt x="0" y="106479"/>
                  </a:lnTo>
                  <a:cubicBezTo>
                    <a:pt x="0" y="47672"/>
                    <a:pt x="47672" y="0"/>
                    <a:pt x="106479" y="0"/>
                  </a:cubicBezTo>
                  <a:close/>
                </a:path>
              </a:pathLst>
            </a:custGeom>
            <a:solidFill>
              <a:srgbClr val="DF682E">
                <a:alpha val="76863"/>
              </a:srgbClr>
            </a:solidFill>
          </p:spPr>
          <p:txBody>
            <a:bodyPr/>
            <a:lstStyle/>
            <a:p>
              <a:endParaRPr lang="en-GB"/>
            </a:p>
          </p:txBody>
        </p:sp>
        <p:sp>
          <p:nvSpPr>
            <p:cNvPr id="79" name="TextBox 79"/>
            <p:cNvSpPr txBox="1"/>
            <p:nvPr/>
          </p:nvSpPr>
          <p:spPr>
            <a:xfrm>
              <a:off x="0" y="-9525"/>
              <a:ext cx="1482495" cy="461575"/>
            </a:xfrm>
            <a:prstGeom prst="rect">
              <a:avLst/>
            </a:prstGeom>
          </p:spPr>
          <p:txBody>
            <a:bodyPr lIns="50800" tIns="50800" rIns="50800" bIns="50800" rtlCol="0" anchor="ctr"/>
            <a:lstStyle/>
            <a:p>
              <a:pPr algn="ctr">
                <a:lnSpc>
                  <a:spcPts val="1623"/>
                </a:lnSpc>
              </a:pPr>
              <a:endParaRPr/>
            </a:p>
          </p:txBody>
        </p:sp>
      </p:grpSp>
      <p:sp>
        <p:nvSpPr>
          <p:cNvPr id="80" name="Freeform 80"/>
          <p:cNvSpPr/>
          <p:nvPr/>
        </p:nvSpPr>
        <p:spPr>
          <a:xfrm rot="10393643">
            <a:off x="10034259" y="8091268"/>
            <a:ext cx="929889" cy="424262"/>
          </a:xfrm>
          <a:custGeom>
            <a:avLst/>
            <a:gdLst/>
            <a:ahLst/>
            <a:cxnLst/>
            <a:rect l="l" t="t" r="r" b="b"/>
            <a:pathLst>
              <a:path w="929889" h="424262">
                <a:moveTo>
                  <a:pt x="0" y="0"/>
                </a:moveTo>
                <a:lnTo>
                  <a:pt x="929889" y="0"/>
                </a:lnTo>
                <a:lnTo>
                  <a:pt x="929889" y="424262"/>
                </a:lnTo>
                <a:lnTo>
                  <a:pt x="0" y="42426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grpSp>
        <p:nvGrpSpPr>
          <p:cNvPr id="81" name="Group 81"/>
          <p:cNvGrpSpPr/>
          <p:nvPr/>
        </p:nvGrpSpPr>
        <p:grpSpPr>
          <a:xfrm>
            <a:off x="1376622" y="7854852"/>
            <a:ext cx="3810430" cy="1108682"/>
            <a:chOff x="0" y="0"/>
            <a:chExt cx="1523397" cy="443247"/>
          </a:xfrm>
        </p:grpSpPr>
        <p:sp>
          <p:nvSpPr>
            <p:cNvPr id="82" name="Freeform 82"/>
            <p:cNvSpPr/>
            <p:nvPr/>
          </p:nvSpPr>
          <p:spPr>
            <a:xfrm>
              <a:off x="0" y="0"/>
              <a:ext cx="1523397" cy="443247"/>
            </a:xfrm>
            <a:custGeom>
              <a:avLst/>
              <a:gdLst/>
              <a:ahLst/>
              <a:cxnLst/>
              <a:rect l="l" t="t" r="r" b="b"/>
              <a:pathLst>
                <a:path w="1523397" h="443247">
                  <a:moveTo>
                    <a:pt x="103620" y="0"/>
                  </a:moveTo>
                  <a:lnTo>
                    <a:pt x="1419777" y="0"/>
                  </a:lnTo>
                  <a:cubicBezTo>
                    <a:pt x="1477005" y="0"/>
                    <a:pt x="1523397" y="46392"/>
                    <a:pt x="1523397" y="103620"/>
                  </a:cubicBezTo>
                  <a:lnTo>
                    <a:pt x="1523397" y="339627"/>
                  </a:lnTo>
                  <a:cubicBezTo>
                    <a:pt x="1523397" y="396855"/>
                    <a:pt x="1477005" y="443247"/>
                    <a:pt x="1419777" y="443247"/>
                  </a:cubicBezTo>
                  <a:lnTo>
                    <a:pt x="103620" y="443247"/>
                  </a:lnTo>
                  <a:cubicBezTo>
                    <a:pt x="46392" y="443247"/>
                    <a:pt x="0" y="396855"/>
                    <a:pt x="0" y="339627"/>
                  </a:cubicBezTo>
                  <a:lnTo>
                    <a:pt x="0" y="103620"/>
                  </a:lnTo>
                  <a:cubicBezTo>
                    <a:pt x="0" y="46392"/>
                    <a:pt x="46392" y="0"/>
                    <a:pt x="103620" y="0"/>
                  </a:cubicBezTo>
                  <a:close/>
                </a:path>
              </a:pathLst>
            </a:custGeom>
            <a:solidFill>
              <a:srgbClr val="C1282D">
                <a:alpha val="49804"/>
              </a:srgbClr>
            </a:solidFill>
          </p:spPr>
          <p:txBody>
            <a:bodyPr/>
            <a:lstStyle/>
            <a:p>
              <a:endParaRPr lang="en-GB"/>
            </a:p>
          </p:txBody>
        </p:sp>
        <p:sp>
          <p:nvSpPr>
            <p:cNvPr id="83" name="TextBox 83"/>
            <p:cNvSpPr txBox="1"/>
            <p:nvPr/>
          </p:nvSpPr>
          <p:spPr>
            <a:xfrm>
              <a:off x="0" y="-9525"/>
              <a:ext cx="1523397" cy="452772"/>
            </a:xfrm>
            <a:prstGeom prst="rect">
              <a:avLst/>
            </a:prstGeom>
          </p:spPr>
          <p:txBody>
            <a:bodyPr lIns="50800" tIns="50800" rIns="50800" bIns="50800" rtlCol="0" anchor="ctr"/>
            <a:lstStyle/>
            <a:p>
              <a:pPr algn="ctr">
                <a:lnSpc>
                  <a:spcPts val="1623"/>
                </a:lnSpc>
              </a:pPr>
              <a:endParaRPr/>
            </a:p>
          </p:txBody>
        </p:sp>
      </p:grpSp>
      <p:sp>
        <p:nvSpPr>
          <p:cNvPr id="84" name="Freeform 84"/>
          <p:cNvSpPr/>
          <p:nvPr/>
        </p:nvSpPr>
        <p:spPr>
          <a:xfrm rot="-5400000" flipV="1">
            <a:off x="1019321" y="6757661"/>
            <a:ext cx="1708375" cy="482616"/>
          </a:xfrm>
          <a:custGeom>
            <a:avLst/>
            <a:gdLst/>
            <a:ahLst/>
            <a:cxnLst/>
            <a:rect l="l" t="t" r="r" b="b"/>
            <a:pathLst>
              <a:path w="1708375" h="482616">
                <a:moveTo>
                  <a:pt x="0" y="482616"/>
                </a:moveTo>
                <a:lnTo>
                  <a:pt x="1708374" y="482616"/>
                </a:lnTo>
                <a:lnTo>
                  <a:pt x="1708374" y="0"/>
                </a:lnTo>
                <a:lnTo>
                  <a:pt x="0" y="0"/>
                </a:lnTo>
                <a:lnTo>
                  <a:pt x="0" y="482616"/>
                </a:lnTo>
                <a:close/>
              </a:path>
            </a:pathLst>
          </a:custGeom>
          <a:blipFill>
            <a:blip r:embed="rId22">
              <a:alphaModFix amt="50000"/>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85" name="Freeform 85"/>
          <p:cNvSpPr/>
          <p:nvPr/>
        </p:nvSpPr>
        <p:spPr>
          <a:xfrm rot="1558973">
            <a:off x="15655244" y="5464496"/>
            <a:ext cx="635703" cy="290040"/>
          </a:xfrm>
          <a:custGeom>
            <a:avLst/>
            <a:gdLst/>
            <a:ahLst/>
            <a:cxnLst/>
            <a:rect l="l" t="t" r="r" b="b"/>
            <a:pathLst>
              <a:path w="635703" h="290040">
                <a:moveTo>
                  <a:pt x="0" y="0"/>
                </a:moveTo>
                <a:lnTo>
                  <a:pt x="635703" y="0"/>
                </a:lnTo>
                <a:lnTo>
                  <a:pt x="635703" y="290040"/>
                </a:lnTo>
                <a:lnTo>
                  <a:pt x="0" y="290040"/>
                </a:lnTo>
                <a:lnTo>
                  <a:pt x="0" y="0"/>
                </a:lnTo>
                <a:close/>
              </a:path>
            </a:pathLst>
          </a:custGeom>
          <a:blipFill>
            <a:blip r:embed="rId14">
              <a:alphaModFix amt="50000"/>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86" name="Freeform 86"/>
          <p:cNvSpPr/>
          <p:nvPr/>
        </p:nvSpPr>
        <p:spPr>
          <a:xfrm rot="5565947">
            <a:off x="4886934" y="7594615"/>
            <a:ext cx="600234" cy="273857"/>
          </a:xfrm>
          <a:custGeom>
            <a:avLst/>
            <a:gdLst/>
            <a:ahLst/>
            <a:cxnLst/>
            <a:rect l="l" t="t" r="r" b="b"/>
            <a:pathLst>
              <a:path w="600234" h="273857">
                <a:moveTo>
                  <a:pt x="0" y="0"/>
                </a:moveTo>
                <a:lnTo>
                  <a:pt x="600235" y="0"/>
                </a:lnTo>
                <a:lnTo>
                  <a:pt x="600235" y="273857"/>
                </a:lnTo>
                <a:lnTo>
                  <a:pt x="0" y="273857"/>
                </a:lnTo>
                <a:lnTo>
                  <a:pt x="0" y="0"/>
                </a:lnTo>
                <a:close/>
              </a:path>
            </a:pathLst>
          </a:custGeom>
          <a:blipFill>
            <a:blip r:embed="rId24">
              <a:alphaModFix amt="50000"/>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87" name="Freeform 87"/>
          <p:cNvSpPr/>
          <p:nvPr/>
        </p:nvSpPr>
        <p:spPr>
          <a:xfrm rot="10393643">
            <a:off x="5290889" y="8389760"/>
            <a:ext cx="773572" cy="352942"/>
          </a:xfrm>
          <a:custGeom>
            <a:avLst/>
            <a:gdLst/>
            <a:ahLst/>
            <a:cxnLst/>
            <a:rect l="l" t="t" r="r" b="b"/>
            <a:pathLst>
              <a:path w="773572" h="352942">
                <a:moveTo>
                  <a:pt x="0" y="0"/>
                </a:moveTo>
                <a:lnTo>
                  <a:pt x="773571" y="0"/>
                </a:lnTo>
                <a:lnTo>
                  <a:pt x="773571" y="352942"/>
                </a:lnTo>
                <a:lnTo>
                  <a:pt x="0" y="352942"/>
                </a:lnTo>
                <a:lnTo>
                  <a:pt x="0" y="0"/>
                </a:lnTo>
                <a:close/>
              </a:path>
            </a:pathLst>
          </a:custGeom>
          <a:blipFill>
            <a:blip r:embed="rId26">
              <a:alphaModFix amt="77000"/>
              <a:extLst>
                <a:ext uri="{96DAC541-7B7A-43D3-8B79-37D633B846F1}">
                  <asvg:svgBlip xmlns:asvg="http://schemas.microsoft.com/office/drawing/2016/SVG/main" r:embed="rId27"/>
                </a:ext>
              </a:extLst>
            </a:blip>
            <a:stretch>
              <a:fillRect/>
            </a:stretch>
          </a:blipFill>
        </p:spPr>
        <p:txBody>
          <a:bodyPr/>
          <a:lstStyle/>
          <a:p>
            <a:endParaRPr lang="en-GB"/>
          </a:p>
        </p:txBody>
      </p:sp>
      <p:grpSp>
        <p:nvGrpSpPr>
          <p:cNvPr id="88" name="Group 88"/>
          <p:cNvGrpSpPr/>
          <p:nvPr/>
        </p:nvGrpSpPr>
        <p:grpSpPr>
          <a:xfrm>
            <a:off x="0" y="9422069"/>
            <a:ext cx="18288000" cy="864931"/>
            <a:chOff x="0" y="0"/>
            <a:chExt cx="4816593" cy="227801"/>
          </a:xfrm>
        </p:grpSpPr>
        <p:sp>
          <p:nvSpPr>
            <p:cNvPr id="89" name="Freeform 89"/>
            <p:cNvSpPr/>
            <p:nvPr/>
          </p:nvSpPr>
          <p:spPr>
            <a:xfrm>
              <a:off x="0" y="0"/>
              <a:ext cx="4816592" cy="227801"/>
            </a:xfrm>
            <a:custGeom>
              <a:avLst/>
              <a:gdLst/>
              <a:ahLst/>
              <a:cxnLst/>
              <a:rect l="l" t="t" r="r" b="b"/>
              <a:pathLst>
                <a:path w="4816592" h="227801">
                  <a:moveTo>
                    <a:pt x="0" y="0"/>
                  </a:moveTo>
                  <a:lnTo>
                    <a:pt x="4816592" y="0"/>
                  </a:lnTo>
                  <a:lnTo>
                    <a:pt x="4816592" y="227801"/>
                  </a:lnTo>
                  <a:lnTo>
                    <a:pt x="0" y="227801"/>
                  </a:lnTo>
                  <a:close/>
                </a:path>
              </a:pathLst>
            </a:custGeom>
            <a:solidFill>
              <a:srgbClr val="366EC2"/>
            </a:solidFill>
          </p:spPr>
          <p:txBody>
            <a:bodyPr/>
            <a:lstStyle/>
            <a:p>
              <a:endParaRPr lang="en-GB"/>
            </a:p>
          </p:txBody>
        </p:sp>
        <p:sp>
          <p:nvSpPr>
            <p:cNvPr id="90" name="TextBox 90"/>
            <p:cNvSpPr txBox="1"/>
            <p:nvPr/>
          </p:nvSpPr>
          <p:spPr>
            <a:xfrm>
              <a:off x="0" y="-9525"/>
              <a:ext cx="4816593" cy="237326"/>
            </a:xfrm>
            <a:prstGeom prst="rect">
              <a:avLst/>
            </a:prstGeom>
          </p:spPr>
          <p:txBody>
            <a:bodyPr lIns="50800" tIns="50800" rIns="50800" bIns="50800" rtlCol="0" anchor="ctr"/>
            <a:lstStyle/>
            <a:p>
              <a:pPr algn="ctr">
                <a:lnSpc>
                  <a:spcPts val="1623"/>
                </a:lnSpc>
              </a:pPr>
              <a:endParaRPr/>
            </a:p>
          </p:txBody>
        </p:sp>
      </p:grpSp>
      <p:sp>
        <p:nvSpPr>
          <p:cNvPr id="91" name="TextBox 91"/>
          <p:cNvSpPr txBox="1"/>
          <p:nvPr/>
        </p:nvSpPr>
        <p:spPr>
          <a:xfrm rot="-14870">
            <a:off x="2394766" y="4008386"/>
            <a:ext cx="3281268" cy="765165"/>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Health and care services are ACCOUNTABLE to patients and local people</a:t>
            </a:r>
          </a:p>
        </p:txBody>
      </p:sp>
      <p:sp>
        <p:nvSpPr>
          <p:cNvPr id="92" name="TextBox 92"/>
          <p:cNvSpPr txBox="1"/>
          <p:nvPr/>
        </p:nvSpPr>
        <p:spPr>
          <a:xfrm rot="15153">
            <a:off x="2374819" y="6484296"/>
            <a:ext cx="3368748" cy="1003290"/>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CULTURAL DIFFERENCES in expectations of what care should look like are taken into account.</a:t>
            </a:r>
          </a:p>
        </p:txBody>
      </p:sp>
      <p:sp>
        <p:nvSpPr>
          <p:cNvPr id="93" name="TextBox 93"/>
          <p:cNvSpPr txBox="1"/>
          <p:nvPr/>
        </p:nvSpPr>
        <p:spPr>
          <a:xfrm>
            <a:off x="3006093" y="1848827"/>
            <a:ext cx="3407870" cy="765165"/>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Health and care services both RESPOND TO and ANTICIPATE people’s needs</a:t>
            </a:r>
          </a:p>
        </p:txBody>
      </p:sp>
      <p:sp>
        <p:nvSpPr>
          <p:cNvPr id="94" name="TextBox 94"/>
          <p:cNvSpPr txBox="1"/>
          <p:nvPr/>
        </p:nvSpPr>
        <p:spPr>
          <a:xfrm>
            <a:off x="578805" y="2595482"/>
            <a:ext cx="2312649" cy="765165"/>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Patients get REASSURANCE that they are well</a:t>
            </a:r>
          </a:p>
        </p:txBody>
      </p:sp>
      <p:sp>
        <p:nvSpPr>
          <p:cNvPr id="95" name="TextBox 95"/>
          <p:cNvSpPr txBox="1"/>
          <p:nvPr/>
        </p:nvSpPr>
        <p:spPr>
          <a:xfrm>
            <a:off x="12477181" y="4717400"/>
            <a:ext cx="3310655" cy="765165"/>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Patients get to make appointments and be seen in a way that works for them</a:t>
            </a:r>
          </a:p>
        </p:txBody>
      </p:sp>
      <p:sp>
        <p:nvSpPr>
          <p:cNvPr id="96" name="TextBox 96"/>
          <p:cNvSpPr txBox="1"/>
          <p:nvPr/>
        </p:nvSpPr>
        <p:spPr>
          <a:xfrm>
            <a:off x="12078123" y="6002035"/>
            <a:ext cx="3578699" cy="765165"/>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Services work well with each other, at community level/ beyond just health and care</a:t>
            </a:r>
          </a:p>
        </p:txBody>
      </p:sp>
      <p:sp>
        <p:nvSpPr>
          <p:cNvPr id="97" name="TextBox 97"/>
          <p:cNvSpPr txBox="1"/>
          <p:nvPr/>
        </p:nvSpPr>
        <p:spPr>
          <a:xfrm rot="-66575">
            <a:off x="8281296" y="4598712"/>
            <a:ext cx="1653917" cy="915463"/>
          </a:xfrm>
          <a:prstGeom prst="rect">
            <a:avLst/>
          </a:prstGeom>
        </p:spPr>
        <p:txBody>
          <a:bodyPr lIns="0" tIns="0" rIns="0" bIns="0" rtlCol="0" anchor="t">
            <a:spAutoFit/>
          </a:bodyPr>
          <a:lstStyle/>
          <a:p>
            <a:pPr marL="0" lvl="0" indent="0" algn="ctr">
              <a:lnSpc>
                <a:spcPts val="3286"/>
              </a:lnSpc>
            </a:pPr>
            <a:r>
              <a:rPr lang="en-US" sz="3533" b="1" spc="-286">
                <a:solidFill>
                  <a:srgbClr val="004F6B"/>
                </a:solidFill>
                <a:latin typeface="Arial Bold"/>
                <a:ea typeface="Arial Bold"/>
                <a:cs typeface="Arial Bold"/>
                <a:sym typeface="Arial Bold"/>
              </a:rPr>
              <a:t>GOOD CARE IS</a:t>
            </a:r>
          </a:p>
        </p:txBody>
      </p:sp>
      <p:sp>
        <p:nvSpPr>
          <p:cNvPr id="98" name="TextBox 98"/>
          <p:cNvSpPr txBox="1"/>
          <p:nvPr/>
        </p:nvSpPr>
        <p:spPr>
          <a:xfrm rot="-2583801">
            <a:off x="6804834" y="3655320"/>
            <a:ext cx="2428637" cy="595993"/>
          </a:xfrm>
          <a:prstGeom prst="rect">
            <a:avLst/>
          </a:prstGeom>
        </p:spPr>
        <p:txBody>
          <a:bodyPr lIns="0" tIns="0" rIns="0" bIns="0" rtlCol="0" anchor="t">
            <a:spAutoFit/>
          </a:bodyPr>
          <a:lstStyle/>
          <a:p>
            <a:pPr marL="0" lvl="0" indent="0" algn="ctr">
              <a:lnSpc>
                <a:spcPts val="4453"/>
              </a:lnSpc>
              <a:spcBef>
                <a:spcPct val="0"/>
              </a:spcBef>
            </a:pPr>
            <a:r>
              <a:rPr lang="en-US" sz="3181" b="1">
                <a:solidFill>
                  <a:srgbClr val="FFFFFF"/>
                </a:solidFill>
                <a:latin typeface="Arial Bold"/>
                <a:ea typeface="Arial Bold"/>
                <a:cs typeface="Arial Bold"/>
                <a:sym typeface="Arial Bold"/>
              </a:rPr>
              <a:t>Trustworthy</a:t>
            </a:r>
          </a:p>
        </p:txBody>
      </p:sp>
      <p:sp>
        <p:nvSpPr>
          <p:cNvPr id="99" name="TextBox 99"/>
          <p:cNvSpPr txBox="1"/>
          <p:nvPr/>
        </p:nvSpPr>
        <p:spPr>
          <a:xfrm rot="2179085">
            <a:off x="9046883" y="3650123"/>
            <a:ext cx="2497393" cy="595993"/>
          </a:xfrm>
          <a:prstGeom prst="rect">
            <a:avLst/>
          </a:prstGeom>
        </p:spPr>
        <p:txBody>
          <a:bodyPr lIns="0" tIns="0" rIns="0" bIns="0" rtlCol="0" anchor="t">
            <a:spAutoFit/>
          </a:bodyPr>
          <a:lstStyle/>
          <a:p>
            <a:pPr marL="0" lvl="0" indent="0" algn="ctr">
              <a:lnSpc>
                <a:spcPts val="4453"/>
              </a:lnSpc>
              <a:spcBef>
                <a:spcPct val="0"/>
              </a:spcBef>
            </a:pPr>
            <a:r>
              <a:rPr lang="en-US" sz="3181" b="1">
                <a:solidFill>
                  <a:srgbClr val="FFFFFF"/>
                </a:solidFill>
                <a:latin typeface="Arial Bold"/>
                <a:ea typeface="Arial Bold"/>
                <a:cs typeface="Arial Bold"/>
                <a:sym typeface="Arial Bold"/>
              </a:rPr>
              <a:t>Accessible</a:t>
            </a:r>
          </a:p>
        </p:txBody>
      </p:sp>
      <p:sp>
        <p:nvSpPr>
          <p:cNvPr id="100" name="TextBox 100"/>
          <p:cNvSpPr txBox="1"/>
          <p:nvPr/>
        </p:nvSpPr>
        <p:spPr>
          <a:xfrm rot="-2947551">
            <a:off x="8855722" y="5845635"/>
            <a:ext cx="2916796" cy="799546"/>
          </a:xfrm>
          <a:prstGeom prst="rect">
            <a:avLst/>
          </a:prstGeom>
        </p:spPr>
        <p:txBody>
          <a:bodyPr lIns="0" tIns="0" rIns="0" bIns="0" rtlCol="0" anchor="t">
            <a:spAutoFit/>
          </a:bodyPr>
          <a:lstStyle/>
          <a:p>
            <a:pPr marL="0" lvl="0" indent="0" algn="ctr">
              <a:lnSpc>
                <a:spcPts val="2894"/>
              </a:lnSpc>
            </a:pPr>
            <a:r>
              <a:rPr lang="en-US" sz="3181" b="1">
                <a:solidFill>
                  <a:srgbClr val="FFFFFF"/>
                </a:solidFill>
                <a:latin typeface="Arial Bold"/>
                <a:ea typeface="Arial Bold"/>
                <a:cs typeface="Arial Bold"/>
                <a:sym typeface="Arial Bold"/>
              </a:rPr>
              <a:t>Person-centered</a:t>
            </a:r>
          </a:p>
        </p:txBody>
      </p:sp>
      <p:sp>
        <p:nvSpPr>
          <p:cNvPr id="101" name="TextBox 101"/>
          <p:cNvSpPr txBox="1"/>
          <p:nvPr/>
        </p:nvSpPr>
        <p:spPr>
          <a:xfrm rot="3234500">
            <a:off x="6831389" y="5920975"/>
            <a:ext cx="2322624" cy="595993"/>
          </a:xfrm>
          <a:prstGeom prst="rect">
            <a:avLst/>
          </a:prstGeom>
        </p:spPr>
        <p:txBody>
          <a:bodyPr lIns="0" tIns="0" rIns="0" bIns="0" rtlCol="0" anchor="t">
            <a:spAutoFit/>
          </a:bodyPr>
          <a:lstStyle/>
          <a:p>
            <a:pPr marL="0" lvl="0" indent="0" algn="ctr">
              <a:lnSpc>
                <a:spcPts val="4453"/>
              </a:lnSpc>
              <a:spcBef>
                <a:spcPct val="0"/>
              </a:spcBef>
            </a:pPr>
            <a:r>
              <a:rPr lang="en-US" sz="3181" b="1">
                <a:solidFill>
                  <a:srgbClr val="FFFFFF"/>
                </a:solidFill>
                <a:latin typeface="Arial Bold"/>
                <a:ea typeface="Arial Bold"/>
                <a:cs typeface="Arial Bold"/>
                <a:sym typeface="Arial Bold"/>
              </a:rPr>
              <a:t>Competent</a:t>
            </a:r>
          </a:p>
        </p:txBody>
      </p:sp>
      <p:sp>
        <p:nvSpPr>
          <p:cNvPr id="102" name="TextBox 102"/>
          <p:cNvSpPr txBox="1"/>
          <p:nvPr/>
        </p:nvSpPr>
        <p:spPr>
          <a:xfrm>
            <a:off x="16262021" y="4771120"/>
            <a:ext cx="1617825" cy="1806691"/>
          </a:xfrm>
          <a:prstGeom prst="rect">
            <a:avLst/>
          </a:prstGeom>
        </p:spPr>
        <p:txBody>
          <a:bodyPr lIns="0" tIns="0" rIns="0" bIns="0" rtlCol="0" anchor="t">
            <a:spAutoFit/>
          </a:bodyPr>
          <a:lstStyle/>
          <a:p>
            <a:pPr marL="0" lvl="0" indent="0" algn="ctr">
              <a:lnSpc>
                <a:spcPts val="1754"/>
              </a:lnSpc>
              <a:spcBef>
                <a:spcPct val="0"/>
              </a:spcBef>
            </a:pPr>
            <a:r>
              <a:rPr lang="en-US" sz="1754" b="1" u="none" strike="noStrike">
                <a:solidFill>
                  <a:srgbClr val="000000"/>
                </a:solidFill>
                <a:latin typeface="Arial Bold"/>
                <a:ea typeface="Arial Bold"/>
                <a:cs typeface="Arial Bold"/>
                <a:sym typeface="Arial Bold"/>
              </a:rPr>
              <a:t>Services are inter-connected  around the patient, not just centred on  a condition or specialism</a:t>
            </a:r>
          </a:p>
        </p:txBody>
      </p:sp>
      <p:sp>
        <p:nvSpPr>
          <p:cNvPr id="103" name="TextBox 103"/>
          <p:cNvSpPr txBox="1"/>
          <p:nvPr/>
        </p:nvSpPr>
        <p:spPr>
          <a:xfrm>
            <a:off x="6383444" y="8231973"/>
            <a:ext cx="3431178" cy="1003290"/>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There is CONSISTENCY of care, quality of care does not vary based on individuals and staff turnover.</a:t>
            </a:r>
          </a:p>
        </p:txBody>
      </p:sp>
      <p:sp>
        <p:nvSpPr>
          <p:cNvPr id="104" name="TextBox 104"/>
          <p:cNvSpPr txBox="1"/>
          <p:nvPr/>
        </p:nvSpPr>
        <p:spPr>
          <a:xfrm>
            <a:off x="1530133" y="7889278"/>
            <a:ext cx="3503407" cy="1003290"/>
          </a:xfrm>
          <a:prstGeom prst="rect">
            <a:avLst/>
          </a:prstGeom>
        </p:spPr>
        <p:txBody>
          <a:bodyPr lIns="0" tIns="0" rIns="0" bIns="0" rtlCol="0" anchor="t">
            <a:spAutoFit/>
          </a:bodyPr>
          <a:lstStyle/>
          <a:p>
            <a:pPr marL="0" lvl="0" indent="0" algn="ctr">
              <a:lnSpc>
                <a:spcPts val="1924"/>
              </a:lnSpc>
              <a:spcBef>
                <a:spcPct val="0"/>
              </a:spcBef>
            </a:pPr>
            <a:r>
              <a:rPr lang="en-US" sz="1749" b="1" u="none" strike="noStrike">
                <a:solidFill>
                  <a:srgbClr val="000000"/>
                </a:solidFill>
                <a:latin typeface="Arial Bold"/>
                <a:ea typeface="Arial Bold"/>
                <a:cs typeface="Arial Bold"/>
                <a:sym typeface="Arial Bold"/>
              </a:rPr>
              <a:t>Patients understand  how care decisions are taken and believe professionals are providing good treatment </a:t>
            </a:r>
          </a:p>
        </p:txBody>
      </p:sp>
      <p:sp>
        <p:nvSpPr>
          <p:cNvPr id="105" name="TextBox 105"/>
          <p:cNvSpPr txBox="1"/>
          <p:nvPr/>
        </p:nvSpPr>
        <p:spPr>
          <a:xfrm>
            <a:off x="408456" y="1241263"/>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The Big Conversation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2428" y="-1800225"/>
            <a:ext cx="25844637" cy="2828925"/>
            <a:chOff x="0" y="0"/>
            <a:chExt cx="8742507" cy="956945"/>
          </a:xfrm>
        </p:grpSpPr>
        <p:sp>
          <p:nvSpPr>
            <p:cNvPr id="3" name="Freeform 3"/>
            <p:cNvSpPr/>
            <p:nvPr/>
          </p:nvSpPr>
          <p:spPr>
            <a:xfrm>
              <a:off x="0" y="0"/>
              <a:ext cx="8742507" cy="956945"/>
            </a:xfrm>
            <a:custGeom>
              <a:avLst/>
              <a:gdLst/>
              <a:ahLst/>
              <a:cxnLst/>
              <a:rect l="l" t="t" r="r" b="b"/>
              <a:pathLst>
                <a:path w="8742507" h="956945">
                  <a:moveTo>
                    <a:pt x="8618047" y="956945"/>
                  </a:moveTo>
                  <a:lnTo>
                    <a:pt x="124460" y="956945"/>
                  </a:lnTo>
                  <a:cubicBezTo>
                    <a:pt x="55880" y="956945"/>
                    <a:pt x="0" y="901065"/>
                    <a:pt x="0" y="832485"/>
                  </a:cubicBezTo>
                  <a:lnTo>
                    <a:pt x="0" y="124460"/>
                  </a:lnTo>
                  <a:cubicBezTo>
                    <a:pt x="0" y="55880"/>
                    <a:pt x="55880" y="0"/>
                    <a:pt x="124460" y="0"/>
                  </a:cubicBezTo>
                  <a:lnTo>
                    <a:pt x="8618047" y="0"/>
                  </a:lnTo>
                  <a:cubicBezTo>
                    <a:pt x="8686627" y="0"/>
                    <a:pt x="8742507" y="55880"/>
                    <a:pt x="8742507" y="124460"/>
                  </a:cubicBezTo>
                  <a:lnTo>
                    <a:pt x="8742507" y="832485"/>
                  </a:lnTo>
                  <a:cubicBezTo>
                    <a:pt x="8742507" y="901065"/>
                    <a:pt x="8686627" y="956945"/>
                    <a:pt x="8618047" y="956945"/>
                  </a:cubicBezTo>
                  <a:close/>
                </a:path>
              </a:pathLst>
            </a:custGeom>
            <a:solidFill>
              <a:srgbClr val="004F6B"/>
            </a:solidFill>
          </p:spPr>
          <p:txBody>
            <a:bodyPr/>
            <a:lstStyle/>
            <a:p>
              <a:endParaRPr lang="en-GB"/>
            </a:p>
          </p:txBody>
        </p:sp>
      </p:grpSp>
      <p:sp>
        <p:nvSpPr>
          <p:cNvPr id="4" name="Freeform 4"/>
          <p:cNvSpPr/>
          <p:nvPr/>
        </p:nvSpPr>
        <p:spPr>
          <a:xfrm>
            <a:off x="900036" y="1954967"/>
            <a:ext cx="1695051" cy="2492854"/>
          </a:xfrm>
          <a:custGeom>
            <a:avLst/>
            <a:gdLst/>
            <a:ahLst/>
            <a:cxnLst/>
            <a:rect l="l" t="t" r="r" b="b"/>
            <a:pathLst>
              <a:path w="1695051" h="2492854">
                <a:moveTo>
                  <a:pt x="0" y="0"/>
                </a:moveTo>
                <a:lnTo>
                  <a:pt x="1695051" y="0"/>
                </a:lnTo>
                <a:lnTo>
                  <a:pt x="1695051" y="2492854"/>
                </a:lnTo>
                <a:lnTo>
                  <a:pt x="0" y="2492854"/>
                </a:lnTo>
                <a:lnTo>
                  <a:pt x="0" y="0"/>
                </a:lnTo>
                <a:close/>
              </a:path>
            </a:pathLst>
          </a:custGeom>
          <a:blipFill>
            <a:blip r:embed="rId2">
              <a:extLst>
                <a:ext uri="{96DAC541-7B7A-43D3-8B79-37D633B846F1}">
                  <asvg:svgBlip xmlns:asvg="http://schemas.microsoft.com/office/drawing/2016/SVG/main" r:embed="rId3"/>
                </a:ext>
              </a:extLst>
            </a:blip>
            <a:stretch>
              <a:fillRect b="-160329"/>
            </a:stretch>
          </a:blipFill>
        </p:spPr>
        <p:txBody>
          <a:bodyPr/>
          <a:lstStyle/>
          <a:p>
            <a:endParaRPr lang="en-GB"/>
          </a:p>
        </p:txBody>
      </p:sp>
      <p:grpSp>
        <p:nvGrpSpPr>
          <p:cNvPr id="5" name="Group 5"/>
          <p:cNvGrpSpPr/>
          <p:nvPr/>
        </p:nvGrpSpPr>
        <p:grpSpPr>
          <a:xfrm>
            <a:off x="1008276" y="3322880"/>
            <a:ext cx="2344486" cy="1336059"/>
            <a:chOff x="0" y="0"/>
            <a:chExt cx="3358450" cy="1913890"/>
          </a:xfrm>
        </p:grpSpPr>
        <p:sp>
          <p:nvSpPr>
            <p:cNvPr id="6" name="Freeform 6"/>
            <p:cNvSpPr/>
            <p:nvPr/>
          </p:nvSpPr>
          <p:spPr>
            <a:xfrm>
              <a:off x="0" y="0"/>
              <a:ext cx="3358450" cy="1913890"/>
            </a:xfrm>
            <a:custGeom>
              <a:avLst/>
              <a:gdLst/>
              <a:ahLst/>
              <a:cxnLst/>
              <a:rect l="l" t="t" r="r" b="b"/>
              <a:pathLst>
                <a:path w="3358450" h="1913890">
                  <a:moveTo>
                    <a:pt x="3233990" y="1913890"/>
                  </a:moveTo>
                  <a:lnTo>
                    <a:pt x="124460" y="1913890"/>
                  </a:lnTo>
                  <a:cubicBezTo>
                    <a:pt x="55880" y="1913890"/>
                    <a:pt x="0" y="1858010"/>
                    <a:pt x="0" y="1789430"/>
                  </a:cubicBezTo>
                  <a:lnTo>
                    <a:pt x="0" y="124460"/>
                  </a:lnTo>
                  <a:cubicBezTo>
                    <a:pt x="0" y="55880"/>
                    <a:pt x="55880" y="0"/>
                    <a:pt x="124460" y="0"/>
                  </a:cubicBezTo>
                  <a:lnTo>
                    <a:pt x="3233991" y="0"/>
                  </a:lnTo>
                  <a:cubicBezTo>
                    <a:pt x="3302571" y="0"/>
                    <a:pt x="3358450" y="55880"/>
                    <a:pt x="3358450" y="124460"/>
                  </a:cubicBezTo>
                  <a:lnTo>
                    <a:pt x="3358450" y="1789430"/>
                  </a:lnTo>
                  <a:cubicBezTo>
                    <a:pt x="3358450" y="1858010"/>
                    <a:pt x="3302571" y="1913890"/>
                    <a:pt x="3233991" y="1913890"/>
                  </a:cubicBezTo>
                  <a:close/>
                </a:path>
              </a:pathLst>
            </a:custGeom>
            <a:solidFill>
              <a:srgbClr val="84BD00"/>
            </a:solidFill>
          </p:spPr>
          <p:txBody>
            <a:bodyPr/>
            <a:lstStyle/>
            <a:p>
              <a:endParaRPr lang="en-GB"/>
            </a:p>
          </p:txBody>
        </p:sp>
      </p:grpSp>
      <p:sp>
        <p:nvSpPr>
          <p:cNvPr id="7" name="Freeform 7"/>
          <p:cNvSpPr/>
          <p:nvPr/>
        </p:nvSpPr>
        <p:spPr>
          <a:xfrm>
            <a:off x="750757" y="4862430"/>
            <a:ext cx="2219245" cy="1862686"/>
          </a:xfrm>
          <a:custGeom>
            <a:avLst/>
            <a:gdLst/>
            <a:ahLst/>
            <a:cxnLst/>
            <a:rect l="l" t="t" r="r" b="b"/>
            <a:pathLst>
              <a:path w="2219245" h="1862686">
                <a:moveTo>
                  <a:pt x="0" y="0"/>
                </a:moveTo>
                <a:lnTo>
                  <a:pt x="2219245" y="0"/>
                </a:lnTo>
                <a:lnTo>
                  <a:pt x="2219245" y="1862686"/>
                </a:lnTo>
                <a:lnTo>
                  <a:pt x="0" y="1862686"/>
                </a:lnTo>
                <a:lnTo>
                  <a:pt x="0" y="0"/>
                </a:lnTo>
                <a:close/>
              </a:path>
            </a:pathLst>
          </a:custGeom>
          <a:blipFill>
            <a:blip r:embed="rId4">
              <a:extLst>
                <a:ext uri="{96DAC541-7B7A-43D3-8B79-37D633B846F1}">
                  <asvg:svgBlip xmlns:asvg="http://schemas.microsoft.com/office/drawing/2016/SVG/main" r:embed="rId5"/>
                </a:ext>
              </a:extLst>
            </a:blip>
            <a:stretch>
              <a:fillRect b="-264045"/>
            </a:stretch>
          </a:blipFill>
        </p:spPr>
        <p:txBody>
          <a:bodyPr/>
          <a:lstStyle/>
          <a:p>
            <a:endParaRPr lang="en-GB"/>
          </a:p>
        </p:txBody>
      </p:sp>
      <p:grpSp>
        <p:nvGrpSpPr>
          <p:cNvPr id="8" name="Group 8"/>
          <p:cNvGrpSpPr/>
          <p:nvPr/>
        </p:nvGrpSpPr>
        <p:grpSpPr>
          <a:xfrm>
            <a:off x="750757" y="6181951"/>
            <a:ext cx="2798464" cy="1348608"/>
            <a:chOff x="0" y="0"/>
            <a:chExt cx="3971468" cy="1913890"/>
          </a:xfrm>
        </p:grpSpPr>
        <p:sp>
          <p:nvSpPr>
            <p:cNvPr id="9" name="Freeform 9"/>
            <p:cNvSpPr/>
            <p:nvPr/>
          </p:nvSpPr>
          <p:spPr>
            <a:xfrm>
              <a:off x="0" y="0"/>
              <a:ext cx="3971468" cy="1913890"/>
            </a:xfrm>
            <a:custGeom>
              <a:avLst/>
              <a:gdLst/>
              <a:ahLst/>
              <a:cxnLst/>
              <a:rect l="l" t="t" r="r" b="b"/>
              <a:pathLst>
                <a:path w="3971468" h="1913890">
                  <a:moveTo>
                    <a:pt x="3847008" y="1913890"/>
                  </a:moveTo>
                  <a:lnTo>
                    <a:pt x="124460" y="1913890"/>
                  </a:lnTo>
                  <a:cubicBezTo>
                    <a:pt x="55880" y="1913890"/>
                    <a:pt x="0" y="1858010"/>
                    <a:pt x="0" y="1789430"/>
                  </a:cubicBezTo>
                  <a:lnTo>
                    <a:pt x="0" y="124460"/>
                  </a:lnTo>
                  <a:cubicBezTo>
                    <a:pt x="0" y="55880"/>
                    <a:pt x="55880" y="0"/>
                    <a:pt x="124460" y="0"/>
                  </a:cubicBezTo>
                  <a:lnTo>
                    <a:pt x="3847008" y="0"/>
                  </a:lnTo>
                  <a:cubicBezTo>
                    <a:pt x="3915588" y="0"/>
                    <a:pt x="3971468" y="55880"/>
                    <a:pt x="3971468" y="124460"/>
                  </a:cubicBezTo>
                  <a:lnTo>
                    <a:pt x="3971468" y="1789430"/>
                  </a:lnTo>
                  <a:cubicBezTo>
                    <a:pt x="3971468" y="1858010"/>
                    <a:pt x="3915588" y="1913890"/>
                    <a:pt x="3847008" y="1913890"/>
                  </a:cubicBezTo>
                  <a:close/>
                </a:path>
              </a:pathLst>
            </a:custGeom>
            <a:solidFill>
              <a:srgbClr val="004F6B"/>
            </a:solidFill>
          </p:spPr>
          <p:txBody>
            <a:bodyPr/>
            <a:lstStyle/>
            <a:p>
              <a:endParaRPr lang="en-GB"/>
            </a:p>
          </p:txBody>
        </p:sp>
      </p:grpSp>
      <p:grpSp>
        <p:nvGrpSpPr>
          <p:cNvPr id="10" name="Group 10"/>
          <p:cNvGrpSpPr/>
          <p:nvPr/>
        </p:nvGrpSpPr>
        <p:grpSpPr>
          <a:xfrm>
            <a:off x="750757" y="9060201"/>
            <a:ext cx="2973256" cy="1226799"/>
            <a:chOff x="0" y="0"/>
            <a:chExt cx="3758534" cy="1550814"/>
          </a:xfrm>
        </p:grpSpPr>
        <p:sp>
          <p:nvSpPr>
            <p:cNvPr id="11" name="Freeform 11"/>
            <p:cNvSpPr/>
            <p:nvPr/>
          </p:nvSpPr>
          <p:spPr>
            <a:xfrm>
              <a:off x="0" y="0"/>
              <a:ext cx="3758535" cy="1550814"/>
            </a:xfrm>
            <a:custGeom>
              <a:avLst/>
              <a:gdLst/>
              <a:ahLst/>
              <a:cxnLst/>
              <a:rect l="l" t="t" r="r" b="b"/>
              <a:pathLst>
                <a:path w="3758535" h="1550814">
                  <a:moveTo>
                    <a:pt x="3634074" y="1550814"/>
                  </a:moveTo>
                  <a:lnTo>
                    <a:pt x="124460" y="1550814"/>
                  </a:lnTo>
                  <a:cubicBezTo>
                    <a:pt x="55880" y="1550814"/>
                    <a:pt x="0" y="1494934"/>
                    <a:pt x="0" y="1426354"/>
                  </a:cubicBezTo>
                  <a:lnTo>
                    <a:pt x="0" y="124460"/>
                  </a:lnTo>
                  <a:cubicBezTo>
                    <a:pt x="0" y="55880"/>
                    <a:pt x="55880" y="0"/>
                    <a:pt x="124460" y="0"/>
                  </a:cubicBezTo>
                  <a:lnTo>
                    <a:pt x="3634074" y="0"/>
                  </a:lnTo>
                  <a:cubicBezTo>
                    <a:pt x="3702654" y="0"/>
                    <a:pt x="3758535" y="55880"/>
                    <a:pt x="3758535" y="124460"/>
                  </a:cubicBezTo>
                  <a:lnTo>
                    <a:pt x="3758535" y="1426354"/>
                  </a:lnTo>
                  <a:cubicBezTo>
                    <a:pt x="3758535" y="1494934"/>
                    <a:pt x="3702654" y="1550814"/>
                    <a:pt x="3634074" y="1550814"/>
                  </a:cubicBezTo>
                  <a:close/>
                </a:path>
              </a:pathLst>
            </a:custGeom>
            <a:solidFill>
              <a:srgbClr val="E73E97"/>
            </a:solidFill>
          </p:spPr>
          <p:txBody>
            <a:bodyPr/>
            <a:lstStyle/>
            <a:p>
              <a:endParaRPr lang="en-GB"/>
            </a:p>
          </p:txBody>
        </p:sp>
      </p:grpSp>
      <p:sp>
        <p:nvSpPr>
          <p:cNvPr id="12" name="Freeform 12"/>
          <p:cNvSpPr/>
          <p:nvPr/>
        </p:nvSpPr>
        <p:spPr>
          <a:xfrm>
            <a:off x="786116" y="7699040"/>
            <a:ext cx="2156021" cy="1856618"/>
          </a:xfrm>
          <a:custGeom>
            <a:avLst/>
            <a:gdLst/>
            <a:ahLst/>
            <a:cxnLst/>
            <a:rect l="l" t="t" r="r" b="b"/>
            <a:pathLst>
              <a:path w="2156021" h="1856618">
                <a:moveTo>
                  <a:pt x="0" y="0"/>
                </a:moveTo>
                <a:lnTo>
                  <a:pt x="2156021" y="0"/>
                </a:lnTo>
                <a:lnTo>
                  <a:pt x="2156021" y="1856619"/>
                </a:lnTo>
                <a:lnTo>
                  <a:pt x="0" y="1856619"/>
                </a:lnTo>
                <a:lnTo>
                  <a:pt x="0" y="0"/>
                </a:lnTo>
                <a:close/>
              </a:path>
            </a:pathLst>
          </a:custGeom>
          <a:blipFill>
            <a:blip r:embed="rId6">
              <a:extLst>
                <a:ext uri="{96DAC541-7B7A-43D3-8B79-37D633B846F1}">
                  <asvg:svgBlip xmlns:asvg="http://schemas.microsoft.com/office/drawing/2016/SVG/main" r:embed="rId7"/>
                </a:ext>
              </a:extLst>
            </a:blip>
            <a:stretch>
              <a:fillRect b="-211039"/>
            </a:stretch>
          </a:blipFill>
        </p:spPr>
        <p:txBody>
          <a:bodyPr/>
          <a:lstStyle/>
          <a:p>
            <a:endParaRPr lang="en-GB"/>
          </a:p>
        </p:txBody>
      </p:sp>
      <p:sp>
        <p:nvSpPr>
          <p:cNvPr id="13" name="TextBox 13"/>
          <p:cNvSpPr txBox="1"/>
          <p:nvPr/>
        </p:nvSpPr>
        <p:spPr>
          <a:xfrm>
            <a:off x="380845" y="191559"/>
            <a:ext cx="17907155" cy="677536"/>
          </a:xfrm>
          <a:prstGeom prst="rect">
            <a:avLst/>
          </a:prstGeom>
        </p:spPr>
        <p:txBody>
          <a:bodyPr lIns="0" tIns="0" rIns="0" bIns="0" rtlCol="0" anchor="t">
            <a:spAutoFit/>
          </a:bodyPr>
          <a:lstStyle/>
          <a:p>
            <a:pPr algn="ctr">
              <a:lnSpc>
                <a:spcPts val="5041"/>
              </a:lnSpc>
            </a:pPr>
            <a:r>
              <a:rPr lang="en-US" sz="5041" b="1">
                <a:solidFill>
                  <a:srgbClr val="FFFFFF"/>
                </a:solidFill>
                <a:latin typeface="Trebuchet MS 1"/>
                <a:ea typeface="Trebuchet MS 1"/>
                <a:cs typeface="Trebuchet MS 1"/>
                <a:sym typeface="Trebuchet MS 1"/>
              </a:rPr>
              <a:t>Focus on online GP services</a:t>
            </a:r>
          </a:p>
        </p:txBody>
      </p:sp>
      <p:sp>
        <p:nvSpPr>
          <p:cNvPr id="14" name="TextBox 14"/>
          <p:cNvSpPr txBox="1"/>
          <p:nvPr/>
        </p:nvSpPr>
        <p:spPr>
          <a:xfrm>
            <a:off x="1042753" y="3229969"/>
            <a:ext cx="2310009" cy="1428970"/>
          </a:xfrm>
          <a:prstGeom prst="rect">
            <a:avLst/>
          </a:prstGeom>
        </p:spPr>
        <p:txBody>
          <a:bodyPr lIns="0" tIns="0" rIns="0" bIns="0" rtlCol="0" anchor="t">
            <a:spAutoFit/>
          </a:bodyPr>
          <a:lstStyle/>
          <a:p>
            <a:pPr algn="l">
              <a:lnSpc>
                <a:spcPts val="1874"/>
              </a:lnSpc>
            </a:pPr>
            <a:r>
              <a:rPr lang="en-US" sz="1874" b="1">
                <a:solidFill>
                  <a:srgbClr val="000000"/>
                </a:solidFill>
                <a:latin typeface="Trebuchet MS 1"/>
                <a:ea typeface="Trebuchet MS 1"/>
                <a:cs typeface="Trebuchet MS 1"/>
                <a:sym typeface="Trebuchet MS 1"/>
              </a:rPr>
              <a:t>I am entirely comfortable using online GP services and would like to do as many things online as possible.</a:t>
            </a:r>
          </a:p>
        </p:txBody>
      </p:sp>
      <p:sp>
        <p:nvSpPr>
          <p:cNvPr id="15" name="TextBox 15"/>
          <p:cNvSpPr txBox="1"/>
          <p:nvPr/>
        </p:nvSpPr>
        <p:spPr>
          <a:xfrm>
            <a:off x="860506" y="6067017"/>
            <a:ext cx="2578661" cy="1331633"/>
          </a:xfrm>
          <a:prstGeom prst="rect">
            <a:avLst/>
          </a:prstGeom>
        </p:spPr>
        <p:txBody>
          <a:bodyPr lIns="0" tIns="0" rIns="0" bIns="0" rtlCol="0" anchor="t">
            <a:spAutoFit/>
          </a:bodyPr>
          <a:lstStyle/>
          <a:p>
            <a:pPr algn="l">
              <a:lnSpc>
                <a:spcPts val="1755"/>
              </a:lnSpc>
            </a:pPr>
            <a:r>
              <a:rPr lang="en-US" sz="1755" b="1">
                <a:solidFill>
                  <a:srgbClr val="FFFFFF"/>
                </a:solidFill>
                <a:latin typeface="Trebuchet MS 1"/>
                <a:ea typeface="Trebuchet MS 1"/>
                <a:cs typeface="Trebuchet MS 1"/>
                <a:sym typeface="Trebuchet MS 1"/>
              </a:rPr>
              <a:t>      I don't know</a:t>
            </a:r>
          </a:p>
          <a:p>
            <a:pPr algn="l">
              <a:lnSpc>
                <a:spcPts val="1755"/>
              </a:lnSpc>
            </a:pPr>
            <a:r>
              <a:rPr lang="en-US" sz="1755" b="1">
                <a:solidFill>
                  <a:srgbClr val="FFFFFF"/>
                </a:solidFill>
                <a:latin typeface="Trebuchet MS 1"/>
                <a:ea typeface="Trebuchet MS 1"/>
                <a:cs typeface="Trebuchet MS 1"/>
                <a:sym typeface="Trebuchet MS 1"/>
              </a:rPr>
              <a:t> that much about online GP services. I have some reservations, but with the right advice I could use at least some.</a:t>
            </a:r>
          </a:p>
        </p:txBody>
      </p:sp>
      <p:sp>
        <p:nvSpPr>
          <p:cNvPr id="16" name="TextBox 16"/>
          <p:cNvSpPr txBox="1"/>
          <p:nvPr/>
        </p:nvSpPr>
        <p:spPr>
          <a:xfrm>
            <a:off x="892629" y="8993380"/>
            <a:ext cx="2689513" cy="1153133"/>
          </a:xfrm>
          <a:prstGeom prst="rect">
            <a:avLst/>
          </a:prstGeom>
        </p:spPr>
        <p:txBody>
          <a:bodyPr lIns="0" tIns="0" rIns="0" bIns="0" rtlCol="0" anchor="t">
            <a:spAutoFit/>
          </a:bodyPr>
          <a:lstStyle/>
          <a:p>
            <a:pPr algn="l">
              <a:lnSpc>
                <a:spcPts val="1831"/>
              </a:lnSpc>
            </a:pPr>
            <a:r>
              <a:rPr lang="en-US" sz="1831" b="1">
                <a:solidFill>
                  <a:srgbClr val="FFFFFF"/>
                </a:solidFill>
                <a:latin typeface="Trebuchet MS 1"/>
                <a:ea typeface="Trebuchet MS 1"/>
                <a:cs typeface="Trebuchet MS 1"/>
                <a:sym typeface="Trebuchet MS 1"/>
              </a:rPr>
              <a:t> I never use the</a:t>
            </a:r>
          </a:p>
          <a:p>
            <a:pPr algn="l">
              <a:lnSpc>
                <a:spcPts val="1831"/>
              </a:lnSpc>
            </a:pPr>
            <a:r>
              <a:rPr lang="en-US" sz="1831" b="1">
                <a:solidFill>
                  <a:srgbClr val="FFFFFF"/>
                </a:solidFill>
                <a:latin typeface="Trebuchet MS 1"/>
                <a:ea typeface="Trebuchet MS 1"/>
                <a:cs typeface="Trebuchet MS 1"/>
                <a:sym typeface="Trebuchet MS 1"/>
              </a:rPr>
              <a:t>Internet at all.I need to be able to access all the GP services I need without going online.</a:t>
            </a:r>
          </a:p>
        </p:txBody>
      </p:sp>
      <p:grpSp>
        <p:nvGrpSpPr>
          <p:cNvPr id="17" name="Group 17"/>
          <p:cNvGrpSpPr/>
          <p:nvPr/>
        </p:nvGrpSpPr>
        <p:grpSpPr>
          <a:xfrm>
            <a:off x="3798440" y="1028700"/>
            <a:ext cx="7228438" cy="864454"/>
            <a:chOff x="0" y="0"/>
            <a:chExt cx="11238821" cy="1344058"/>
          </a:xfrm>
        </p:grpSpPr>
        <p:sp>
          <p:nvSpPr>
            <p:cNvPr id="18" name="Freeform 18"/>
            <p:cNvSpPr/>
            <p:nvPr/>
          </p:nvSpPr>
          <p:spPr>
            <a:xfrm>
              <a:off x="0" y="0"/>
              <a:ext cx="11238821" cy="1344058"/>
            </a:xfrm>
            <a:custGeom>
              <a:avLst/>
              <a:gdLst/>
              <a:ahLst/>
              <a:cxnLst/>
              <a:rect l="l" t="t" r="r" b="b"/>
              <a:pathLst>
                <a:path w="11238821" h="1344058">
                  <a:moveTo>
                    <a:pt x="11114360" y="1344058"/>
                  </a:moveTo>
                  <a:lnTo>
                    <a:pt x="124460" y="1344058"/>
                  </a:lnTo>
                  <a:cubicBezTo>
                    <a:pt x="55880" y="1344058"/>
                    <a:pt x="0" y="1288178"/>
                    <a:pt x="0" y="1219598"/>
                  </a:cubicBezTo>
                  <a:lnTo>
                    <a:pt x="0" y="124460"/>
                  </a:lnTo>
                  <a:cubicBezTo>
                    <a:pt x="0" y="55880"/>
                    <a:pt x="55880" y="0"/>
                    <a:pt x="124460" y="0"/>
                  </a:cubicBezTo>
                  <a:lnTo>
                    <a:pt x="11114361" y="0"/>
                  </a:lnTo>
                  <a:cubicBezTo>
                    <a:pt x="11182941" y="0"/>
                    <a:pt x="11238821" y="55880"/>
                    <a:pt x="11238821" y="124460"/>
                  </a:cubicBezTo>
                  <a:lnTo>
                    <a:pt x="11238821" y="1219598"/>
                  </a:lnTo>
                  <a:cubicBezTo>
                    <a:pt x="11238821" y="1288178"/>
                    <a:pt x="11182941" y="1344058"/>
                    <a:pt x="11114361" y="1344058"/>
                  </a:cubicBezTo>
                  <a:close/>
                </a:path>
              </a:pathLst>
            </a:custGeom>
            <a:solidFill>
              <a:srgbClr val="84BD00"/>
            </a:solidFill>
          </p:spPr>
          <p:txBody>
            <a:bodyPr/>
            <a:lstStyle/>
            <a:p>
              <a:endParaRPr lang="en-GB"/>
            </a:p>
          </p:txBody>
        </p:sp>
      </p:grpSp>
      <p:sp>
        <p:nvSpPr>
          <p:cNvPr id="19" name="AutoShape 19"/>
          <p:cNvSpPr/>
          <p:nvPr/>
        </p:nvSpPr>
        <p:spPr>
          <a:xfrm>
            <a:off x="-642176" y="1893154"/>
            <a:ext cx="19953196" cy="0"/>
          </a:xfrm>
          <a:prstGeom prst="line">
            <a:avLst/>
          </a:prstGeom>
          <a:ln w="47625" cap="rnd">
            <a:solidFill>
              <a:srgbClr val="004F6B"/>
            </a:solidFill>
            <a:prstDash val="solid"/>
            <a:headEnd type="none" w="sm" len="sm"/>
            <a:tailEnd type="none" w="sm" len="sm"/>
          </a:ln>
        </p:spPr>
        <p:txBody>
          <a:bodyPr/>
          <a:lstStyle/>
          <a:p>
            <a:endParaRPr lang="en-GB"/>
          </a:p>
        </p:txBody>
      </p:sp>
      <p:sp>
        <p:nvSpPr>
          <p:cNvPr id="20" name="AutoShape 20"/>
          <p:cNvSpPr/>
          <p:nvPr/>
        </p:nvSpPr>
        <p:spPr>
          <a:xfrm>
            <a:off x="-642176" y="4658939"/>
            <a:ext cx="19953196" cy="0"/>
          </a:xfrm>
          <a:prstGeom prst="line">
            <a:avLst/>
          </a:prstGeom>
          <a:ln w="47625" cap="rnd">
            <a:solidFill>
              <a:srgbClr val="004F6B"/>
            </a:solidFill>
            <a:prstDash val="solid"/>
            <a:headEnd type="none" w="sm" len="sm"/>
            <a:tailEnd type="none" w="sm" len="sm"/>
          </a:ln>
        </p:spPr>
        <p:txBody>
          <a:bodyPr/>
          <a:lstStyle/>
          <a:p>
            <a:endParaRPr lang="en-GB"/>
          </a:p>
        </p:txBody>
      </p:sp>
      <p:sp>
        <p:nvSpPr>
          <p:cNvPr id="21" name="AutoShape 21"/>
          <p:cNvSpPr/>
          <p:nvPr/>
        </p:nvSpPr>
        <p:spPr>
          <a:xfrm>
            <a:off x="-832598" y="7530558"/>
            <a:ext cx="19953196" cy="0"/>
          </a:xfrm>
          <a:prstGeom prst="line">
            <a:avLst/>
          </a:prstGeom>
          <a:ln w="47625" cap="rnd">
            <a:solidFill>
              <a:srgbClr val="004F6B"/>
            </a:solidFill>
            <a:prstDash val="solid"/>
            <a:headEnd type="none" w="sm" len="sm"/>
            <a:tailEnd type="none" w="sm" len="sm"/>
          </a:ln>
        </p:spPr>
        <p:txBody>
          <a:bodyPr/>
          <a:lstStyle/>
          <a:p>
            <a:endParaRPr lang="en-GB"/>
          </a:p>
        </p:txBody>
      </p:sp>
      <p:sp>
        <p:nvSpPr>
          <p:cNvPr id="22" name="AutoShape 22"/>
          <p:cNvSpPr/>
          <p:nvPr/>
        </p:nvSpPr>
        <p:spPr>
          <a:xfrm rot="-5400000">
            <a:off x="-6201971" y="4838617"/>
            <a:ext cx="19953196" cy="0"/>
          </a:xfrm>
          <a:prstGeom prst="line">
            <a:avLst/>
          </a:prstGeom>
          <a:ln w="47625" cap="rnd">
            <a:solidFill>
              <a:srgbClr val="004F6B"/>
            </a:solidFill>
            <a:prstDash val="solid"/>
            <a:headEnd type="none" w="sm" len="sm"/>
            <a:tailEnd type="none" w="sm" len="sm"/>
          </a:ln>
        </p:spPr>
        <p:txBody>
          <a:bodyPr/>
          <a:lstStyle/>
          <a:p>
            <a:endParaRPr lang="en-GB"/>
          </a:p>
        </p:txBody>
      </p:sp>
      <p:sp>
        <p:nvSpPr>
          <p:cNvPr id="23" name="AutoShape 23"/>
          <p:cNvSpPr/>
          <p:nvPr/>
        </p:nvSpPr>
        <p:spPr>
          <a:xfrm rot="-5400000">
            <a:off x="4295180" y="7558266"/>
            <a:ext cx="13415771" cy="0"/>
          </a:xfrm>
          <a:prstGeom prst="line">
            <a:avLst/>
          </a:prstGeom>
          <a:ln w="47625" cap="rnd">
            <a:solidFill>
              <a:srgbClr val="004F6B"/>
            </a:solidFill>
            <a:prstDash val="solid"/>
            <a:headEnd type="none" w="sm" len="sm"/>
            <a:tailEnd type="none" w="sm" len="sm"/>
          </a:ln>
        </p:spPr>
        <p:txBody>
          <a:bodyPr/>
          <a:lstStyle/>
          <a:p>
            <a:endParaRPr lang="en-GB"/>
          </a:p>
        </p:txBody>
      </p:sp>
      <p:grpSp>
        <p:nvGrpSpPr>
          <p:cNvPr id="24" name="Group 24"/>
          <p:cNvGrpSpPr/>
          <p:nvPr/>
        </p:nvGrpSpPr>
        <p:grpSpPr>
          <a:xfrm>
            <a:off x="11026878" y="1028700"/>
            <a:ext cx="8586636" cy="864454"/>
            <a:chOff x="0" y="0"/>
            <a:chExt cx="13350556" cy="1344058"/>
          </a:xfrm>
        </p:grpSpPr>
        <p:sp>
          <p:nvSpPr>
            <p:cNvPr id="25" name="Freeform 25"/>
            <p:cNvSpPr/>
            <p:nvPr/>
          </p:nvSpPr>
          <p:spPr>
            <a:xfrm>
              <a:off x="0" y="0"/>
              <a:ext cx="13350557" cy="1344058"/>
            </a:xfrm>
            <a:custGeom>
              <a:avLst/>
              <a:gdLst/>
              <a:ahLst/>
              <a:cxnLst/>
              <a:rect l="l" t="t" r="r" b="b"/>
              <a:pathLst>
                <a:path w="13350557" h="1344058">
                  <a:moveTo>
                    <a:pt x="13226097" y="1344058"/>
                  </a:moveTo>
                  <a:lnTo>
                    <a:pt x="124460" y="1344058"/>
                  </a:lnTo>
                  <a:cubicBezTo>
                    <a:pt x="55880" y="1344058"/>
                    <a:pt x="0" y="1288178"/>
                    <a:pt x="0" y="1219598"/>
                  </a:cubicBezTo>
                  <a:lnTo>
                    <a:pt x="0" y="124460"/>
                  </a:lnTo>
                  <a:cubicBezTo>
                    <a:pt x="0" y="55880"/>
                    <a:pt x="55880" y="0"/>
                    <a:pt x="124460" y="0"/>
                  </a:cubicBezTo>
                  <a:lnTo>
                    <a:pt x="13226097" y="0"/>
                  </a:lnTo>
                  <a:cubicBezTo>
                    <a:pt x="13294677" y="0"/>
                    <a:pt x="13350557" y="55880"/>
                    <a:pt x="13350557" y="124460"/>
                  </a:cubicBezTo>
                  <a:lnTo>
                    <a:pt x="13350557" y="1219598"/>
                  </a:lnTo>
                  <a:cubicBezTo>
                    <a:pt x="13350557" y="1288178"/>
                    <a:pt x="13294677" y="1344058"/>
                    <a:pt x="13226097" y="1344058"/>
                  </a:cubicBezTo>
                  <a:close/>
                </a:path>
              </a:pathLst>
            </a:custGeom>
            <a:solidFill>
              <a:srgbClr val="E73E97"/>
            </a:solidFill>
          </p:spPr>
          <p:txBody>
            <a:bodyPr/>
            <a:lstStyle/>
            <a:p>
              <a:endParaRPr lang="en-GB"/>
            </a:p>
          </p:txBody>
        </p:sp>
      </p:grpSp>
      <p:sp>
        <p:nvSpPr>
          <p:cNvPr id="26" name="TextBox 26"/>
          <p:cNvSpPr txBox="1"/>
          <p:nvPr/>
        </p:nvSpPr>
        <p:spPr>
          <a:xfrm>
            <a:off x="234422" y="1179055"/>
            <a:ext cx="3330179" cy="577710"/>
          </a:xfrm>
          <a:prstGeom prst="rect">
            <a:avLst/>
          </a:prstGeom>
        </p:spPr>
        <p:txBody>
          <a:bodyPr lIns="0" tIns="0" rIns="0" bIns="0" rtlCol="0" anchor="t">
            <a:spAutoFit/>
          </a:bodyPr>
          <a:lstStyle/>
          <a:p>
            <a:pPr algn="l">
              <a:lnSpc>
                <a:spcPts val="1520"/>
              </a:lnSpc>
            </a:pPr>
            <a:r>
              <a:rPr lang="en-US" sz="1520" b="1">
                <a:solidFill>
                  <a:srgbClr val="004F6B"/>
                </a:solidFill>
                <a:latin typeface="Trebuchet MS 1"/>
                <a:ea typeface="Trebuchet MS 1"/>
                <a:cs typeface="Trebuchet MS 1"/>
                <a:sym typeface="Trebuchet MS 1"/>
              </a:rPr>
              <a:t>These quotes are fictional, but are based on the aggregated experience of patients we have heard from.</a:t>
            </a:r>
          </a:p>
        </p:txBody>
      </p:sp>
      <p:sp>
        <p:nvSpPr>
          <p:cNvPr id="27" name="TextBox 27"/>
          <p:cNvSpPr txBox="1"/>
          <p:nvPr/>
        </p:nvSpPr>
        <p:spPr>
          <a:xfrm>
            <a:off x="4486755" y="1268669"/>
            <a:ext cx="6757082" cy="445976"/>
          </a:xfrm>
          <a:prstGeom prst="rect">
            <a:avLst/>
          </a:prstGeom>
        </p:spPr>
        <p:txBody>
          <a:bodyPr lIns="0" tIns="0" rIns="0" bIns="0" rtlCol="0" anchor="t">
            <a:spAutoFit/>
          </a:bodyPr>
          <a:lstStyle/>
          <a:p>
            <a:pPr algn="l">
              <a:lnSpc>
                <a:spcPts val="3309"/>
              </a:lnSpc>
            </a:pPr>
            <a:r>
              <a:rPr lang="en-US" sz="3309" b="1">
                <a:solidFill>
                  <a:srgbClr val="004F6B"/>
                </a:solidFill>
                <a:latin typeface="Trebuchet MS 1"/>
                <a:ea typeface="Trebuchet MS 1"/>
                <a:cs typeface="Trebuchet MS 1"/>
                <a:sym typeface="Trebuchet MS 1"/>
              </a:rPr>
              <a:t>WHEN THINGS WORK WELL</a:t>
            </a:r>
          </a:p>
        </p:txBody>
      </p:sp>
      <p:sp>
        <p:nvSpPr>
          <p:cNvPr id="28" name="TextBox 28"/>
          <p:cNvSpPr txBox="1"/>
          <p:nvPr/>
        </p:nvSpPr>
        <p:spPr>
          <a:xfrm>
            <a:off x="11243837" y="1268669"/>
            <a:ext cx="6757082" cy="446001"/>
          </a:xfrm>
          <a:prstGeom prst="rect">
            <a:avLst/>
          </a:prstGeom>
        </p:spPr>
        <p:txBody>
          <a:bodyPr lIns="0" tIns="0" rIns="0" bIns="0" rtlCol="0" anchor="t">
            <a:spAutoFit/>
          </a:bodyPr>
          <a:lstStyle/>
          <a:p>
            <a:pPr algn="l">
              <a:lnSpc>
                <a:spcPts val="3309"/>
              </a:lnSpc>
            </a:pPr>
            <a:r>
              <a:rPr lang="en-US" sz="3309" b="1">
                <a:solidFill>
                  <a:srgbClr val="FFFFFF"/>
                </a:solidFill>
                <a:latin typeface="Trebuchet MS 1"/>
                <a:ea typeface="Trebuchet MS 1"/>
                <a:cs typeface="Trebuchet MS 1"/>
                <a:sym typeface="Trebuchet MS 1"/>
              </a:rPr>
              <a:t>WHEN THINGS DON'T WORK WELL</a:t>
            </a:r>
          </a:p>
        </p:txBody>
      </p:sp>
      <p:sp>
        <p:nvSpPr>
          <p:cNvPr id="29" name="TextBox 29"/>
          <p:cNvSpPr txBox="1"/>
          <p:nvPr/>
        </p:nvSpPr>
        <p:spPr>
          <a:xfrm>
            <a:off x="3940460" y="2134534"/>
            <a:ext cx="6944398" cy="2303832"/>
          </a:xfrm>
          <a:prstGeom prst="rect">
            <a:avLst/>
          </a:prstGeom>
        </p:spPr>
        <p:txBody>
          <a:bodyPr lIns="0" tIns="0" rIns="0" bIns="0" rtlCol="0" anchor="t">
            <a:spAutoFit/>
          </a:bodyPr>
          <a:lstStyle/>
          <a:p>
            <a:pPr algn="l">
              <a:lnSpc>
                <a:spcPts val="1903"/>
              </a:lnSpc>
            </a:pPr>
            <a:r>
              <a:rPr lang="en-US" sz="1903" b="1">
                <a:solidFill>
                  <a:srgbClr val="004F6B"/>
                </a:solidFill>
                <a:latin typeface="Trebuchet MS 1"/>
                <a:ea typeface="Trebuchet MS 1"/>
                <a:cs typeface="Trebuchet MS 1"/>
                <a:sym typeface="Trebuchet MS 1"/>
              </a:rPr>
              <a:t>I am able to book routine GP and nurse appointments online rather than having to wait on the phone queue; when I need to be seen urgently I use e-consult and get a reply promptly, either by telephone or video call. I can also use automated forms to order repeat prescriptions, view my test results and medical records.</a:t>
            </a:r>
          </a:p>
          <a:p>
            <a:pPr algn="l">
              <a:lnSpc>
                <a:spcPts val="951"/>
              </a:lnSpc>
            </a:pPr>
            <a:endParaRPr lang="en-US" sz="1903" b="1">
              <a:solidFill>
                <a:srgbClr val="004F6B"/>
              </a:solidFill>
              <a:latin typeface="Trebuchet MS 1"/>
              <a:ea typeface="Trebuchet MS 1"/>
              <a:cs typeface="Trebuchet MS 1"/>
              <a:sym typeface="Trebuchet MS 1"/>
            </a:endParaRPr>
          </a:p>
          <a:p>
            <a:pPr algn="l">
              <a:lnSpc>
                <a:spcPts val="1903"/>
              </a:lnSpc>
            </a:pPr>
            <a:r>
              <a:rPr lang="en-US" sz="1903" b="1">
                <a:solidFill>
                  <a:srgbClr val="004F6B"/>
                </a:solidFill>
                <a:latin typeface="Trebuchet MS 1"/>
                <a:ea typeface="Trebuchet MS 1"/>
                <a:cs typeface="Trebuchet MS 1"/>
                <a:sym typeface="Trebuchet MS 1"/>
              </a:rPr>
              <a:t>My mobility is impaired; it's easier for me to not travel to the surgery, and during the Covid-19 pandemic I feel safer. I believe we should keep doing this after the pandemic ends.</a:t>
            </a:r>
          </a:p>
        </p:txBody>
      </p:sp>
      <p:sp>
        <p:nvSpPr>
          <p:cNvPr id="30" name="TextBox 30"/>
          <p:cNvSpPr txBox="1"/>
          <p:nvPr/>
        </p:nvSpPr>
        <p:spPr>
          <a:xfrm>
            <a:off x="11150179" y="2134534"/>
            <a:ext cx="6944398" cy="2333834"/>
          </a:xfrm>
          <a:prstGeom prst="rect">
            <a:avLst/>
          </a:prstGeom>
        </p:spPr>
        <p:txBody>
          <a:bodyPr lIns="0" tIns="0" rIns="0" bIns="0" rtlCol="0" anchor="t">
            <a:spAutoFit/>
          </a:bodyPr>
          <a:lstStyle/>
          <a:p>
            <a:pPr algn="l">
              <a:lnSpc>
                <a:spcPts val="1903"/>
              </a:lnSpc>
            </a:pPr>
            <a:r>
              <a:rPr lang="en-US" sz="1903" b="1">
                <a:solidFill>
                  <a:srgbClr val="004F6B"/>
                </a:solidFill>
                <a:latin typeface="Trebuchet MS 1"/>
                <a:ea typeface="Trebuchet MS 1"/>
                <a:cs typeface="Trebuchet MS 1"/>
                <a:sym typeface="Trebuchet MS 1"/>
              </a:rPr>
              <a:t>Booking online appointments is no longer available. When I try to use the e-consult form, I answer 30 questions, only to be unable to send it: instead, I am told to call the surgery. The phone queue is very long and frustrating. If I manage to send the e-consult form, I wait multiple days for the doctor to get back to me by telephone. I don't have the option of an online consultation instead, so I can't show anything visual to my doctor without physically coming in.</a:t>
            </a:r>
          </a:p>
          <a:p>
            <a:pPr algn="l">
              <a:lnSpc>
                <a:spcPts val="803"/>
              </a:lnSpc>
            </a:pPr>
            <a:endParaRPr lang="en-US" sz="1903" b="1">
              <a:solidFill>
                <a:srgbClr val="004F6B"/>
              </a:solidFill>
              <a:latin typeface="Trebuchet MS 1"/>
              <a:ea typeface="Trebuchet MS 1"/>
              <a:cs typeface="Trebuchet MS 1"/>
              <a:sym typeface="Trebuchet MS 1"/>
            </a:endParaRPr>
          </a:p>
          <a:p>
            <a:pPr algn="l">
              <a:lnSpc>
                <a:spcPts val="951"/>
              </a:lnSpc>
            </a:pPr>
            <a:endParaRPr lang="en-US" sz="1903" b="1">
              <a:solidFill>
                <a:srgbClr val="004F6B"/>
              </a:solidFill>
              <a:latin typeface="Trebuchet MS 1"/>
              <a:ea typeface="Trebuchet MS 1"/>
              <a:cs typeface="Trebuchet MS 1"/>
              <a:sym typeface="Trebuchet MS 1"/>
            </a:endParaRPr>
          </a:p>
          <a:p>
            <a:pPr algn="l">
              <a:lnSpc>
                <a:spcPts val="951"/>
              </a:lnSpc>
            </a:pPr>
            <a:r>
              <a:rPr lang="en-US" sz="1903" b="1">
                <a:solidFill>
                  <a:srgbClr val="004F6B"/>
                </a:solidFill>
                <a:latin typeface="Trebuchet MS 1"/>
                <a:ea typeface="Trebuchet MS 1"/>
                <a:cs typeface="Trebuchet MS 1"/>
                <a:sym typeface="Trebuchet MS 1"/>
              </a:rPr>
              <a:t>The website is often down and there are technical issues.</a:t>
            </a:r>
          </a:p>
        </p:txBody>
      </p:sp>
      <p:sp>
        <p:nvSpPr>
          <p:cNvPr id="31" name="TextBox 31"/>
          <p:cNvSpPr txBox="1"/>
          <p:nvPr/>
        </p:nvSpPr>
        <p:spPr>
          <a:xfrm>
            <a:off x="3940460" y="4881480"/>
            <a:ext cx="6944398" cy="2184119"/>
          </a:xfrm>
          <a:prstGeom prst="rect">
            <a:avLst/>
          </a:prstGeom>
        </p:spPr>
        <p:txBody>
          <a:bodyPr lIns="0" tIns="0" rIns="0" bIns="0" rtlCol="0" anchor="t">
            <a:spAutoFit/>
          </a:bodyPr>
          <a:lstStyle/>
          <a:p>
            <a:pPr algn="l">
              <a:lnSpc>
                <a:spcPts val="1903"/>
              </a:lnSpc>
            </a:pPr>
            <a:r>
              <a:rPr lang="en-US" sz="1903" b="1">
                <a:solidFill>
                  <a:srgbClr val="004F6B"/>
                </a:solidFill>
                <a:latin typeface="Trebuchet MS 1"/>
                <a:ea typeface="Trebuchet MS 1"/>
                <a:cs typeface="Trebuchet MS 1"/>
                <a:sym typeface="Trebuchet MS 1"/>
              </a:rPr>
              <a:t>Reception staff helped me set up my online account, and showed me how to use online services, so I am more confident. The applications are simple, straightforward and user-friendly. As a result, I started using online access regularly and I am happy with it.</a:t>
            </a:r>
          </a:p>
          <a:p>
            <a:pPr algn="l">
              <a:lnSpc>
                <a:spcPts val="1903"/>
              </a:lnSpc>
            </a:pPr>
            <a:endParaRPr lang="en-US" sz="1903" b="1">
              <a:solidFill>
                <a:srgbClr val="004F6B"/>
              </a:solidFill>
              <a:latin typeface="Trebuchet MS 1"/>
              <a:ea typeface="Trebuchet MS 1"/>
              <a:cs typeface="Trebuchet MS 1"/>
              <a:sym typeface="Trebuchet MS 1"/>
            </a:endParaRPr>
          </a:p>
          <a:p>
            <a:pPr algn="l">
              <a:lnSpc>
                <a:spcPts val="1903"/>
              </a:lnSpc>
            </a:pPr>
            <a:r>
              <a:rPr lang="en-US" sz="1903" b="1">
                <a:solidFill>
                  <a:srgbClr val="004F6B"/>
                </a:solidFill>
                <a:latin typeface="Trebuchet MS 1"/>
                <a:ea typeface="Trebuchet MS 1"/>
                <a:cs typeface="Trebuchet MS 1"/>
                <a:sym typeface="Trebuchet MS 1"/>
              </a:rPr>
              <a:t>I have a sensory disability, but the website is optimised for accessibility software and I have support from surgery staff, so I am able to use it.</a:t>
            </a:r>
          </a:p>
        </p:txBody>
      </p:sp>
      <p:sp>
        <p:nvSpPr>
          <p:cNvPr id="32" name="TextBox 32"/>
          <p:cNvSpPr txBox="1"/>
          <p:nvPr/>
        </p:nvSpPr>
        <p:spPr>
          <a:xfrm>
            <a:off x="11243837" y="4957543"/>
            <a:ext cx="6944398" cy="1943927"/>
          </a:xfrm>
          <a:prstGeom prst="rect">
            <a:avLst/>
          </a:prstGeom>
        </p:spPr>
        <p:txBody>
          <a:bodyPr lIns="0" tIns="0" rIns="0" bIns="0" rtlCol="0" anchor="t">
            <a:spAutoFit/>
          </a:bodyPr>
          <a:lstStyle/>
          <a:p>
            <a:pPr algn="l">
              <a:lnSpc>
                <a:spcPts val="1903"/>
              </a:lnSpc>
            </a:pPr>
            <a:r>
              <a:rPr lang="en-US" sz="1903" b="1">
                <a:solidFill>
                  <a:srgbClr val="004F6B"/>
                </a:solidFill>
                <a:latin typeface="Trebuchet MS 1"/>
                <a:ea typeface="Trebuchet MS 1"/>
                <a:cs typeface="Trebuchet MS 1"/>
                <a:sym typeface="Trebuchet MS 1"/>
              </a:rPr>
              <a:t>I don't understand how to register for online access and no one tells me anything. I tried doing it once, but it required some paperwork that I was never able to communicate with reception about- they don't have time for me. </a:t>
            </a:r>
          </a:p>
          <a:p>
            <a:pPr algn="l">
              <a:lnSpc>
                <a:spcPts val="1903"/>
              </a:lnSpc>
            </a:pPr>
            <a:endParaRPr lang="en-US" sz="1903" b="1">
              <a:solidFill>
                <a:srgbClr val="004F6B"/>
              </a:solidFill>
              <a:latin typeface="Trebuchet MS 1"/>
              <a:ea typeface="Trebuchet MS 1"/>
              <a:cs typeface="Trebuchet MS 1"/>
              <a:sym typeface="Trebuchet MS 1"/>
            </a:endParaRPr>
          </a:p>
          <a:p>
            <a:pPr algn="l">
              <a:lnSpc>
                <a:spcPts val="1903"/>
              </a:lnSpc>
            </a:pPr>
            <a:r>
              <a:rPr lang="en-US" sz="1903" b="1">
                <a:solidFill>
                  <a:srgbClr val="004F6B"/>
                </a:solidFill>
                <a:latin typeface="Trebuchet MS 1"/>
                <a:ea typeface="Trebuchet MS 1"/>
                <a:cs typeface="Trebuchet MS 1"/>
                <a:sym typeface="Trebuchet MS 1"/>
              </a:rPr>
              <a:t>The appointments are very confusing and there are no tutorials explaining what to do. I have a sensory disability, and there is no support for people like me to access them.</a:t>
            </a:r>
          </a:p>
        </p:txBody>
      </p:sp>
      <p:sp>
        <p:nvSpPr>
          <p:cNvPr id="33" name="TextBox 33"/>
          <p:cNvSpPr txBox="1"/>
          <p:nvPr/>
        </p:nvSpPr>
        <p:spPr>
          <a:xfrm>
            <a:off x="4034855" y="7819763"/>
            <a:ext cx="6944398" cy="986994"/>
          </a:xfrm>
          <a:prstGeom prst="rect">
            <a:avLst/>
          </a:prstGeom>
        </p:spPr>
        <p:txBody>
          <a:bodyPr lIns="0" tIns="0" rIns="0" bIns="0" rtlCol="0" anchor="t">
            <a:spAutoFit/>
          </a:bodyPr>
          <a:lstStyle/>
          <a:p>
            <a:pPr algn="l">
              <a:lnSpc>
                <a:spcPts val="1903"/>
              </a:lnSpc>
            </a:pPr>
            <a:r>
              <a:rPr lang="en-US" sz="1903" b="1">
                <a:solidFill>
                  <a:srgbClr val="004F6B"/>
                </a:solidFill>
                <a:latin typeface="Trebuchet MS 1"/>
                <a:ea typeface="Trebuchet MS 1"/>
                <a:cs typeface="Trebuchet MS 1"/>
                <a:sym typeface="Trebuchet MS 1"/>
              </a:rPr>
              <a:t>Because a lot of other people use online services, the telephone lines are less busy than in other surgeries. I can book appointments, request repeat prescriptions or receive my test results over the telephone or in person.</a:t>
            </a:r>
          </a:p>
        </p:txBody>
      </p:sp>
      <p:sp>
        <p:nvSpPr>
          <p:cNvPr id="34" name="TextBox 34"/>
          <p:cNvSpPr txBox="1"/>
          <p:nvPr/>
        </p:nvSpPr>
        <p:spPr>
          <a:xfrm>
            <a:off x="11243837" y="7779739"/>
            <a:ext cx="6757082" cy="1810470"/>
          </a:xfrm>
          <a:prstGeom prst="rect">
            <a:avLst/>
          </a:prstGeom>
        </p:spPr>
        <p:txBody>
          <a:bodyPr lIns="0" tIns="0" rIns="0" bIns="0" rtlCol="0" anchor="t">
            <a:spAutoFit/>
          </a:bodyPr>
          <a:lstStyle/>
          <a:p>
            <a:pPr algn="l">
              <a:lnSpc>
                <a:spcPts val="1903"/>
              </a:lnSpc>
            </a:pPr>
            <a:r>
              <a:rPr lang="en-US" sz="1903" b="1">
                <a:solidFill>
                  <a:srgbClr val="004F6B"/>
                </a:solidFill>
                <a:latin typeface="Trebuchet MS 1"/>
                <a:ea typeface="Trebuchet MS 1"/>
                <a:cs typeface="Trebuchet MS 1"/>
                <a:sym typeface="Trebuchet MS 1"/>
              </a:rPr>
              <a:t>I can't book an appointment over the phone- they keep telling me to use the e-consult form. Because I don't have internet and can't do that, I started calling 111 or going to A&amp;E when what I really need is a GP appointment.</a:t>
            </a:r>
          </a:p>
          <a:p>
            <a:pPr algn="l">
              <a:lnSpc>
                <a:spcPts val="951"/>
              </a:lnSpc>
            </a:pPr>
            <a:endParaRPr lang="en-US" sz="1903" b="1">
              <a:solidFill>
                <a:srgbClr val="004F6B"/>
              </a:solidFill>
              <a:latin typeface="Trebuchet MS 1"/>
              <a:ea typeface="Trebuchet MS 1"/>
              <a:cs typeface="Trebuchet MS 1"/>
              <a:sym typeface="Trebuchet MS 1"/>
            </a:endParaRPr>
          </a:p>
          <a:p>
            <a:pPr algn="l">
              <a:lnSpc>
                <a:spcPts val="1903"/>
              </a:lnSpc>
            </a:pPr>
            <a:r>
              <a:rPr lang="en-US" sz="1903" b="1">
                <a:solidFill>
                  <a:srgbClr val="004F6B"/>
                </a:solidFill>
                <a:latin typeface="Trebuchet MS 1"/>
                <a:ea typeface="Trebuchet MS 1"/>
                <a:cs typeface="Trebuchet MS 1"/>
                <a:sym typeface="Trebuchet MS 1"/>
              </a:rPr>
              <a:t>Even when I clearly need to be seen in person and physically examined, I'm still only given online appointments.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98005" y="825096"/>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3" name="AutoShape 3"/>
          <p:cNvSpPr/>
          <p:nvPr/>
        </p:nvSpPr>
        <p:spPr>
          <a:xfrm>
            <a:off x="-1453617" y="1678103"/>
            <a:ext cx="21373275" cy="0"/>
          </a:xfrm>
          <a:prstGeom prst="line">
            <a:avLst/>
          </a:prstGeom>
          <a:ln w="238125" cap="flat">
            <a:solidFill>
              <a:srgbClr val="286181"/>
            </a:solidFill>
            <a:prstDash val="solid"/>
            <a:headEnd type="none" w="sm" len="sm"/>
            <a:tailEnd type="none" w="sm" len="sm"/>
          </a:ln>
        </p:spPr>
        <p:txBody>
          <a:bodyPr/>
          <a:lstStyle/>
          <a:p>
            <a:endParaRPr lang="en-GB"/>
          </a:p>
        </p:txBody>
      </p:sp>
      <p:sp>
        <p:nvSpPr>
          <p:cNvPr id="4" name="TextBox 4"/>
          <p:cNvSpPr txBox="1"/>
          <p:nvPr/>
        </p:nvSpPr>
        <p:spPr>
          <a:xfrm>
            <a:off x="0" y="876316"/>
            <a:ext cx="17931921" cy="664842"/>
          </a:xfrm>
          <a:prstGeom prst="rect">
            <a:avLst/>
          </a:prstGeom>
        </p:spPr>
        <p:txBody>
          <a:bodyPr lIns="0" tIns="0" rIns="0" bIns="0" rtlCol="0" anchor="t">
            <a:spAutoFit/>
          </a:bodyPr>
          <a:lstStyle/>
          <a:p>
            <a:pPr marL="0" lvl="0" indent="0" algn="ctr">
              <a:lnSpc>
                <a:spcPts val="5355"/>
              </a:lnSpc>
              <a:spcBef>
                <a:spcPct val="0"/>
              </a:spcBef>
            </a:pPr>
            <a:r>
              <a:rPr lang="en-US" sz="3825" b="1">
                <a:solidFill>
                  <a:srgbClr val="AD2473"/>
                </a:solidFill>
                <a:latin typeface="Trebuchet MS 1"/>
                <a:ea typeface="Trebuchet MS 1"/>
                <a:cs typeface="Trebuchet MS 1"/>
                <a:sym typeface="Trebuchet MS 1"/>
              </a:rPr>
              <a:t>What local people are saying about online GP services</a:t>
            </a:r>
          </a:p>
        </p:txBody>
      </p:sp>
      <p:sp>
        <p:nvSpPr>
          <p:cNvPr id="5" name="TextBox 5"/>
          <p:cNvSpPr txBox="1"/>
          <p:nvPr/>
        </p:nvSpPr>
        <p:spPr>
          <a:xfrm>
            <a:off x="1091934" y="3756270"/>
            <a:ext cx="6178625" cy="1733736"/>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I used an e-consult form. Very efficient - completed the e-consult form and had a call back within two hours. Had to provide a sample to the practice and had initial results within another two hours. Would be happy with this service in normal life as well!</a:t>
            </a:r>
          </a:p>
        </p:txBody>
      </p:sp>
      <p:sp>
        <p:nvSpPr>
          <p:cNvPr id="6" name="TextBox 6"/>
          <p:cNvSpPr txBox="1"/>
          <p:nvPr/>
        </p:nvSpPr>
        <p:spPr>
          <a:xfrm>
            <a:off x="2472481" y="5533464"/>
            <a:ext cx="6178625" cy="305933"/>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(Tower Hamlets patient)</a:t>
            </a:r>
          </a:p>
        </p:txBody>
      </p:sp>
      <p:sp>
        <p:nvSpPr>
          <p:cNvPr id="7" name="TextBox 7"/>
          <p:cNvSpPr txBox="1"/>
          <p:nvPr/>
        </p:nvSpPr>
        <p:spPr>
          <a:xfrm>
            <a:off x="567324" y="2153526"/>
            <a:ext cx="7376673" cy="1116486"/>
          </a:xfrm>
          <a:prstGeom prst="rect">
            <a:avLst/>
          </a:prstGeom>
        </p:spPr>
        <p:txBody>
          <a:bodyPr lIns="0" tIns="0" rIns="0" bIns="0" rtlCol="0" anchor="t">
            <a:spAutoFit/>
          </a:bodyPr>
          <a:lstStyle/>
          <a:p>
            <a:pPr algn="ctr">
              <a:lnSpc>
                <a:spcPts val="4316"/>
              </a:lnSpc>
            </a:pPr>
            <a:r>
              <a:rPr lang="en-US" sz="3924" b="1">
                <a:solidFill>
                  <a:srgbClr val="84BD00"/>
                </a:solidFill>
                <a:latin typeface="Trebuchet MS 1"/>
                <a:ea typeface="Trebuchet MS 1"/>
                <a:cs typeface="Trebuchet MS 1"/>
                <a:sym typeface="Trebuchet MS 1"/>
              </a:rPr>
              <a:t>Feedback from people satisfied with online GP access</a:t>
            </a:r>
          </a:p>
        </p:txBody>
      </p:sp>
      <p:sp>
        <p:nvSpPr>
          <p:cNvPr id="8" name="TextBox 8"/>
          <p:cNvSpPr txBox="1"/>
          <p:nvPr/>
        </p:nvSpPr>
        <p:spPr>
          <a:xfrm>
            <a:off x="1181231" y="6397093"/>
            <a:ext cx="6327454" cy="1162236"/>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Made an online booking and received a call from the GP, who then set up an online consultation through a text message. Everything happened very quickly and I am very pleased with it.</a:t>
            </a:r>
          </a:p>
        </p:txBody>
      </p:sp>
      <p:sp>
        <p:nvSpPr>
          <p:cNvPr id="9" name="TextBox 9"/>
          <p:cNvSpPr txBox="1"/>
          <p:nvPr/>
        </p:nvSpPr>
        <p:spPr>
          <a:xfrm>
            <a:off x="2799906" y="7601001"/>
            <a:ext cx="6178625" cy="305933"/>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(Hackney patient)</a:t>
            </a:r>
          </a:p>
        </p:txBody>
      </p:sp>
      <p:sp>
        <p:nvSpPr>
          <p:cNvPr id="10" name="TextBox 10"/>
          <p:cNvSpPr txBox="1"/>
          <p:nvPr/>
        </p:nvSpPr>
        <p:spPr>
          <a:xfrm>
            <a:off x="1091934" y="8260344"/>
            <a:ext cx="6327454" cy="879165"/>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While it's overall harder than before to access my GP,  I have noticed some improvements-booking blood tests online for example. </a:t>
            </a:r>
          </a:p>
        </p:txBody>
      </p:sp>
      <p:sp>
        <p:nvSpPr>
          <p:cNvPr id="11" name="TextBox 11"/>
          <p:cNvSpPr txBox="1"/>
          <p:nvPr/>
        </p:nvSpPr>
        <p:spPr>
          <a:xfrm>
            <a:off x="2909546" y="9189722"/>
            <a:ext cx="6178625" cy="305933"/>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(Havering patient)</a:t>
            </a:r>
          </a:p>
        </p:txBody>
      </p:sp>
      <p:sp>
        <p:nvSpPr>
          <p:cNvPr id="12" name="TextBox 12"/>
          <p:cNvSpPr txBox="1"/>
          <p:nvPr/>
        </p:nvSpPr>
        <p:spPr>
          <a:xfrm>
            <a:off x="9577231" y="2153526"/>
            <a:ext cx="7745302" cy="1116486"/>
          </a:xfrm>
          <a:prstGeom prst="rect">
            <a:avLst/>
          </a:prstGeom>
        </p:spPr>
        <p:txBody>
          <a:bodyPr lIns="0" tIns="0" rIns="0" bIns="0" rtlCol="0" anchor="t">
            <a:spAutoFit/>
          </a:bodyPr>
          <a:lstStyle/>
          <a:p>
            <a:pPr algn="ctr">
              <a:lnSpc>
                <a:spcPts val="4316"/>
              </a:lnSpc>
            </a:pPr>
            <a:r>
              <a:rPr lang="en-US" sz="3924" b="1">
                <a:solidFill>
                  <a:srgbClr val="E73E97"/>
                </a:solidFill>
                <a:latin typeface="Trebuchet MS 1"/>
                <a:ea typeface="Trebuchet MS 1"/>
                <a:cs typeface="Trebuchet MS 1"/>
                <a:sym typeface="Trebuchet MS 1"/>
              </a:rPr>
              <a:t>Feedback from people disatisfied with online GP access</a:t>
            </a:r>
          </a:p>
        </p:txBody>
      </p:sp>
      <p:sp>
        <p:nvSpPr>
          <p:cNvPr id="13" name="TextBox 13"/>
          <p:cNvSpPr txBox="1"/>
          <p:nvPr/>
        </p:nvSpPr>
        <p:spPr>
          <a:xfrm>
            <a:off x="9177468" y="3756270"/>
            <a:ext cx="8145066" cy="1447986"/>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The e-consult facility is often a waste of time. I have completed endless e-consults and half the time I get nowhere because they ask me to ring the surgery instead. When I ring the surgery they ask me to complete an e-consult. Many times I have gone round and round in circles getting nowhere.</a:t>
            </a:r>
          </a:p>
        </p:txBody>
      </p:sp>
      <p:sp>
        <p:nvSpPr>
          <p:cNvPr id="14" name="TextBox 14"/>
          <p:cNvSpPr txBox="1"/>
          <p:nvPr/>
        </p:nvSpPr>
        <p:spPr>
          <a:xfrm>
            <a:off x="12954125" y="5242356"/>
            <a:ext cx="6178625" cy="305933"/>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(Redbridge patient)</a:t>
            </a:r>
          </a:p>
        </p:txBody>
      </p:sp>
      <p:sp>
        <p:nvSpPr>
          <p:cNvPr id="15" name="TextBox 15"/>
          <p:cNvSpPr txBox="1"/>
          <p:nvPr/>
        </p:nvSpPr>
        <p:spPr>
          <a:xfrm>
            <a:off x="9177468" y="6110450"/>
            <a:ext cx="8145066" cy="592522"/>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Had my annual diabetic review virtually, it is impossible to do feet checks that way.</a:t>
            </a:r>
          </a:p>
        </p:txBody>
      </p:sp>
      <p:sp>
        <p:nvSpPr>
          <p:cNvPr id="16" name="TextBox 16"/>
          <p:cNvSpPr txBox="1"/>
          <p:nvPr/>
        </p:nvSpPr>
        <p:spPr>
          <a:xfrm>
            <a:off x="12753596" y="6425761"/>
            <a:ext cx="6178625" cy="305933"/>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(Tower Hamlets patient)</a:t>
            </a:r>
          </a:p>
        </p:txBody>
      </p:sp>
      <p:sp>
        <p:nvSpPr>
          <p:cNvPr id="17" name="TextBox 17"/>
          <p:cNvSpPr txBox="1"/>
          <p:nvPr/>
        </p:nvSpPr>
        <p:spPr>
          <a:xfrm>
            <a:off x="9177468" y="7285690"/>
            <a:ext cx="8145066" cy="592522"/>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E-consult is very difficult to complete with a visual impairment.  Telephone lines  are extremely busy. </a:t>
            </a:r>
          </a:p>
        </p:txBody>
      </p:sp>
      <p:sp>
        <p:nvSpPr>
          <p:cNvPr id="18" name="TextBox 18"/>
          <p:cNvSpPr txBox="1"/>
          <p:nvPr/>
        </p:nvSpPr>
        <p:spPr>
          <a:xfrm>
            <a:off x="12753596" y="7916312"/>
            <a:ext cx="6178625" cy="305933"/>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(Tower Hamlets patient)</a:t>
            </a:r>
          </a:p>
        </p:txBody>
      </p:sp>
      <p:sp>
        <p:nvSpPr>
          <p:cNvPr id="19" name="TextBox 19"/>
          <p:cNvSpPr txBox="1"/>
          <p:nvPr/>
        </p:nvSpPr>
        <p:spPr>
          <a:xfrm>
            <a:off x="9177468" y="8712839"/>
            <a:ext cx="8145066" cy="1162236"/>
          </a:xfrm>
          <a:prstGeom prst="rect">
            <a:avLst/>
          </a:prstGeom>
        </p:spPr>
        <p:txBody>
          <a:bodyPr lIns="0" tIns="0" rIns="0" bIns="0" rtlCol="0" anchor="t">
            <a:spAutoFit/>
          </a:bodyPr>
          <a:lstStyle/>
          <a:p>
            <a:pPr algn="just">
              <a:lnSpc>
                <a:spcPts val="2257"/>
              </a:lnSpc>
              <a:spcBef>
                <a:spcPct val="0"/>
              </a:spcBef>
            </a:pPr>
            <a:r>
              <a:rPr lang="en-US" sz="2257">
                <a:solidFill>
                  <a:srgbClr val="004F6B"/>
                </a:solidFill>
                <a:latin typeface="Trebuchet MS 3"/>
                <a:ea typeface="Trebuchet MS 3"/>
                <a:cs typeface="Trebuchet MS 3"/>
                <a:sym typeface="Trebuchet MS 3"/>
              </a:rPr>
              <a:t>I have had to contact the surgery six times in last two months for my 8 year old son .. they can’t offer a face to face appointment which I find so strange! I have been told this is how the surgery will continue to be.</a:t>
            </a:r>
          </a:p>
        </p:txBody>
      </p:sp>
      <p:sp>
        <p:nvSpPr>
          <p:cNvPr id="20" name="TextBox 20"/>
          <p:cNvSpPr txBox="1"/>
          <p:nvPr/>
        </p:nvSpPr>
        <p:spPr>
          <a:xfrm>
            <a:off x="12753596" y="9744757"/>
            <a:ext cx="6178625" cy="305879"/>
          </a:xfrm>
          <a:prstGeom prst="rect">
            <a:avLst/>
          </a:prstGeom>
        </p:spPr>
        <p:txBody>
          <a:bodyPr lIns="0" tIns="0" rIns="0" bIns="0" rtlCol="0" anchor="t">
            <a:spAutoFit/>
          </a:bodyPr>
          <a:lstStyle/>
          <a:p>
            <a:pPr algn="ctr">
              <a:lnSpc>
                <a:spcPts val="2257"/>
              </a:lnSpc>
              <a:spcBef>
                <a:spcPct val="0"/>
              </a:spcBef>
            </a:pPr>
            <a:r>
              <a:rPr lang="en-US" sz="2257">
                <a:solidFill>
                  <a:srgbClr val="004F6B"/>
                </a:solidFill>
                <a:latin typeface="Trebuchet MS 3"/>
                <a:ea typeface="Trebuchet MS 3"/>
                <a:cs typeface="Trebuchet MS 3"/>
                <a:sym typeface="Trebuchet MS 3"/>
              </a:rPr>
              <a:t>(Tower Hamlets patient)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48447" y="515916"/>
            <a:ext cx="4102275" cy="1025569"/>
          </a:xfrm>
          <a:custGeom>
            <a:avLst/>
            <a:gdLst/>
            <a:ahLst/>
            <a:cxnLst/>
            <a:rect l="l" t="t" r="r" b="b"/>
            <a:pathLst>
              <a:path w="4102275" h="1025569">
                <a:moveTo>
                  <a:pt x="0" y="0"/>
                </a:moveTo>
                <a:lnTo>
                  <a:pt x="4102275" y="0"/>
                </a:lnTo>
                <a:lnTo>
                  <a:pt x="4102275" y="1025568"/>
                </a:lnTo>
                <a:lnTo>
                  <a:pt x="0" y="1025568"/>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1028700" y="1284703"/>
            <a:ext cx="15686749" cy="8466425"/>
          </a:xfrm>
          <a:prstGeom prst="rect">
            <a:avLst/>
          </a:prstGeom>
        </p:spPr>
        <p:txBody>
          <a:bodyPr lIns="0" tIns="0" rIns="0" bIns="0" rtlCol="0" anchor="t">
            <a:spAutoFit/>
          </a:bodyPr>
          <a:lstStyle/>
          <a:p>
            <a:pPr algn="l">
              <a:lnSpc>
                <a:spcPts val="2823"/>
              </a:lnSpc>
            </a:pPr>
            <a:endParaRPr/>
          </a:p>
          <a:p>
            <a:pPr algn="l">
              <a:lnSpc>
                <a:spcPts val="2823"/>
              </a:lnSpc>
              <a:spcBef>
                <a:spcPct val="0"/>
              </a:spcBef>
            </a:pPr>
            <a:r>
              <a:rPr lang="en-US" sz="2823" b="1">
                <a:solidFill>
                  <a:srgbClr val="000000"/>
                </a:solidFill>
                <a:latin typeface="Overpass Ultra-Bold"/>
                <a:ea typeface="Overpass Ultra-Bold"/>
                <a:cs typeface="Overpass Ultra-Bold"/>
                <a:sym typeface="Overpass Ultra-Bold"/>
              </a:rPr>
              <a:t>Preliminary findings from a recent survey with 71 City residents on digital access found: </a:t>
            </a:r>
          </a:p>
          <a:p>
            <a:pPr algn="l">
              <a:lnSpc>
                <a:spcPts val="1323"/>
              </a:lnSpc>
              <a:spcBef>
                <a:spcPct val="0"/>
              </a:spcBef>
            </a:pPr>
            <a:endParaRPr lang="en-US" sz="2823" b="1">
              <a:solidFill>
                <a:srgbClr val="000000"/>
              </a:solidFill>
              <a:latin typeface="Overpass Ultra-Bold"/>
              <a:ea typeface="Overpass Ultra-Bold"/>
              <a:cs typeface="Overpass Ultra-Bold"/>
              <a:sym typeface="Overpass Ultra-Bold"/>
            </a:endParaRPr>
          </a:p>
          <a:p>
            <a:pPr marL="566475" lvl="1" indent="-283238" algn="l">
              <a:lnSpc>
                <a:spcPts val="3017"/>
              </a:lnSpc>
              <a:buFont typeface="Arial"/>
              <a:buChar char="•"/>
            </a:pPr>
            <a:r>
              <a:rPr lang="en-US" sz="2623">
                <a:solidFill>
                  <a:srgbClr val="000000"/>
                </a:solidFill>
                <a:latin typeface="Overpass"/>
                <a:ea typeface="Overpass"/>
                <a:cs typeface="Overpass"/>
                <a:sym typeface="Overpass"/>
              </a:rPr>
              <a:t>Number of apps/digital platforms that are now used is confusing. In the City residents have at least 10 different apps to access their health information.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The different apps/platforms not talking to each other, therefore having to access several to get information needed.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Access to information for the cared for by their carers and specific info not given for appts. E.G. one carer looks after Mum and Dad, she gets the appts through on the same app but it doesn’t specify whether its for Mum, Dad or herself!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Similarly, proxy access is not always simple to obtain and when granted, it is not always possible to see the same information that the patient would be able to, which is needed in cases of carers etc.</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Level of info is different according to who is providing it, E.G. some clinics/depts use Patient KNow Best but some give test results, some don’t etc.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Lack of language and disability access options.</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Multifactor authentication/complex verification processes is increasingly becoming a problem.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Worries about data storage and privacy.</a:t>
            </a:r>
          </a:p>
          <a:p>
            <a:pPr algn="l">
              <a:lnSpc>
                <a:spcPts val="3017"/>
              </a:lnSpc>
            </a:pPr>
            <a:endParaRPr lang="en-US" sz="2623">
              <a:solidFill>
                <a:srgbClr val="000000"/>
              </a:solidFill>
              <a:latin typeface="Overpass"/>
              <a:ea typeface="Overpass"/>
              <a:cs typeface="Overpass"/>
              <a:sym typeface="Overpass"/>
            </a:endParaRPr>
          </a:p>
          <a:p>
            <a:pPr algn="l">
              <a:lnSpc>
                <a:spcPts val="3017"/>
              </a:lnSpc>
            </a:pPr>
            <a:r>
              <a:rPr lang="en-US" sz="2623" b="1">
                <a:solidFill>
                  <a:srgbClr val="000000"/>
                </a:solidFill>
                <a:latin typeface="Overpass Ultra-Bold"/>
                <a:ea typeface="Overpass Ultra-Bold"/>
                <a:cs typeface="Overpass Ultra-Bold"/>
                <a:sym typeface="Overpass Ultra-Bold"/>
              </a:rPr>
              <a:t>On a positive note!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Ordering medication/repeat prescriptions has improved </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Quicker to book a GP appointment then waiting in the 8am rush queue</a:t>
            </a:r>
          </a:p>
          <a:p>
            <a:pPr marL="566475" lvl="1" indent="-283238" algn="l">
              <a:lnSpc>
                <a:spcPts val="3017"/>
              </a:lnSpc>
              <a:buFont typeface="Arial"/>
              <a:buChar char="•"/>
            </a:pPr>
            <a:r>
              <a:rPr lang="en-US" sz="2623">
                <a:solidFill>
                  <a:srgbClr val="000000"/>
                </a:solidFill>
                <a:latin typeface="Overpass"/>
                <a:ea typeface="Overpass"/>
                <a:cs typeface="Overpass"/>
                <a:sym typeface="Overpass"/>
              </a:rPr>
              <a:t>Appointment reminders are helpful </a:t>
            </a:r>
          </a:p>
          <a:p>
            <a:pPr marL="501707" lvl="1" indent="-250853" algn="l">
              <a:lnSpc>
                <a:spcPts val="2323"/>
              </a:lnSpc>
              <a:buFont typeface="Arial"/>
              <a:buChar char="•"/>
            </a:pPr>
            <a:r>
              <a:rPr lang="en-US" sz="2323" i="1">
                <a:solidFill>
                  <a:srgbClr val="000000"/>
                </a:solidFill>
                <a:latin typeface="Overpass Italics"/>
                <a:ea typeface="Overpass Italics"/>
                <a:cs typeface="Overpass Italics"/>
                <a:sym typeface="Overpass Italics"/>
              </a:rPr>
              <a:t>survey and focus groups conducted in summer 2024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98716"/>
            <a:ext cx="18288000" cy="8659584"/>
            <a:chOff x="0" y="0"/>
            <a:chExt cx="4816593" cy="2280713"/>
          </a:xfrm>
        </p:grpSpPr>
        <p:sp>
          <p:nvSpPr>
            <p:cNvPr id="3" name="Freeform 3"/>
            <p:cNvSpPr/>
            <p:nvPr/>
          </p:nvSpPr>
          <p:spPr>
            <a:xfrm>
              <a:off x="0" y="0"/>
              <a:ext cx="4816592" cy="2280714"/>
            </a:xfrm>
            <a:custGeom>
              <a:avLst/>
              <a:gdLst/>
              <a:ahLst/>
              <a:cxnLst/>
              <a:rect l="l" t="t" r="r" b="b"/>
              <a:pathLst>
                <a:path w="4816592" h="2280714">
                  <a:moveTo>
                    <a:pt x="0" y="0"/>
                  </a:moveTo>
                  <a:lnTo>
                    <a:pt x="4816592" y="0"/>
                  </a:lnTo>
                  <a:lnTo>
                    <a:pt x="4816592" y="2280714"/>
                  </a:lnTo>
                  <a:lnTo>
                    <a:pt x="0" y="2280714"/>
                  </a:lnTo>
                  <a:close/>
                </a:path>
              </a:pathLst>
            </a:custGeom>
            <a:solidFill>
              <a:srgbClr val="E1BBCD"/>
            </a:solidFill>
          </p:spPr>
          <p:txBody>
            <a:bodyPr/>
            <a:lstStyle/>
            <a:p>
              <a:endParaRPr lang="en-GB"/>
            </a:p>
          </p:txBody>
        </p:sp>
        <p:sp>
          <p:nvSpPr>
            <p:cNvPr id="4" name="TextBox 4"/>
            <p:cNvSpPr txBox="1"/>
            <p:nvPr/>
          </p:nvSpPr>
          <p:spPr>
            <a:xfrm>
              <a:off x="0" y="-9525"/>
              <a:ext cx="4816593" cy="2290238"/>
            </a:xfrm>
            <a:prstGeom prst="rect">
              <a:avLst/>
            </a:prstGeom>
          </p:spPr>
          <p:txBody>
            <a:bodyPr lIns="50800" tIns="50800" rIns="50800" bIns="50800" rtlCol="0" anchor="ctr"/>
            <a:lstStyle/>
            <a:p>
              <a:pPr algn="ctr">
                <a:lnSpc>
                  <a:spcPts val="1623"/>
                </a:lnSpc>
              </a:pPr>
              <a:endParaRPr/>
            </a:p>
          </p:txBody>
        </p:sp>
      </p:grpSp>
      <p:sp>
        <p:nvSpPr>
          <p:cNvPr id="5" name="TextBox 5"/>
          <p:cNvSpPr txBox="1"/>
          <p:nvPr/>
        </p:nvSpPr>
        <p:spPr>
          <a:xfrm>
            <a:off x="1764406" y="790575"/>
            <a:ext cx="14818552" cy="7762330"/>
          </a:xfrm>
          <a:prstGeom prst="rect">
            <a:avLst/>
          </a:prstGeom>
        </p:spPr>
        <p:txBody>
          <a:bodyPr lIns="0" tIns="0" rIns="0" bIns="0" rtlCol="0" anchor="t">
            <a:spAutoFit/>
          </a:bodyPr>
          <a:lstStyle/>
          <a:p>
            <a:pPr algn="l">
              <a:lnSpc>
                <a:spcPts val="7410"/>
              </a:lnSpc>
            </a:pPr>
            <a:r>
              <a:rPr lang="en-US" sz="5292" b="1" dirty="0">
                <a:solidFill>
                  <a:srgbClr val="000000"/>
                </a:solidFill>
                <a:latin typeface="Overpass Ultra-Bold"/>
                <a:ea typeface="Overpass Ultra-Bold"/>
                <a:cs typeface="Overpass Ultra-Bold"/>
                <a:sym typeface="Overpass Ultra-Bold"/>
              </a:rPr>
              <a:t>Sickness to prevention</a:t>
            </a:r>
          </a:p>
          <a:p>
            <a:pPr algn="l">
              <a:lnSpc>
                <a:spcPts val="2370"/>
              </a:lnSpc>
            </a:pPr>
            <a:endParaRPr lang="en-US" sz="5292" b="1" dirty="0">
              <a:solidFill>
                <a:srgbClr val="000000"/>
              </a:solidFill>
              <a:latin typeface="Overpass Ultra-Bold"/>
              <a:ea typeface="Overpass Ultra-Bold"/>
              <a:cs typeface="Overpass Ultra-Bold"/>
              <a:sym typeface="Overpass Ultra-Bold"/>
            </a:endParaRPr>
          </a:p>
          <a:p>
            <a:pPr marL="647700" lvl="1" indent="-323850" algn="l">
              <a:lnSpc>
                <a:spcPts val="4200"/>
              </a:lnSpc>
              <a:buFont typeface="Arial"/>
              <a:buChar char="•"/>
            </a:pPr>
            <a:r>
              <a:rPr lang="en-US" sz="3000" dirty="0">
                <a:solidFill>
                  <a:srgbClr val="000000"/>
                </a:solidFill>
                <a:latin typeface="Overpass"/>
                <a:ea typeface="Overpass"/>
                <a:cs typeface="Overpass"/>
                <a:sym typeface="Overpass"/>
              </a:rPr>
              <a:t>Access and trust are key prerequisites for building participation around the prevention agenda. Need to show that the NHS will be there first and can be trusted before you can ask people to do things differently.</a:t>
            </a:r>
            <a:r>
              <a:rPr lang="en-US" sz="3000" b="1" dirty="0">
                <a:solidFill>
                  <a:srgbClr val="000000"/>
                </a:solidFill>
                <a:latin typeface="Overpass Ultra-Bold"/>
                <a:ea typeface="Overpass Ultra-Bold"/>
                <a:cs typeface="Overpass Ultra-Bold"/>
                <a:sym typeface="Overpass Ultra-Bold"/>
              </a:rPr>
              <a:t>  </a:t>
            </a:r>
          </a:p>
          <a:p>
            <a:pPr marL="647700" lvl="1" indent="-323850" algn="l">
              <a:lnSpc>
                <a:spcPts val="4200"/>
              </a:lnSpc>
              <a:buFont typeface="Arial"/>
              <a:buChar char="•"/>
            </a:pPr>
            <a:r>
              <a:rPr lang="en-US" sz="3000" dirty="0">
                <a:solidFill>
                  <a:srgbClr val="000000"/>
                </a:solidFill>
                <a:latin typeface="Overpass"/>
                <a:ea typeface="Overpass"/>
                <a:cs typeface="Overpass"/>
                <a:sym typeface="Overpass"/>
              </a:rPr>
              <a:t>Proactively offering check-ups, routine investigations, screenings, vaccinations or other forms of care and supporting in  a coordinated manner builds trust.</a:t>
            </a:r>
          </a:p>
          <a:p>
            <a:pPr marL="647700" lvl="1" indent="-323850" algn="l">
              <a:lnSpc>
                <a:spcPts val="4200"/>
              </a:lnSpc>
              <a:buFont typeface="Arial"/>
              <a:buChar char="•"/>
            </a:pPr>
            <a:r>
              <a:rPr lang="en-US" sz="3000" dirty="0">
                <a:solidFill>
                  <a:srgbClr val="000000"/>
                </a:solidFill>
                <a:latin typeface="Overpass"/>
                <a:ea typeface="Overpass"/>
                <a:cs typeface="Overpass"/>
                <a:sym typeface="Overpass"/>
              </a:rPr>
              <a:t>Link to person centered access to trusted information sources - understand their motivations and gain their trust. </a:t>
            </a:r>
          </a:p>
          <a:p>
            <a:pPr marL="647700" lvl="1" indent="-323850" algn="l">
              <a:lnSpc>
                <a:spcPts val="4200"/>
              </a:lnSpc>
              <a:buFont typeface="Arial"/>
              <a:buChar char="•"/>
            </a:pPr>
            <a:r>
              <a:rPr lang="en-US" sz="3000" dirty="0">
                <a:solidFill>
                  <a:srgbClr val="000000"/>
                </a:solidFill>
                <a:latin typeface="Overpass"/>
                <a:ea typeface="Overpass"/>
                <a:cs typeface="Overpass"/>
                <a:sym typeface="Overpass"/>
              </a:rPr>
              <a:t>GP surgeries actively work with the wider community to promote holistic patient health - social prescribers, the voluntary sector </a:t>
            </a:r>
            <a:r>
              <a:rPr lang="en-US" sz="3000" dirty="0" err="1">
                <a:solidFill>
                  <a:srgbClr val="000000"/>
                </a:solidFill>
                <a:latin typeface="Overpass"/>
                <a:ea typeface="Overpass"/>
                <a:cs typeface="Overpass"/>
                <a:sym typeface="Overpass"/>
              </a:rPr>
              <a:t>etc</a:t>
            </a:r>
            <a:endParaRPr lang="en-US" sz="3000" dirty="0">
              <a:solidFill>
                <a:srgbClr val="000000"/>
              </a:solidFill>
              <a:latin typeface="Overpass"/>
              <a:ea typeface="Overpass"/>
              <a:cs typeface="Overpass"/>
              <a:sym typeface="Overpass"/>
            </a:endParaRPr>
          </a:p>
          <a:p>
            <a:pPr marL="647700" lvl="1" indent="-323850" algn="l">
              <a:lnSpc>
                <a:spcPts val="4200"/>
              </a:lnSpc>
              <a:buFont typeface="Arial"/>
              <a:buChar char="•"/>
            </a:pPr>
            <a:r>
              <a:rPr lang="en-US" sz="3000" dirty="0">
                <a:solidFill>
                  <a:srgbClr val="000000"/>
                </a:solidFill>
                <a:latin typeface="Overpass"/>
                <a:ea typeface="Overpass"/>
                <a:cs typeface="Overpass"/>
                <a:sym typeface="Overpass"/>
              </a:rPr>
              <a:t>Inequalities continue to increase for those experiencing them now. Community connections and stability of things like employment and housing help people to manage their health better if they are experiencing inequalities.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7457" y="-607446"/>
            <a:ext cx="21946323" cy="2445634"/>
            <a:chOff x="0" y="0"/>
            <a:chExt cx="5780102" cy="644118"/>
          </a:xfrm>
        </p:grpSpPr>
        <p:sp>
          <p:nvSpPr>
            <p:cNvPr id="3" name="Freeform 3"/>
            <p:cNvSpPr/>
            <p:nvPr/>
          </p:nvSpPr>
          <p:spPr>
            <a:xfrm>
              <a:off x="0" y="0"/>
              <a:ext cx="5780101" cy="644118"/>
            </a:xfrm>
            <a:custGeom>
              <a:avLst/>
              <a:gdLst/>
              <a:ahLst/>
              <a:cxnLst/>
              <a:rect l="l" t="t" r="r" b="b"/>
              <a:pathLst>
                <a:path w="5780101" h="644118">
                  <a:moveTo>
                    <a:pt x="17991" y="0"/>
                  </a:moveTo>
                  <a:lnTo>
                    <a:pt x="5762110" y="0"/>
                  </a:lnTo>
                  <a:cubicBezTo>
                    <a:pt x="5772047" y="0"/>
                    <a:pt x="5780101" y="8055"/>
                    <a:pt x="5780101" y="17991"/>
                  </a:cubicBezTo>
                  <a:lnTo>
                    <a:pt x="5780101" y="626127"/>
                  </a:lnTo>
                  <a:cubicBezTo>
                    <a:pt x="5780101" y="636063"/>
                    <a:pt x="5772047" y="644118"/>
                    <a:pt x="5762110" y="644118"/>
                  </a:cubicBezTo>
                  <a:lnTo>
                    <a:pt x="17991" y="644118"/>
                  </a:lnTo>
                  <a:cubicBezTo>
                    <a:pt x="8055" y="644118"/>
                    <a:pt x="0" y="636063"/>
                    <a:pt x="0" y="626127"/>
                  </a:cubicBezTo>
                  <a:lnTo>
                    <a:pt x="0" y="17991"/>
                  </a:lnTo>
                  <a:cubicBezTo>
                    <a:pt x="0" y="8055"/>
                    <a:pt x="8055" y="0"/>
                    <a:pt x="17991" y="0"/>
                  </a:cubicBezTo>
                  <a:close/>
                </a:path>
              </a:pathLst>
            </a:custGeom>
            <a:solidFill>
              <a:srgbClr val="F37D20"/>
            </a:solidFill>
          </p:spPr>
          <p:txBody>
            <a:bodyPr/>
            <a:lstStyle/>
            <a:p>
              <a:endParaRPr lang="en-GB"/>
            </a:p>
          </p:txBody>
        </p:sp>
        <p:sp>
          <p:nvSpPr>
            <p:cNvPr id="4" name="TextBox 4"/>
            <p:cNvSpPr txBox="1"/>
            <p:nvPr/>
          </p:nvSpPr>
          <p:spPr>
            <a:xfrm>
              <a:off x="0" y="-19050"/>
              <a:ext cx="5780102" cy="663168"/>
            </a:xfrm>
            <a:prstGeom prst="rect">
              <a:avLst/>
            </a:prstGeom>
          </p:spPr>
          <p:txBody>
            <a:bodyPr lIns="50800" tIns="50800" rIns="50800" bIns="50800" rtlCol="0" anchor="ctr"/>
            <a:lstStyle/>
            <a:p>
              <a:pPr algn="ctr">
                <a:lnSpc>
                  <a:spcPts val="1828"/>
                </a:lnSpc>
              </a:pPr>
              <a:endParaRPr/>
            </a:p>
          </p:txBody>
        </p:sp>
      </p:grpSp>
      <p:sp>
        <p:nvSpPr>
          <p:cNvPr id="5" name="TextBox 5"/>
          <p:cNvSpPr txBox="1"/>
          <p:nvPr/>
        </p:nvSpPr>
        <p:spPr>
          <a:xfrm>
            <a:off x="850154" y="433129"/>
            <a:ext cx="17147414" cy="800723"/>
          </a:xfrm>
          <a:prstGeom prst="rect">
            <a:avLst/>
          </a:prstGeom>
        </p:spPr>
        <p:txBody>
          <a:bodyPr lIns="0" tIns="0" rIns="0" bIns="0" rtlCol="0" anchor="t">
            <a:spAutoFit/>
          </a:bodyPr>
          <a:lstStyle/>
          <a:p>
            <a:pPr marL="0" lvl="0" indent="0" algn="l">
              <a:lnSpc>
                <a:spcPts val="5994"/>
              </a:lnSpc>
            </a:pPr>
            <a:r>
              <a:rPr lang="en-US" sz="5499" b="1">
                <a:solidFill>
                  <a:srgbClr val="FFFFFF"/>
                </a:solidFill>
                <a:latin typeface="Arimo Bold"/>
                <a:ea typeface="Arimo Bold"/>
                <a:cs typeface="Arimo Bold"/>
                <a:sym typeface="Arimo Bold"/>
              </a:rPr>
              <a:t>What we have learned </a:t>
            </a:r>
          </a:p>
        </p:txBody>
      </p:sp>
      <p:sp>
        <p:nvSpPr>
          <p:cNvPr id="6" name="TextBox 6"/>
          <p:cNvSpPr txBox="1"/>
          <p:nvPr/>
        </p:nvSpPr>
        <p:spPr>
          <a:xfrm>
            <a:off x="1966421" y="2130427"/>
            <a:ext cx="15292879" cy="1054143"/>
          </a:xfrm>
          <a:prstGeom prst="rect">
            <a:avLst/>
          </a:prstGeom>
        </p:spPr>
        <p:txBody>
          <a:bodyPr lIns="0" tIns="0" rIns="0" bIns="0" rtlCol="0" anchor="t">
            <a:spAutoFit/>
          </a:bodyPr>
          <a:lstStyle/>
          <a:p>
            <a:pPr marL="0" lvl="0" indent="0" algn="l">
              <a:lnSpc>
                <a:spcPts val="2728"/>
              </a:lnSpc>
            </a:pPr>
            <a:r>
              <a:rPr lang="en-US" sz="2503">
                <a:solidFill>
                  <a:srgbClr val="203864"/>
                </a:solidFill>
                <a:latin typeface="Arimo"/>
                <a:ea typeface="Arimo"/>
                <a:cs typeface="Arimo"/>
                <a:sym typeface="Arimo"/>
              </a:rPr>
              <a:t>Cost of living increases affected </a:t>
            </a:r>
            <a:r>
              <a:rPr lang="en-US" sz="2503">
                <a:solidFill>
                  <a:srgbClr val="960451"/>
                </a:solidFill>
                <a:latin typeface="Arimo"/>
                <a:ea typeface="Arimo"/>
                <a:cs typeface="Arimo"/>
                <a:sym typeface="Arimo"/>
              </a:rPr>
              <a:t>local people‘s ability to make healthy lifestyle choices. </a:t>
            </a:r>
            <a:r>
              <a:rPr lang="en-US" sz="2503">
                <a:solidFill>
                  <a:srgbClr val="203864"/>
                </a:solidFill>
                <a:latin typeface="Arimo"/>
                <a:ea typeface="Arimo"/>
                <a:cs typeface="Arimo"/>
                <a:sym typeface="Arimo"/>
              </a:rPr>
              <a:t>The main culprit for it is the </a:t>
            </a:r>
            <a:r>
              <a:rPr lang="en-US" sz="2503">
                <a:solidFill>
                  <a:srgbClr val="960451"/>
                </a:solidFill>
                <a:latin typeface="Arimo"/>
                <a:ea typeface="Arimo"/>
                <a:cs typeface="Arimo"/>
                <a:sym typeface="Arimo"/>
              </a:rPr>
              <a:t>rising price of food,</a:t>
            </a:r>
            <a:r>
              <a:rPr lang="en-US" sz="2503">
                <a:solidFill>
                  <a:srgbClr val="203864"/>
                </a:solidFill>
                <a:latin typeface="Arimo"/>
                <a:ea typeface="Arimo"/>
                <a:cs typeface="Arimo"/>
                <a:sym typeface="Arimo"/>
              </a:rPr>
              <a:t> and particularly of healthy food choices. </a:t>
            </a:r>
            <a:r>
              <a:rPr lang="en-US" sz="2503" b="1">
                <a:solidFill>
                  <a:srgbClr val="203864"/>
                </a:solidFill>
                <a:latin typeface="Arimo Bold"/>
                <a:ea typeface="Arimo Bold"/>
                <a:cs typeface="Arimo Bold"/>
                <a:sym typeface="Arimo Bold"/>
              </a:rPr>
              <a:t>Compared to 2019-20, concern about the wide availability of fast food has been surpassed by concern for outright food poverty.</a:t>
            </a:r>
          </a:p>
        </p:txBody>
      </p:sp>
      <p:sp>
        <p:nvSpPr>
          <p:cNvPr id="7" name="TextBox 7"/>
          <p:cNvSpPr txBox="1"/>
          <p:nvPr/>
        </p:nvSpPr>
        <p:spPr>
          <a:xfrm>
            <a:off x="1966421" y="3413170"/>
            <a:ext cx="15292879" cy="2082843"/>
          </a:xfrm>
          <a:prstGeom prst="rect">
            <a:avLst/>
          </a:prstGeom>
        </p:spPr>
        <p:txBody>
          <a:bodyPr lIns="0" tIns="0" rIns="0" bIns="0" rtlCol="0" anchor="t">
            <a:spAutoFit/>
          </a:bodyPr>
          <a:lstStyle/>
          <a:p>
            <a:pPr marL="0" lvl="0" indent="0" algn="l">
              <a:lnSpc>
                <a:spcPts val="2728"/>
              </a:lnSpc>
            </a:pPr>
            <a:r>
              <a:rPr lang="en-US" sz="2503">
                <a:solidFill>
                  <a:srgbClr val="203864"/>
                </a:solidFill>
                <a:latin typeface="Arimo"/>
                <a:ea typeface="Arimo"/>
                <a:cs typeface="Arimo"/>
                <a:sym typeface="Arimo"/>
              </a:rPr>
              <a:t>Local people‘s experience of health and care services is mixed, and the cost of living crisis has deepened </a:t>
            </a:r>
            <a:r>
              <a:rPr lang="en-US" sz="2503">
                <a:solidFill>
                  <a:srgbClr val="960451"/>
                </a:solidFill>
                <a:latin typeface="Arimo"/>
                <a:ea typeface="Arimo"/>
                <a:cs typeface="Arimo"/>
                <a:sym typeface="Arimo"/>
              </a:rPr>
              <a:t>inequalities around access to care and experience of care. </a:t>
            </a:r>
            <a:r>
              <a:rPr lang="en-US" sz="2503">
                <a:solidFill>
                  <a:srgbClr val="203864"/>
                </a:solidFill>
                <a:latin typeface="Arimo"/>
                <a:ea typeface="Arimo"/>
                <a:cs typeface="Arimo"/>
                <a:sym typeface="Arimo"/>
              </a:rPr>
              <a:t>Inequalities happen along the lines of</a:t>
            </a:r>
            <a:r>
              <a:rPr lang="en-US" sz="2503">
                <a:solidFill>
                  <a:srgbClr val="960451"/>
                </a:solidFill>
                <a:latin typeface="Arimo"/>
                <a:ea typeface="Arimo"/>
                <a:cs typeface="Arimo"/>
                <a:sym typeface="Arimo"/>
              </a:rPr>
              <a:t> social class </a:t>
            </a:r>
            <a:r>
              <a:rPr lang="en-US" sz="2503">
                <a:solidFill>
                  <a:srgbClr val="203864"/>
                </a:solidFill>
                <a:latin typeface="Arimo"/>
                <a:ea typeface="Arimo"/>
                <a:cs typeface="Arimo"/>
                <a:sym typeface="Arimo"/>
              </a:rPr>
              <a:t>and </a:t>
            </a:r>
            <a:r>
              <a:rPr lang="en-US" sz="2503">
                <a:solidFill>
                  <a:srgbClr val="960451"/>
                </a:solidFill>
                <a:latin typeface="Arimo"/>
                <a:ea typeface="Arimo"/>
                <a:cs typeface="Arimo"/>
                <a:sym typeface="Arimo"/>
              </a:rPr>
              <a:t>general state of health;</a:t>
            </a:r>
            <a:r>
              <a:rPr lang="en-US" sz="2503">
                <a:solidFill>
                  <a:srgbClr val="203864"/>
                </a:solidFill>
                <a:latin typeface="Arimo"/>
                <a:ea typeface="Arimo"/>
                <a:cs typeface="Arimo"/>
                <a:sym typeface="Arimo"/>
              </a:rPr>
              <a:t> and less so factors such as ethnicity or age. Patients struggling financially and those with long-term health issues (especially those who were neurodivergent or living with a long-term condition) had more negative experiences of health and care services. This shows potential for a</a:t>
            </a:r>
            <a:r>
              <a:rPr lang="en-US" sz="2503">
                <a:solidFill>
                  <a:srgbClr val="960451"/>
                </a:solidFill>
                <a:latin typeface="Arimo"/>
                <a:ea typeface="Arimo"/>
                <a:cs typeface="Arimo"/>
                <a:sym typeface="Arimo"/>
              </a:rPr>
              <a:t> vicious circle of poor health and poverty,</a:t>
            </a:r>
            <a:r>
              <a:rPr lang="en-US" sz="2503">
                <a:solidFill>
                  <a:srgbClr val="203864"/>
                </a:solidFill>
                <a:latin typeface="Arimo"/>
                <a:ea typeface="Arimo"/>
                <a:cs typeface="Arimo"/>
                <a:sym typeface="Arimo"/>
              </a:rPr>
              <a:t> which can drive health inequalities even further.</a:t>
            </a:r>
          </a:p>
        </p:txBody>
      </p:sp>
      <p:sp>
        <p:nvSpPr>
          <p:cNvPr id="8" name="TextBox 8"/>
          <p:cNvSpPr txBox="1"/>
          <p:nvPr/>
        </p:nvSpPr>
        <p:spPr>
          <a:xfrm>
            <a:off x="875766" y="1224327"/>
            <a:ext cx="3587115" cy="250795"/>
          </a:xfrm>
          <a:prstGeom prst="rect">
            <a:avLst/>
          </a:prstGeom>
        </p:spPr>
        <p:txBody>
          <a:bodyPr lIns="0" tIns="0" rIns="0" bIns="0" rtlCol="0" anchor="t">
            <a:spAutoFit/>
          </a:bodyPr>
          <a:lstStyle/>
          <a:p>
            <a:pPr algn="ctr">
              <a:lnSpc>
                <a:spcPts val="1623"/>
              </a:lnSpc>
              <a:spcBef>
                <a:spcPct val="0"/>
              </a:spcBef>
            </a:pPr>
            <a:r>
              <a:rPr lang="en-US" sz="1623" b="1">
                <a:solidFill>
                  <a:srgbClr val="000000"/>
                </a:solidFill>
                <a:latin typeface="Overpass Ultra-Bold"/>
                <a:ea typeface="Overpass Ultra-Bold"/>
                <a:cs typeface="Overpass Ultra-Bold"/>
                <a:sym typeface="Overpass Ultra-Bold"/>
              </a:rPr>
              <a:t>Tower Hamlets Cost of Living Report </a:t>
            </a:r>
          </a:p>
        </p:txBody>
      </p:sp>
      <p:grpSp>
        <p:nvGrpSpPr>
          <p:cNvPr id="9" name="Group 9"/>
          <p:cNvGrpSpPr/>
          <p:nvPr/>
        </p:nvGrpSpPr>
        <p:grpSpPr>
          <a:xfrm>
            <a:off x="701631" y="5850005"/>
            <a:ext cx="780207" cy="390103"/>
            <a:chOff x="0" y="0"/>
            <a:chExt cx="812800" cy="406400"/>
          </a:xfrm>
        </p:grpSpPr>
        <p:sp>
          <p:nvSpPr>
            <p:cNvPr id="10" name="Freeform 10"/>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E73E97"/>
            </a:solidFill>
          </p:spPr>
          <p:txBody>
            <a:bodyPr/>
            <a:lstStyle/>
            <a:p>
              <a:endParaRPr lang="en-GB"/>
            </a:p>
          </p:txBody>
        </p:sp>
        <p:sp>
          <p:nvSpPr>
            <p:cNvPr id="11" name="TextBox 11"/>
            <p:cNvSpPr txBox="1"/>
            <p:nvPr/>
          </p:nvSpPr>
          <p:spPr>
            <a:xfrm>
              <a:off x="0" y="-19050"/>
              <a:ext cx="698500" cy="425450"/>
            </a:xfrm>
            <a:prstGeom prst="rect">
              <a:avLst/>
            </a:prstGeom>
          </p:spPr>
          <p:txBody>
            <a:bodyPr lIns="50800" tIns="50800" rIns="50800" bIns="50800" rtlCol="0" anchor="ctr"/>
            <a:lstStyle/>
            <a:p>
              <a:pPr algn="ctr">
                <a:lnSpc>
                  <a:spcPts val="1828"/>
                </a:lnSpc>
              </a:pPr>
              <a:endParaRPr/>
            </a:p>
          </p:txBody>
        </p:sp>
      </p:grpSp>
      <p:grpSp>
        <p:nvGrpSpPr>
          <p:cNvPr id="12" name="Group 12"/>
          <p:cNvGrpSpPr/>
          <p:nvPr/>
        </p:nvGrpSpPr>
        <p:grpSpPr>
          <a:xfrm>
            <a:off x="2307701" y="8390920"/>
            <a:ext cx="723245" cy="281743"/>
            <a:chOff x="0" y="0"/>
            <a:chExt cx="1043245" cy="406400"/>
          </a:xfrm>
        </p:grpSpPr>
        <p:sp>
          <p:nvSpPr>
            <p:cNvPr id="13" name="Freeform 13"/>
            <p:cNvSpPr/>
            <p:nvPr/>
          </p:nvSpPr>
          <p:spPr>
            <a:xfrm>
              <a:off x="0" y="0"/>
              <a:ext cx="1043245" cy="406400"/>
            </a:xfrm>
            <a:custGeom>
              <a:avLst/>
              <a:gdLst/>
              <a:ahLst/>
              <a:cxnLst/>
              <a:rect l="l" t="t" r="r" b="b"/>
              <a:pathLst>
                <a:path w="1043245" h="406400">
                  <a:moveTo>
                    <a:pt x="840045" y="0"/>
                  </a:moveTo>
                  <a:lnTo>
                    <a:pt x="0" y="0"/>
                  </a:lnTo>
                  <a:lnTo>
                    <a:pt x="0" y="406400"/>
                  </a:lnTo>
                  <a:lnTo>
                    <a:pt x="840045" y="406400"/>
                  </a:lnTo>
                  <a:lnTo>
                    <a:pt x="1043245" y="203200"/>
                  </a:lnTo>
                  <a:lnTo>
                    <a:pt x="840045" y="0"/>
                  </a:lnTo>
                  <a:close/>
                </a:path>
              </a:pathLst>
            </a:custGeom>
            <a:solidFill>
              <a:srgbClr val="800080"/>
            </a:solidFill>
          </p:spPr>
          <p:txBody>
            <a:bodyPr/>
            <a:lstStyle/>
            <a:p>
              <a:endParaRPr lang="en-GB"/>
            </a:p>
          </p:txBody>
        </p:sp>
        <p:sp>
          <p:nvSpPr>
            <p:cNvPr id="14" name="TextBox 14"/>
            <p:cNvSpPr txBox="1"/>
            <p:nvPr/>
          </p:nvSpPr>
          <p:spPr>
            <a:xfrm>
              <a:off x="0" y="9525"/>
              <a:ext cx="928945" cy="396875"/>
            </a:xfrm>
            <a:prstGeom prst="rect">
              <a:avLst/>
            </a:prstGeom>
          </p:spPr>
          <p:txBody>
            <a:bodyPr lIns="50800" tIns="50800" rIns="50800" bIns="50800" rtlCol="0" anchor="ctr"/>
            <a:lstStyle/>
            <a:p>
              <a:pPr algn="ctr">
                <a:lnSpc>
                  <a:spcPts val="1828"/>
                </a:lnSpc>
              </a:pPr>
              <a:endParaRPr/>
            </a:p>
          </p:txBody>
        </p:sp>
      </p:grpSp>
      <p:sp>
        <p:nvSpPr>
          <p:cNvPr id="15" name="TextBox 15"/>
          <p:cNvSpPr txBox="1"/>
          <p:nvPr/>
        </p:nvSpPr>
        <p:spPr>
          <a:xfrm>
            <a:off x="1966421" y="5791289"/>
            <a:ext cx="11194501" cy="372042"/>
          </a:xfrm>
          <a:prstGeom prst="rect">
            <a:avLst/>
          </a:prstGeom>
        </p:spPr>
        <p:txBody>
          <a:bodyPr lIns="0" tIns="0" rIns="0" bIns="0" rtlCol="0" anchor="t">
            <a:spAutoFit/>
          </a:bodyPr>
          <a:lstStyle/>
          <a:p>
            <a:pPr marL="0" lvl="0" indent="0" algn="l">
              <a:lnSpc>
                <a:spcPts val="2769"/>
              </a:lnSpc>
            </a:pPr>
            <a:r>
              <a:rPr lang="en-US" sz="2540" b="1">
                <a:solidFill>
                  <a:srgbClr val="203864"/>
                </a:solidFill>
                <a:latin typeface="Arimo Bold"/>
                <a:ea typeface="Arimo Bold"/>
                <a:cs typeface="Arimo Bold"/>
                <a:sym typeface="Arimo Bold"/>
              </a:rPr>
              <a:t>The cost of living crisis is furthering inequalities. Most hit by it are:</a:t>
            </a:r>
          </a:p>
        </p:txBody>
      </p:sp>
      <p:sp>
        <p:nvSpPr>
          <p:cNvPr id="16" name="TextBox 16"/>
          <p:cNvSpPr txBox="1"/>
          <p:nvPr/>
        </p:nvSpPr>
        <p:spPr>
          <a:xfrm>
            <a:off x="3275038" y="6306206"/>
            <a:ext cx="13876288" cy="730661"/>
          </a:xfrm>
          <a:prstGeom prst="rect">
            <a:avLst/>
          </a:prstGeom>
        </p:spPr>
        <p:txBody>
          <a:bodyPr lIns="0" tIns="0" rIns="0" bIns="0" rtlCol="0" anchor="t">
            <a:spAutoFit/>
          </a:bodyPr>
          <a:lstStyle/>
          <a:p>
            <a:pPr marL="0" lvl="0" indent="0" algn="l">
              <a:lnSpc>
                <a:spcPts val="2845"/>
              </a:lnSpc>
            </a:pPr>
            <a:r>
              <a:rPr lang="en-US" sz="2540">
                <a:solidFill>
                  <a:srgbClr val="203864"/>
                </a:solidFill>
                <a:latin typeface="Arimo"/>
                <a:ea typeface="Arimo"/>
                <a:cs typeface="Arimo"/>
                <a:sym typeface="Arimo"/>
              </a:rPr>
              <a:t>Families with children; especially with school-aged children; single parents; multigenerational households.</a:t>
            </a:r>
          </a:p>
        </p:txBody>
      </p:sp>
      <p:sp>
        <p:nvSpPr>
          <p:cNvPr id="17" name="TextBox 17"/>
          <p:cNvSpPr txBox="1"/>
          <p:nvPr/>
        </p:nvSpPr>
        <p:spPr>
          <a:xfrm>
            <a:off x="3275038" y="7189267"/>
            <a:ext cx="14368361" cy="368865"/>
          </a:xfrm>
          <a:prstGeom prst="rect">
            <a:avLst/>
          </a:prstGeom>
        </p:spPr>
        <p:txBody>
          <a:bodyPr lIns="0" tIns="0" rIns="0" bIns="0" rtlCol="0" anchor="t">
            <a:spAutoFit/>
          </a:bodyPr>
          <a:lstStyle/>
          <a:p>
            <a:pPr marL="0" lvl="0" indent="0" algn="l">
              <a:lnSpc>
                <a:spcPts val="2769"/>
              </a:lnSpc>
            </a:pPr>
            <a:r>
              <a:rPr lang="en-US" sz="2540">
                <a:solidFill>
                  <a:srgbClr val="203864"/>
                </a:solidFill>
                <a:latin typeface="Arimo"/>
                <a:ea typeface="Arimo"/>
                <a:cs typeface="Arimo"/>
                <a:sym typeface="Arimo"/>
              </a:rPr>
              <a:t>People experiencing poor health or long-term illness.</a:t>
            </a:r>
          </a:p>
        </p:txBody>
      </p:sp>
      <p:sp>
        <p:nvSpPr>
          <p:cNvPr id="18" name="TextBox 18"/>
          <p:cNvSpPr txBox="1"/>
          <p:nvPr/>
        </p:nvSpPr>
        <p:spPr>
          <a:xfrm>
            <a:off x="3275038" y="7710532"/>
            <a:ext cx="14368361" cy="368865"/>
          </a:xfrm>
          <a:prstGeom prst="rect">
            <a:avLst/>
          </a:prstGeom>
        </p:spPr>
        <p:txBody>
          <a:bodyPr lIns="0" tIns="0" rIns="0" bIns="0" rtlCol="0" anchor="t">
            <a:spAutoFit/>
          </a:bodyPr>
          <a:lstStyle/>
          <a:p>
            <a:pPr marL="0" lvl="0" indent="0" algn="l">
              <a:lnSpc>
                <a:spcPts val="2769"/>
              </a:lnSpc>
            </a:pPr>
            <a:r>
              <a:rPr lang="en-US" sz="2540">
                <a:solidFill>
                  <a:srgbClr val="203864"/>
                </a:solidFill>
                <a:latin typeface="Arimo"/>
                <a:ea typeface="Arimo"/>
                <a:cs typeface="Arimo"/>
                <a:sym typeface="Arimo"/>
              </a:rPr>
              <a:t>People in junior-level, lower-skill or precarious jobs.</a:t>
            </a:r>
          </a:p>
        </p:txBody>
      </p:sp>
      <p:sp>
        <p:nvSpPr>
          <p:cNvPr id="19" name="TextBox 19"/>
          <p:cNvSpPr txBox="1"/>
          <p:nvPr/>
        </p:nvSpPr>
        <p:spPr>
          <a:xfrm>
            <a:off x="3275038" y="8303798"/>
            <a:ext cx="14368361" cy="368865"/>
          </a:xfrm>
          <a:prstGeom prst="rect">
            <a:avLst/>
          </a:prstGeom>
        </p:spPr>
        <p:txBody>
          <a:bodyPr lIns="0" tIns="0" rIns="0" bIns="0" rtlCol="0" anchor="t">
            <a:spAutoFit/>
          </a:bodyPr>
          <a:lstStyle/>
          <a:p>
            <a:pPr marL="0" lvl="0" indent="0" algn="l">
              <a:lnSpc>
                <a:spcPts val="2769"/>
              </a:lnSpc>
            </a:pPr>
            <a:r>
              <a:rPr lang="en-US" sz="2540">
                <a:solidFill>
                  <a:srgbClr val="203864"/>
                </a:solidFill>
                <a:latin typeface="Arimo"/>
                <a:ea typeface="Arimo"/>
                <a:cs typeface="Arimo"/>
                <a:sym typeface="Arimo"/>
              </a:rPr>
              <a:t>Renters, especially private renters.</a:t>
            </a:r>
          </a:p>
        </p:txBody>
      </p:sp>
      <p:grpSp>
        <p:nvGrpSpPr>
          <p:cNvPr id="20" name="Group 20"/>
          <p:cNvGrpSpPr/>
          <p:nvPr/>
        </p:nvGrpSpPr>
        <p:grpSpPr>
          <a:xfrm>
            <a:off x="701631" y="4254778"/>
            <a:ext cx="780207" cy="390103"/>
            <a:chOff x="0" y="0"/>
            <a:chExt cx="812800" cy="406400"/>
          </a:xfrm>
        </p:grpSpPr>
        <p:sp>
          <p:nvSpPr>
            <p:cNvPr id="21" name="Freeform 21"/>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E73E97"/>
            </a:solidFill>
          </p:spPr>
          <p:txBody>
            <a:bodyPr/>
            <a:lstStyle/>
            <a:p>
              <a:endParaRPr lang="en-GB"/>
            </a:p>
          </p:txBody>
        </p:sp>
        <p:sp>
          <p:nvSpPr>
            <p:cNvPr id="22" name="TextBox 22"/>
            <p:cNvSpPr txBox="1"/>
            <p:nvPr/>
          </p:nvSpPr>
          <p:spPr>
            <a:xfrm>
              <a:off x="0" y="-19050"/>
              <a:ext cx="698500" cy="425450"/>
            </a:xfrm>
            <a:prstGeom prst="rect">
              <a:avLst/>
            </a:prstGeom>
          </p:spPr>
          <p:txBody>
            <a:bodyPr lIns="50800" tIns="50800" rIns="50800" bIns="50800" rtlCol="0" anchor="ctr"/>
            <a:lstStyle/>
            <a:p>
              <a:pPr algn="ctr">
                <a:lnSpc>
                  <a:spcPts val="1828"/>
                </a:lnSpc>
              </a:pPr>
              <a:endParaRPr/>
            </a:p>
          </p:txBody>
        </p:sp>
      </p:grpSp>
      <p:grpSp>
        <p:nvGrpSpPr>
          <p:cNvPr id="23" name="Group 23"/>
          <p:cNvGrpSpPr/>
          <p:nvPr/>
        </p:nvGrpSpPr>
        <p:grpSpPr>
          <a:xfrm>
            <a:off x="638597" y="2457684"/>
            <a:ext cx="780207" cy="390103"/>
            <a:chOff x="0" y="0"/>
            <a:chExt cx="812800" cy="406400"/>
          </a:xfrm>
        </p:grpSpPr>
        <p:sp>
          <p:nvSpPr>
            <p:cNvPr id="24" name="Freeform 24"/>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E73E97"/>
            </a:solidFill>
          </p:spPr>
          <p:txBody>
            <a:bodyPr/>
            <a:lstStyle/>
            <a:p>
              <a:endParaRPr lang="en-GB"/>
            </a:p>
          </p:txBody>
        </p:sp>
        <p:sp>
          <p:nvSpPr>
            <p:cNvPr id="25" name="TextBox 25"/>
            <p:cNvSpPr txBox="1"/>
            <p:nvPr/>
          </p:nvSpPr>
          <p:spPr>
            <a:xfrm>
              <a:off x="0" y="-19050"/>
              <a:ext cx="698500" cy="425450"/>
            </a:xfrm>
            <a:prstGeom prst="rect">
              <a:avLst/>
            </a:prstGeom>
          </p:spPr>
          <p:txBody>
            <a:bodyPr lIns="50800" tIns="50800" rIns="50800" bIns="50800" rtlCol="0" anchor="ctr"/>
            <a:lstStyle/>
            <a:p>
              <a:pPr algn="ctr">
                <a:lnSpc>
                  <a:spcPts val="1828"/>
                </a:lnSpc>
              </a:pPr>
              <a:endParaRPr/>
            </a:p>
          </p:txBody>
        </p:sp>
      </p:grpSp>
      <p:sp>
        <p:nvSpPr>
          <p:cNvPr id="26" name="TextBox 26"/>
          <p:cNvSpPr txBox="1"/>
          <p:nvPr/>
        </p:nvSpPr>
        <p:spPr>
          <a:xfrm>
            <a:off x="2042117" y="8974474"/>
            <a:ext cx="15292879" cy="1054143"/>
          </a:xfrm>
          <a:prstGeom prst="rect">
            <a:avLst/>
          </a:prstGeom>
        </p:spPr>
        <p:txBody>
          <a:bodyPr lIns="0" tIns="0" rIns="0" bIns="0" rtlCol="0" anchor="t">
            <a:spAutoFit/>
          </a:bodyPr>
          <a:lstStyle/>
          <a:p>
            <a:pPr marL="0" lvl="0" indent="0" algn="l">
              <a:lnSpc>
                <a:spcPts val="2728"/>
              </a:lnSpc>
            </a:pPr>
            <a:r>
              <a:rPr lang="en-US" sz="2503">
                <a:solidFill>
                  <a:srgbClr val="254074"/>
                </a:solidFill>
                <a:latin typeface="Arimo"/>
                <a:ea typeface="Arimo"/>
                <a:cs typeface="Arimo"/>
                <a:sym typeface="Arimo"/>
              </a:rPr>
              <a:t>More than half of respondents constantly </a:t>
            </a:r>
            <a:r>
              <a:rPr lang="en-US" sz="2503">
                <a:solidFill>
                  <a:srgbClr val="960451"/>
                </a:solidFill>
                <a:latin typeface="Arimo"/>
                <a:ea typeface="Arimo"/>
                <a:cs typeface="Arimo"/>
                <a:sym typeface="Arimo"/>
              </a:rPr>
              <a:t>worried about being able to afford their rent, </a:t>
            </a:r>
            <a:r>
              <a:rPr lang="en-US" sz="2503">
                <a:solidFill>
                  <a:srgbClr val="254074"/>
                </a:solidFill>
                <a:latin typeface="Arimo"/>
                <a:ea typeface="Arimo"/>
                <a:cs typeface="Arimo"/>
                <a:sym typeface="Arimo"/>
              </a:rPr>
              <a:t>mortgage or utility bills; renters (especially private renters, parents and people on zero-hours/ precarious work contracts were the most worried.</a:t>
            </a:r>
          </a:p>
        </p:txBody>
      </p:sp>
      <p:grpSp>
        <p:nvGrpSpPr>
          <p:cNvPr id="27" name="Group 27"/>
          <p:cNvGrpSpPr/>
          <p:nvPr/>
        </p:nvGrpSpPr>
        <p:grpSpPr>
          <a:xfrm>
            <a:off x="701631" y="9030984"/>
            <a:ext cx="931599" cy="465799"/>
            <a:chOff x="0" y="0"/>
            <a:chExt cx="812800" cy="406400"/>
          </a:xfrm>
        </p:grpSpPr>
        <p:sp>
          <p:nvSpPr>
            <p:cNvPr id="28" name="Freeform 28"/>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E73E97"/>
            </a:solidFill>
          </p:spPr>
          <p:txBody>
            <a:bodyPr/>
            <a:lstStyle/>
            <a:p>
              <a:endParaRPr lang="en-GB"/>
            </a:p>
          </p:txBody>
        </p:sp>
        <p:sp>
          <p:nvSpPr>
            <p:cNvPr id="29" name="TextBox 29"/>
            <p:cNvSpPr txBox="1"/>
            <p:nvPr/>
          </p:nvSpPr>
          <p:spPr>
            <a:xfrm>
              <a:off x="0" y="-19050"/>
              <a:ext cx="698500" cy="425450"/>
            </a:xfrm>
            <a:prstGeom prst="rect">
              <a:avLst/>
            </a:prstGeom>
          </p:spPr>
          <p:txBody>
            <a:bodyPr lIns="50800" tIns="50800" rIns="50800" bIns="50800" rtlCol="0" anchor="ctr"/>
            <a:lstStyle/>
            <a:p>
              <a:pPr algn="ctr">
                <a:lnSpc>
                  <a:spcPts val="1828"/>
                </a:lnSpc>
              </a:pPr>
              <a:endParaRPr/>
            </a:p>
          </p:txBody>
        </p:sp>
      </p:grpSp>
      <p:grpSp>
        <p:nvGrpSpPr>
          <p:cNvPr id="30" name="Group 30"/>
          <p:cNvGrpSpPr/>
          <p:nvPr/>
        </p:nvGrpSpPr>
        <p:grpSpPr>
          <a:xfrm>
            <a:off x="2307701" y="6525281"/>
            <a:ext cx="672793" cy="262089"/>
            <a:chOff x="0" y="0"/>
            <a:chExt cx="1043245" cy="406400"/>
          </a:xfrm>
        </p:grpSpPr>
        <p:sp>
          <p:nvSpPr>
            <p:cNvPr id="31" name="Freeform 31"/>
            <p:cNvSpPr/>
            <p:nvPr/>
          </p:nvSpPr>
          <p:spPr>
            <a:xfrm>
              <a:off x="0" y="0"/>
              <a:ext cx="1043245" cy="406400"/>
            </a:xfrm>
            <a:custGeom>
              <a:avLst/>
              <a:gdLst/>
              <a:ahLst/>
              <a:cxnLst/>
              <a:rect l="l" t="t" r="r" b="b"/>
              <a:pathLst>
                <a:path w="1043245" h="406400">
                  <a:moveTo>
                    <a:pt x="840045" y="0"/>
                  </a:moveTo>
                  <a:lnTo>
                    <a:pt x="0" y="0"/>
                  </a:lnTo>
                  <a:lnTo>
                    <a:pt x="0" y="406400"/>
                  </a:lnTo>
                  <a:lnTo>
                    <a:pt x="840045" y="406400"/>
                  </a:lnTo>
                  <a:lnTo>
                    <a:pt x="1043245" y="203200"/>
                  </a:lnTo>
                  <a:lnTo>
                    <a:pt x="840045" y="0"/>
                  </a:lnTo>
                  <a:close/>
                </a:path>
              </a:pathLst>
            </a:custGeom>
            <a:solidFill>
              <a:srgbClr val="800080"/>
            </a:solidFill>
          </p:spPr>
          <p:txBody>
            <a:bodyPr/>
            <a:lstStyle/>
            <a:p>
              <a:endParaRPr lang="en-GB"/>
            </a:p>
          </p:txBody>
        </p:sp>
        <p:sp>
          <p:nvSpPr>
            <p:cNvPr id="32" name="TextBox 32"/>
            <p:cNvSpPr txBox="1"/>
            <p:nvPr/>
          </p:nvSpPr>
          <p:spPr>
            <a:xfrm>
              <a:off x="0" y="9525"/>
              <a:ext cx="928945" cy="396875"/>
            </a:xfrm>
            <a:prstGeom prst="rect">
              <a:avLst/>
            </a:prstGeom>
          </p:spPr>
          <p:txBody>
            <a:bodyPr lIns="50800" tIns="50800" rIns="50800" bIns="50800" rtlCol="0" anchor="ctr"/>
            <a:lstStyle/>
            <a:p>
              <a:pPr algn="ctr">
                <a:lnSpc>
                  <a:spcPts val="1828"/>
                </a:lnSpc>
              </a:pPr>
              <a:endParaRPr/>
            </a:p>
          </p:txBody>
        </p:sp>
      </p:grpSp>
      <p:grpSp>
        <p:nvGrpSpPr>
          <p:cNvPr id="33" name="Group 33"/>
          <p:cNvGrpSpPr/>
          <p:nvPr/>
        </p:nvGrpSpPr>
        <p:grpSpPr>
          <a:xfrm>
            <a:off x="2307701" y="7179742"/>
            <a:ext cx="672793" cy="262089"/>
            <a:chOff x="0" y="0"/>
            <a:chExt cx="1043245" cy="406400"/>
          </a:xfrm>
        </p:grpSpPr>
        <p:sp>
          <p:nvSpPr>
            <p:cNvPr id="34" name="Freeform 34"/>
            <p:cNvSpPr/>
            <p:nvPr/>
          </p:nvSpPr>
          <p:spPr>
            <a:xfrm>
              <a:off x="0" y="0"/>
              <a:ext cx="1043245" cy="406400"/>
            </a:xfrm>
            <a:custGeom>
              <a:avLst/>
              <a:gdLst/>
              <a:ahLst/>
              <a:cxnLst/>
              <a:rect l="l" t="t" r="r" b="b"/>
              <a:pathLst>
                <a:path w="1043245" h="406400">
                  <a:moveTo>
                    <a:pt x="840045" y="0"/>
                  </a:moveTo>
                  <a:lnTo>
                    <a:pt x="0" y="0"/>
                  </a:lnTo>
                  <a:lnTo>
                    <a:pt x="0" y="406400"/>
                  </a:lnTo>
                  <a:lnTo>
                    <a:pt x="840045" y="406400"/>
                  </a:lnTo>
                  <a:lnTo>
                    <a:pt x="1043245" y="203200"/>
                  </a:lnTo>
                  <a:lnTo>
                    <a:pt x="840045" y="0"/>
                  </a:lnTo>
                  <a:close/>
                </a:path>
              </a:pathLst>
            </a:custGeom>
            <a:solidFill>
              <a:srgbClr val="800080"/>
            </a:solidFill>
          </p:spPr>
          <p:txBody>
            <a:bodyPr/>
            <a:lstStyle/>
            <a:p>
              <a:endParaRPr lang="en-GB"/>
            </a:p>
          </p:txBody>
        </p:sp>
        <p:sp>
          <p:nvSpPr>
            <p:cNvPr id="35" name="TextBox 35"/>
            <p:cNvSpPr txBox="1"/>
            <p:nvPr/>
          </p:nvSpPr>
          <p:spPr>
            <a:xfrm>
              <a:off x="0" y="9525"/>
              <a:ext cx="928945" cy="396875"/>
            </a:xfrm>
            <a:prstGeom prst="rect">
              <a:avLst/>
            </a:prstGeom>
          </p:spPr>
          <p:txBody>
            <a:bodyPr lIns="50800" tIns="50800" rIns="50800" bIns="50800" rtlCol="0" anchor="ctr"/>
            <a:lstStyle/>
            <a:p>
              <a:pPr algn="ctr">
                <a:lnSpc>
                  <a:spcPts val="1828"/>
                </a:lnSpc>
              </a:pPr>
              <a:endParaRPr/>
            </a:p>
          </p:txBody>
        </p:sp>
      </p:grpSp>
      <p:grpSp>
        <p:nvGrpSpPr>
          <p:cNvPr id="36" name="Group 36"/>
          <p:cNvGrpSpPr/>
          <p:nvPr/>
        </p:nvGrpSpPr>
        <p:grpSpPr>
          <a:xfrm>
            <a:off x="2307701" y="7701007"/>
            <a:ext cx="672793" cy="262089"/>
            <a:chOff x="0" y="0"/>
            <a:chExt cx="1043245" cy="406400"/>
          </a:xfrm>
        </p:grpSpPr>
        <p:sp>
          <p:nvSpPr>
            <p:cNvPr id="37" name="Freeform 37"/>
            <p:cNvSpPr/>
            <p:nvPr/>
          </p:nvSpPr>
          <p:spPr>
            <a:xfrm>
              <a:off x="0" y="0"/>
              <a:ext cx="1043245" cy="406400"/>
            </a:xfrm>
            <a:custGeom>
              <a:avLst/>
              <a:gdLst/>
              <a:ahLst/>
              <a:cxnLst/>
              <a:rect l="l" t="t" r="r" b="b"/>
              <a:pathLst>
                <a:path w="1043245" h="406400">
                  <a:moveTo>
                    <a:pt x="840045" y="0"/>
                  </a:moveTo>
                  <a:lnTo>
                    <a:pt x="0" y="0"/>
                  </a:lnTo>
                  <a:lnTo>
                    <a:pt x="0" y="406400"/>
                  </a:lnTo>
                  <a:lnTo>
                    <a:pt x="840045" y="406400"/>
                  </a:lnTo>
                  <a:lnTo>
                    <a:pt x="1043245" y="203200"/>
                  </a:lnTo>
                  <a:lnTo>
                    <a:pt x="840045" y="0"/>
                  </a:lnTo>
                  <a:close/>
                </a:path>
              </a:pathLst>
            </a:custGeom>
            <a:solidFill>
              <a:srgbClr val="800080"/>
            </a:solidFill>
          </p:spPr>
          <p:txBody>
            <a:bodyPr/>
            <a:lstStyle/>
            <a:p>
              <a:endParaRPr lang="en-GB"/>
            </a:p>
          </p:txBody>
        </p:sp>
        <p:sp>
          <p:nvSpPr>
            <p:cNvPr id="38" name="TextBox 38"/>
            <p:cNvSpPr txBox="1"/>
            <p:nvPr/>
          </p:nvSpPr>
          <p:spPr>
            <a:xfrm>
              <a:off x="0" y="9525"/>
              <a:ext cx="928945" cy="396875"/>
            </a:xfrm>
            <a:prstGeom prst="rect">
              <a:avLst/>
            </a:prstGeom>
          </p:spPr>
          <p:txBody>
            <a:bodyPr lIns="50800" tIns="50800" rIns="50800" bIns="50800" rtlCol="0" anchor="ctr"/>
            <a:lstStyle/>
            <a:p>
              <a:pPr algn="ctr">
                <a:lnSpc>
                  <a:spcPts val="1828"/>
                </a:lnSpc>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2356" y="-956458"/>
            <a:ext cx="21946323" cy="2445634"/>
            <a:chOff x="0" y="0"/>
            <a:chExt cx="5780102" cy="644118"/>
          </a:xfrm>
        </p:grpSpPr>
        <p:sp>
          <p:nvSpPr>
            <p:cNvPr id="3" name="Freeform 3"/>
            <p:cNvSpPr/>
            <p:nvPr/>
          </p:nvSpPr>
          <p:spPr>
            <a:xfrm>
              <a:off x="0" y="0"/>
              <a:ext cx="5780101" cy="644118"/>
            </a:xfrm>
            <a:custGeom>
              <a:avLst/>
              <a:gdLst/>
              <a:ahLst/>
              <a:cxnLst/>
              <a:rect l="l" t="t" r="r" b="b"/>
              <a:pathLst>
                <a:path w="5780101" h="644118">
                  <a:moveTo>
                    <a:pt x="17991" y="0"/>
                  </a:moveTo>
                  <a:lnTo>
                    <a:pt x="5762110" y="0"/>
                  </a:lnTo>
                  <a:cubicBezTo>
                    <a:pt x="5772047" y="0"/>
                    <a:pt x="5780101" y="8055"/>
                    <a:pt x="5780101" y="17991"/>
                  </a:cubicBezTo>
                  <a:lnTo>
                    <a:pt x="5780101" y="626127"/>
                  </a:lnTo>
                  <a:cubicBezTo>
                    <a:pt x="5780101" y="636063"/>
                    <a:pt x="5772047" y="644118"/>
                    <a:pt x="5762110" y="644118"/>
                  </a:cubicBezTo>
                  <a:lnTo>
                    <a:pt x="17991" y="644118"/>
                  </a:lnTo>
                  <a:cubicBezTo>
                    <a:pt x="8055" y="644118"/>
                    <a:pt x="0" y="636063"/>
                    <a:pt x="0" y="626127"/>
                  </a:cubicBezTo>
                  <a:lnTo>
                    <a:pt x="0" y="17991"/>
                  </a:lnTo>
                  <a:cubicBezTo>
                    <a:pt x="0" y="8055"/>
                    <a:pt x="8055" y="0"/>
                    <a:pt x="17991" y="0"/>
                  </a:cubicBezTo>
                  <a:close/>
                </a:path>
              </a:pathLst>
            </a:custGeom>
            <a:solidFill>
              <a:srgbClr val="F37D20"/>
            </a:solidFill>
          </p:spPr>
          <p:txBody>
            <a:bodyPr/>
            <a:lstStyle/>
            <a:p>
              <a:endParaRPr lang="en-GB"/>
            </a:p>
          </p:txBody>
        </p:sp>
        <p:sp>
          <p:nvSpPr>
            <p:cNvPr id="4" name="TextBox 4"/>
            <p:cNvSpPr txBox="1"/>
            <p:nvPr/>
          </p:nvSpPr>
          <p:spPr>
            <a:xfrm>
              <a:off x="0" y="-19050"/>
              <a:ext cx="5780102" cy="663168"/>
            </a:xfrm>
            <a:prstGeom prst="rect">
              <a:avLst/>
            </a:prstGeom>
          </p:spPr>
          <p:txBody>
            <a:bodyPr lIns="50800" tIns="50800" rIns="50800" bIns="50800" rtlCol="0" anchor="ctr"/>
            <a:lstStyle/>
            <a:p>
              <a:pPr algn="ctr">
                <a:lnSpc>
                  <a:spcPts val="1828"/>
                </a:lnSpc>
              </a:pPr>
              <a:endParaRPr/>
            </a:p>
          </p:txBody>
        </p:sp>
      </p:grpSp>
      <p:sp>
        <p:nvSpPr>
          <p:cNvPr id="5" name="AutoShape 5"/>
          <p:cNvSpPr/>
          <p:nvPr/>
        </p:nvSpPr>
        <p:spPr>
          <a:xfrm flipV="1">
            <a:off x="1295400" y="5866263"/>
            <a:ext cx="15697199" cy="81095"/>
          </a:xfrm>
          <a:prstGeom prst="line">
            <a:avLst/>
          </a:prstGeom>
          <a:ln w="295275" cap="flat">
            <a:solidFill>
              <a:srgbClr val="800080"/>
            </a:solidFill>
            <a:prstDash val="solid"/>
            <a:headEnd type="triangle" w="lg" len="med"/>
            <a:tailEnd type="triangle" w="lg" len="med"/>
          </a:ln>
        </p:spPr>
        <p:txBody>
          <a:bodyPr/>
          <a:lstStyle/>
          <a:p>
            <a:endParaRPr lang="en-GB"/>
          </a:p>
        </p:txBody>
      </p:sp>
      <p:sp>
        <p:nvSpPr>
          <p:cNvPr id="6" name="AutoShape 6"/>
          <p:cNvSpPr/>
          <p:nvPr/>
        </p:nvSpPr>
        <p:spPr>
          <a:xfrm flipH="1" flipV="1">
            <a:off x="8996362" y="2527177"/>
            <a:ext cx="0" cy="6678175"/>
          </a:xfrm>
          <a:prstGeom prst="line">
            <a:avLst/>
          </a:prstGeom>
          <a:ln w="295275" cap="flat">
            <a:solidFill>
              <a:srgbClr val="800080"/>
            </a:solidFill>
            <a:prstDash val="solid"/>
            <a:headEnd type="triangle" w="lg" len="med"/>
            <a:tailEnd type="triangle" w="lg" len="med"/>
          </a:ln>
        </p:spPr>
        <p:txBody>
          <a:bodyPr/>
          <a:lstStyle/>
          <a:p>
            <a:endParaRPr lang="en-GB"/>
          </a:p>
        </p:txBody>
      </p:sp>
      <p:grpSp>
        <p:nvGrpSpPr>
          <p:cNvPr id="7" name="Group 7"/>
          <p:cNvGrpSpPr/>
          <p:nvPr/>
        </p:nvGrpSpPr>
        <p:grpSpPr>
          <a:xfrm>
            <a:off x="2117396" y="2411232"/>
            <a:ext cx="6168254" cy="3181559"/>
            <a:chOff x="0" y="0"/>
            <a:chExt cx="1624561" cy="837941"/>
          </a:xfrm>
        </p:grpSpPr>
        <p:sp>
          <p:nvSpPr>
            <p:cNvPr id="8" name="Freeform 8"/>
            <p:cNvSpPr/>
            <p:nvPr/>
          </p:nvSpPr>
          <p:spPr>
            <a:xfrm>
              <a:off x="0" y="0"/>
              <a:ext cx="1624561" cy="837941"/>
            </a:xfrm>
            <a:custGeom>
              <a:avLst/>
              <a:gdLst/>
              <a:ahLst/>
              <a:cxnLst/>
              <a:rect l="l" t="t" r="r" b="b"/>
              <a:pathLst>
                <a:path w="1624561" h="837941">
                  <a:moveTo>
                    <a:pt x="64011" y="0"/>
                  </a:moveTo>
                  <a:lnTo>
                    <a:pt x="1560549" y="0"/>
                  </a:lnTo>
                  <a:cubicBezTo>
                    <a:pt x="1595902" y="0"/>
                    <a:pt x="1624561" y="28659"/>
                    <a:pt x="1624561" y="64011"/>
                  </a:cubicBezTo>
                  <a:lnTo>
                    <a:pt x="1624561" y="773930"/>
                  </a:lnTo>
                  <a:cubicBezTo>
                    <a:pt x="1624561" y="790907"/>
                    <a:pt x="1617817" y="807188"/>
                    <a:pt x="1605812" y="819193"/>
                  </a:cubicBezTo>
                  <a:cubicBezTo>
                    <a:pt x="1593808" y="831197"/>
                    <a:pt x="1577526" y="837941"/>
                    <a:pt x="1560549" y="837941"/>
                  </a:cubicBezTo>
                  <a:lnTo>
                    <a:pt x="64011" y="837941"/>
                  </a:lnTo>
                  <a:cubicBezTo>
                    <a:pt x="47034" y="837941"/>
                    <a:pt x="30753" y="831197"/>
                    <a:pt x="18748" y="819193"/>
                  </a:cubicBezTo>
                  <a:cubicBezTo>
                    <a:pt x="6744" y="807188"/>
                    <a:pt x="0" y="790907"/>
                    <a:pt x="0" y="773930"/>
                  </a:cubicBezTo>
                  <a:lnTo>
                    <a:pt x="0" y="64011"/>
                  </a:lnTo>
                  <a:cubicBezTo>
                    <a:pt x="0" y="47034"/>
                    <a:pt x="6744" y="30753"/>
                    <a:pt x="18748" y="18748"/>
                  </a:cubicBezTo>
                  <a:cubicBezTo>
                    <a:pt x="30753" y="6744"/>
                    <a:pt x="47034" y="0"/>
                    <a:pt x="64011" y="0"/>
                  </a:cubicBezTo>
                  <a:close/>
                </a:path>
              </a:pathLst>
            </a:custGeom>
            <a:solidFill>
              <a:srgbClr val="49326B">
                <a:alpha val="14902"/>
              </a:srgbClr>
            </a:solidFill>
          </p:spPr>
          <p:txBody>
            <a:bodyPr/>
            <a:lstStyle/>
            <a:p>
              <a:endParaRPr lang="en-GB"/>
            </a:p>
          </p:txBody>
        </p:sp>
        <p:sp>
          <p:nvSpPr>
            <p:cNvPr id="9" name="TextBox 9"/>
            <p:cNvSpPr txBox="1"/>
            <p:nvPr/>
          </p:nvSpPr>
          <p:spPr>
            <a:xfrm>
              <a:off x="0" y="-19050"/>
              <a:ext cx="1624561" cy="856991"/>
            </a:xfrm>
            <a:prstGeom prst="rect">
              <a:avLst/>
            </a:prstGeom>
          </p:spPr>
          <p:txBody>
            <a:bodyPr lIns="50800" tIns="50800" rIns="50800" bIns="50800" rtlCol="0" anchor="ctr"/>
            <a:lstStyle/>
            <a:p>
              <a:pPr algn="ctr">
                <a:lnSpc>
                  <a:spcPts val="1828"/>
                </a:lnSpc>
              </a:pPr>
              <a:endParaRPr/>
            </a:p>
          </p:txBody>
        </p:sp>
      </p:grpSp>
      <p:sp>
        <p:nvSpPr>
          <p:cNvPr id="10" name="TextBox 10"/>
          <p:cNvSpPr txBox="1"/>
          <p:nvPr/>
        </p:nvSpPr>
        <p:spPr>
          <a:xfrm>
            <a:off x="405908" y="525853"/>
            <a:ext cx="16295721" cy="769206"/>
          </a:xfrm>
          <a:prstGeom prst="rect">
            <a:avLst/>
          </a:prstGeom>
        </p:spPr>
        <p:txBody>
          <a:bodyPr lIns="0" tIns="0" rIns="0" bIns="0" rtlCol="0" anchor="t">
            <a:spAutoFit/>
          </a:bodyPr>
          <a:lstStyle/>
          <a:p>
            <a:pPr marL="0" lvl="0" indent="0" algn="l">
              <a:lnSpc>
                <a:spcPts val="5792"/>
              </a:lnSpc>
            </a:pPr>
            <a:r>
              <a:rPr lang="en-US" sz="5314" b="1">
                <a:solidFill>
                  <a:srgbClr val="FFFFFF"/>
                </a:solidFill>
                <a:latin typeface="Arimo Bold"/>
                <a:ea typeface="Arimo Bold"/>
                <a:cs typeface="Arimo Bold"/>
                <a:sym typeface="Arimo Bold"/>
              </a:rPr>
              <a:t>Who is thriving in Tower Hamlets and who is not?</a:t>
            </a:r>
          </a:p>
        </p:txBody>
      </p:sp>
      <p:sp>
        <p:nvSpPr>
          <p:cNvPr id="11" name="TextBox 11"/>
          <p:cNvSpPr txBox="1"/>
          <p:nvPr/>
        </p:nvSpPr>
        <p:spPr>
          <a:xfrm rot="-5400000">
            <a:off x="-1141448" y="5419221"/>
            <a:ext cx="2918871" cy="624220"/>
          </a:xfrm>
          <a:prstGeom prst="rect">
            <a:avLst/>
          </a:prstGeom>
        </p:spPr>
        <p:txBody>
          <a:bodyPr lIns="0" tIns="0" rIns="0" bIns="0" rtlCol="0" anchor="t">
            <a:spAutoFit/>
          </a:bodyPr>
          <a:lstStyle/>
          <a:p>
            <a:pPr algn="ctr">
              <a:lnSpc>
                <a:spcPts val="5045"/>
              </a:lnSpc>
            </a:pPr>
            <a:r>
              <a:rPr lang="en-US" sz="3604" b="1" dirty="0">
                <a:solidFill>
                  <a:srgbClr val="008E00"/>
                </a:solidFill>
                <a:latin typeface="Trebuchet MS 1"/>
                <a:ea typeface="Trebuchet MS 1"/>
                <a:cs typeface="Trebuchet MS 1"/>
                <a:sym typeface="Trebuchet MS 1"/>
              </a:rPr>
              <a:t>More stability</a:t>
            </a:r>
          </a:p>
        </p:txBody>
      </p:sp>
      <p:sp>
        <p:nvSpPr>
          <p:cNvPr id="12" name="TextBox 12"/>
          <p:cNvSpPr txBox="1"/>
          <p:nvPr/>
        </p:nvSpPr>
        <p:spPr>
          <a:xfrm rot="5400000">
            <a:off x="16390449" y="5539348"/>
            <a:ext cx="3157736" cy="622830"/>
          </a:xfrm>
          <a:prstGeom prst="rect">
            <a:avLst/>
          </a:prstGeom>
        </p:spPr>
        <p:txBody>
          <a:bodyPr lIns="0" tIns="0" rIns="0" bIns="0" rtlCol="0" anchor="t">
            <a:spAutoFit/>
          </a:bodyPr>
          <a:lstStyle/>
          <a:p>
            <a:pPr algn="ctr">
              <a:lnSpc>
                <a:spcPts val="5045"/>
              </a:lnSpc>
            </a:pPr>
            <a:r>
              <a:rPr lang="en-US" sz="3604" b="1" dirty="0">
                <a:solidFill>
                  <a:srgbClr val="B32223"/>
                </a:solidFill>
                <a:latin typeface="Trebuchet MS 1"/>
                <a:ea typeface="Trebuchet MS 1"/>
                <a:cs typeface="Trebuchet MS 1"/>
                <a:sym typeface="Trebuchet MS 1"/>
              </a:rPr>
              <a:t>More precarity</a:t>
            </a:r>
          </a:p>
        </p:txBody>
      </p:sp>
      <p:sp>
        <p:nvSpPr>
          <p:cNvPr id="13" name="TextBox 13"/>
          <p:cNvSpPr txBox="1"/>
          <p:nvPr/>
        </p:nvSpPr>
        <p:spPr>
          <a:xfrm>
            <a:off x="6107994" y="1454813"/>
            <a:ext cx="5776736" cy="1077218"/>
          </a:xfrm>
          <a:prstGeom prst="rect">
            <a:avLst/>
          </a:prstGeom>
        </p:spPr>
        <p:txBody>
          <a:bodyPr lIns="0" tIns="0" rIns="0" bIns="0" rtlCol="0" anchor="t">
            <a:spAutoFit/>
          </a:bodyPr>
          <a:lstStyle/>
          <a:p>
            <a:pPr algn="ctr">
              <a:lnSpc>
                <a:spcPts val="4200"/>
              </a:lnSpc>
            </a:pPr>
            <a:r>
              <a:rPr lang="en-US" sz="3604" b="1" dirty="0">
                <a:solidFill>
                  <a:srgbClr val="008E00"/>
                </a:solidFill>
                <a:latin typeface="Trebuchet MS 1"/>
                <a:ea typeface="Trebuchet MS 1"/>
                <a:cs typeface="Trebuchet MS 1"/>
                <a:sym typeface="Trebuchet MS 1"/>
              </a:rPr>
              <a:t>More community belonging</a:t>
            </a:r>
          </a:p>
        </p:txBody>
      </p:sp>
      <p:sp>
        <p:nvSpPr>
          <p:cNvPr id="14" name="TextBox 14"/>
          <p:cNvSpPr txBox="1"/>
          <p:nvPr/>
        </p:nvSpPr>
        <p:spPr>
          <a:xfrm>
            <a:off x="6329819" y="9595510"/>
            <a:ext cx="5628361" cy="624220"/>
          </a:xfrm>
          <a:prstGeom prst="rect">
            <a:avLst/>
          </a:prstGeom>
        </p:spPr>
        <p:txBody>
          <a:bodyPr lIns="0" tIns="0" rIns="0" bIns="0" rtlCol="0" anchor="t">
            <a:spAutoFit/>
          </a:bodyPr>
          <a:lstStyle/>
          <a:p>
            <a:pPr algn="ctr">
              <a:lnSpc>
                <a:spcPts val="5045"/>
              </a:lnSpc>
            </a:pPr>
            <a:r>
              <a:rPr lang="en-US" sz="3604" b="1">
                <a:solidFill>
                  <a:srgbClr val="B32223"/>
                </a:solidFill>
                <a:latin typeface="Trebuchet MS 1"/>
                <a:ea typeface="Trebuchet MS 1"/>
                <a:cs typeface="Trebuchet MS 1"/>
                <a:sym typeface="Trebuchet MS 1"/>
              </a:rPr>
              <a:t>Less community belonging</a:t>
            </a:r>
          </a:p>
        </p:txBody>
      </p:sp>
      <p:grpSp>
        <p:nvGrpSpPr>
          <p:cNvPr id="15" name="Group 15"/>
          <p:cNvGrpSpPr/>
          <p:nvPr/>
        </p:nvGrpSpPr>
        <p:grpSpPr>
          <a:xfrm>
            <a:off x="9809873" y="2409627"/>
            <a:ext cx="6168254" cy="3181559"/>
            <a:chOff x="0" y="0"/>
            <a:chExt cx="1624561" cy="837941"/>
          </a:xfrm>
        </p:grpSpPr>
        <p:sp>
          <p:nvSpPr>
            <p:cNvPr id="16" name="Freeform 16"/>
            <p:cNvSpPr/>
            <p:nvPr/>
          </p:nvSpPr>
          <p:spPr>
            <a:xfrm>
              <a:off x="0" y="0"/>
              <a:ext cx="1624561" cy="837941"/>
            </a:xfrm>
            <a:custGeom>
              <a:avLst/>
              <a:gdLst/>
              <a:ahLst/>
              <a:cxnLst/>
              <a:rect l="l" t="t" r="r" b="b"/>
              <a:pathLst>
                <a:path w="1624561" h="837941">
                  <a:moveTo>
                    <a:pt x="64011" y="0"/>
                  </a:moveTo>
                  <a:lnTo>
                    <a:pt x="1560549" y="0"/>
                  </a:lnTo>
                  <a:cubicBezTo>
                    <a:pt x="1595902" y="0"/>
                    <a:pt x="1624561" y="28659"/>
                    <a:pt x="1624561" y="64011"/>
                  </a:cubicBezTo>
                  <a:lnTo>
                    <a:pt x="1624561" y="773930"/>
                  </a:lnTo>
                  <a:cubicBezTo>
                    <a:pt x="1624561" y="790907"/>
                    <a:pt x="1617817" y="807188"/>
                    <a:pt x="1605812" y="819193"/>
                  </a:cubicBezTo>
                  <a:cubicBezTo>
                    <a:pt x="1593808" y="831197"/>
                    <a:pt x="1577526" y="837941"/>
                    <a:pt x="1560549" y="837941"/>
                  </a:cubicBezTo>
                  <a:lnTo>
                    <a:pt x="64011" y="837941"/>
                  </a:lnTo>
                  <a:cubicBezTo>
                    <a:pt x="47034" y="837941"/>
                    <a:pt x="30753" y="831197"/>
                    <a:pt x="18748" y="819193"/>
                  </a:cubicBezTo>
                  <a:cubicBezTo>
                    <a:pt x="6744" y="807188"/>
                    <a:pt x="0" y="790907"/>
                    <a:pt x="0" y="773930"/>
                  </a:cubicBezTo>
                  <a:lnTo>
                    <a:pt x="0" y="64011"/>
                  </a:lnTo>
                  <a:cubicBezTo>
                    <a:pt x="0" y="47034"/>
                    <a:pt x="6744" y="30753"/>
                    <a:pt x="18748" y="18748"/>
                  </a:cubicBezTo>
                  <a:cubicBezTo>
                    <a:pt x="30753" y="6744"/>
                    <a:pt x="47034" y="0"/>
                    <a:pt x="64011" y="0"/>
                  </a:cubicBezTo>
                  <a:close/>
                </a:path>
              </a:pathLst>
            </a:custGeom>
            <a:solidFill>
              <a:srgbClr val="49326B">
                <a:alpha val="14902"/>
              </a:srgbClr>
            </a:solidFill>
          </p:spPr>
          <p:txBody>
            <a:bodyPr/>
            <a:lstStyle/>
            <a:p>
              <a:endParaRPr lang="en-GB"/>
            </a:p>
          </p:txBody>
        </p:sp>
        <p:sp>
          <p:nvSpPr>
            <p:cNvPr id="17" name="TextBox 17"/>
            <p:cNvSpPr txBox="1"/>
            <p:nvPr/>
          </p:nvSpPr>
          <p:spPr>
            <a:xfrm>
              <a:off x="0" y="-19050"/>
              <a:ext cx="1624561" cy="856991"/>
            </a:xfrm>
            <a:prstGeom prst="rect">
              <a:avLst/>
            </a:prstGeom>
          </p:spPr>
          <p:txBody>
            <a:bodyPr lIns="50800" tIns="50800" rIns="50800" bIns="50800" rtlCol="0" anchor="ctr"/>
            <a:lstStyle/>
            <a:p>
              <a:pPr algn="ctr">
                <a:lnSpc>
                  <a:spcPts val="1828"/>
                </a:lnSpc>
              </a:pPr>
              <a:endParaRPr/>
            </a:p>
          </p:txBody>
        </p:sp>
      </p:grpSp>
      <p:grpSp>
        <p:nvGrpSpPr>
          <p:cNvPr id="18" name="Group 18"/>
          <p:cNvGrpSpPr/>
          <p:nvPr/>
        </p:nvGrpSpPr>
        <p:grpSpPr>
          <a:xfrm>
            <a:off x="2117396" y="6261551"/>
            <a:ext cx="6168254" cy="3410159"/>
            <a:chOff x="0" y="0"/>
            <a:chExt cx="1624561" cy="898149"/>
          </a:xfrm>
        </p:grpSpPr>
        <p:sp>
          <p:nvSpPr>
            <p:cNvPr id="19" name="Freeform 19"/>
            <p:cNvSpPr/>
            <p:nvPr/>
          </p:nvSpPr>
          <p:spPr>
            <a:xfrm>
              <a:off x="0" y="0"/>
              <a:ext cx="1624561" cy="898149"/>
            </a:xfrm>
            <a:custGeom>
              <a:avLst/>
              <a:gdLst/>
              <a:ahLst/>
              <a:cxnLst/>
              <a:rect l="l" t="t" r="r" b="b"/>
              <a:pathLst>
                <a:path w="1624561" h="898149">
                  <a:moveTo>
                    <a:pt x="64011" y="0"/>
                  </a:moveTo>
                  <a:lnTo>
                    <a:pt x="1560549" y="0"/>
                  </a:lnTo>
                  <a:cubicBezTo>
                    <a:pt x="1595902" y="0"/>
                    <a:pt x="1624561" y="28659"/>
                    <a:pt x="1624561" y="64011"/>
                  </a:cubicBezTo>
                  <a:lnTo>
                    <a:pt x="1624561" y="834137"/>
                  </a:lnTo>
                  <a:cubicBezTo>
                    <a:pt x="1624561" y="851114"/>
                    <a:pt x="1617817" y="867396"/>
                    <a:pt x="1605812" y="879400"/>
                  </a:cubicBezTo>
                  <a:cubicBezTo>
                    <a:pt x="1593808" y="891405"/>
                    <a:pt x="1577526" y="898149"/>
                    <a:pt x="1560549" y="898149"/>
                  </a:cubicBezTo>
                  <a:lnTo>
                    <a:pt x="64011" y="898149"/>
                  </a:lnTo>
                  <a:cubicBezTo>
                    <a:pt x="47034" y="898149"/>
                    <a:pt x="30753" y="891405"/>
                    <a:pt x="18748" y="879400"/>
                  </a:cubicBezTo>
                  <a:cubicBezTo>
                    <a:pt x="6744" y="867396"/>
                    <a:pt x="0" y="851114"/>
                    <a:pt x="0" y="834137"/>
                  </a:cubicBezTo>
                  <a:lnTo>
                    <a:pt x="0" y="64011"/>
                  </a:lnTo>
                  <a:cubicBezTo>
                    <a:pt x="0" y="47034"/>
                    <a:pt x="6744" y="30753"/>
                    <a:pt x="18748" y="18748"/>
                  </a:cubicBezTo>
                  <a:cubicBezTo>
                    <a:pt x="30753" y="6744"/>
                    <a:pt x="47034" y="0"/>
                    <a:pt x="64011" y="0"/>
                  </a:cubicBezTo>
                  <a:close/>
                </a:path>
              </a:pathLst>
            </a:custGeom>
            <a:solidFill>
              <a:srgbClr val="49326B">
                <a:alpha val="14902"/>
              </a:srgbClr>
            </a:solidFill>
          </p:spPr>
          <p:txBody>
            <a:bodyPr/>
            <a:lstStyle/>
            <a:p>
              <a:endParaRPr lang="en-GB"/>
            </a:p>
          </p:txBody>
        </p:sp>
        <p:sp>
          <p:nvSpPr>
            <p:cNvPr id="20" name="TextBox 20"/>
            <p:cNvSpPr txBox="1"/>
            <p:nvPr/>
          </p:nvSpPr>
          <p:spPr>
            <a:xfrm>
              <a:off x="0" y="-19050"/>
              <a:ext cx="1624561" cy="917199"/>
            </a:xfrm>
            <a:prstGeom prst="rect">
              <a:avLst/>
            </a:prstGeom>
          </p:spPr>
          <p:txBody>
            <a:bodyPr lIns="50800" tIns="50800" rIns="50800" bIns="50800" rtlCol="0" anchor="ctr"/>
            <a:lstStyle/>
            <a:p>
              <a:pPr algn="ctr">
                <a:lnSpc>
                  <a:spcPts val="1828"/>
                </a:lnSpc>
              </a:pPr>
              <a:endParaRPr/>
            </a:p>
          </p:txBody>
        </p:sp>
      </p:grpSp>
      <p:grpSp>
        <p:nvGrpSpPr>
          <p:cNvPr id="21" name="Group 21"/>
          <p:cNvGrpSpPr/>
          <p:nvPr/>
        </p:nvGrpSpPr>
        <p:grpSpPr>
          <a:xfrm>
            <a:off x="9809873" y="6261551"/>
            <a:ext cx="6168254" cy="3410159"/>
            <a:chOff x="0" y="0"/>
            <a:chExt cx="1624561" cy="898149"/>
          </a:xfrm>
        </p:grpSpPr>
        <p:sp>
          <p:nvSpPr>
            <p:cNvPr id="22" name="Freeform 22"/>
            <p:cNvSpPr/>
            <p:nvPr/>
          </p:nvSpPr>
          <p:spPr>
            <a:xfrm>
              <a:off x="0" y="0"/>
              <a:ext cx="1624561" cy="898149"/>
            </a:xfrm>
            <a:custGeom>
              <a:avLst/>
              <a:gdLst/>
              <a:ahLst/>
              <a:cxnLst/>
              <a:rect l="l" t="t" r="r" b="b"/>
              <a:pathLst>
                <a:path w="1624561" h="898149">
                  <a:moveTo>
                    <a:pt x="64011" y="0"/>
                  </a:moveTo>
                  <a:lnTo>
                    <a:pt x="1560549" y="0"/>
                  </a:lnTo>
                  <a:cubicBezTo>
                    <a:pt x="1595902" y="0"/>
                    <a:pt x="1624561" y="28659"/>
                    <a:pt x="1624561" y="64011"/>
                  </a:cubicBezTo>
                  <a:lnTo>
                    <a:pt x="1624561" y="834137"/>
                  </a:lnTo>
                  <a:cubicBezTo>
                    <a:pt x="1624561" y="851114"/>
                    <a:pt x="1617817" y="867396"/>
                    <a:pt x="1605812" y="879400"/>
                  </a:cubicBezTo>
                  <a:cubicBezTo>
                    <a:pt x="1593808" y="891405"/>
                    <a:pt x="1577526" y="898149"/>
                    <a:pt x="1560549" y="898149"/>
                  </a:cubicBezTo>
                  <a:lnTo>
                    <a:pt x="64011" y="898149"/>
                  </a:lnTo>
                  <a:cubicBezTo>
                    <a:pt x="47034" y="898149"/>
                    <a:pt x="30753" y="891405"/>
                    <a:pt x="18748" y="879400"/>
                  </a:cubicBezTo>
                  <a:cubicBezTo>
                    <a:pt x="6744" y="867396"/>
                    <a:pt x="0" y="851114"/>
                    <a:pt x="0" y="834137"/>
                  </a:cubicBezTo>
                  <a:lnTo>
                    <a:pt x="0" y="64011"/>
                  </a:lnTo>
                  <a:cubicBezTo>
                    <a:pt x="0" y="47034"/>
                    <a:pt x="6744" y="30753"/>
                    <a:pt x="18748" y="18748"/>
                  </a:cubicBezTo>
                  <a:cubicBezTo>
                    <a:pt x="30753" y="6744"/>
                    <a:pt x="47034" y="0"/>
                    <a:pt x="64011" y="0"/>
                  </a:cubicBezTo>
                  <a:close/>
                </a:path>
              </a:pathLst>
            </a:custGeom>
            <a:solidFill>
              <a:srgbClr val="49326B">
                <a:alpha val="14902"/>
              </a:srgbClr>
            </a:solidFill>
          </p:spPr>
          <p:txBody>
            <a:bodyPr/>
            <a:lstStyle/>
            <a:p>
              <a:endParaRPr lang="en-GB"/>
            </a:p>
          </p:txBody>
        </p:sp>
        <p:sp>
          <p:nvSpPr>
            <p:cNvPr id="23" name="TextBox 23"/>
            <p:cNvSpPr txBox="1"/>
            <p:nvPr/>
          </p:nvSpPr>
          <p:spPr>
            <a:xfrm>
              <a:off x="0" y="-19050"/>
              <a:ext cx="1624561" cy="917199"/>
            </a:xfrm>
            <a:prstGeom prst="rect">
              <a:avLst/>
            </a:prstGeom>
          </p:spPr>
          <p:txBody>
            <a:bodyPr lIns="50800" tIns="50800" rIns="50800" bIns="50800" rtlCol="0" anchor="ctr"/>
            <a:lstStyle/>
            <a:p>
              <a:pPr algn="ctr">
                <a:lnSpc>
                  <a:spcPts val="1828"/>
                </a:lnSpc>
              </a:pPr>
              <a:endParaRPr/>
            </a:p>
          </p:txBody>
        </p:sp>
      </p:grpSp>
      <p:sp>
        <p:nvSpPr>
          <p:cNvPr id="24" name="TextBox 24"/>
          <p:cNvSpPr txBox="1"/>
          <p:nvPr/>
        </p:nvSpPr>
        <p:spPr>
          <a:xfrm>
            <a:off x="2306106" y="3289956"/>
            <a:ext cx="5677415" cy="521212"/>
          </a:xfrm>
          <a:prstGeom prst="rect">
            <a:avLst/>
          </a:prstGeom>
        </p:spPr>
        <p:txBody>
          <a:bodyPr lIns="0" tIns="0" rIns="0" bIns="0" rtlCol="0" anchor="t">
            <a:spAutoFit/>
          </a:bodyPr>
          <a:lstStyle/>
          <a:p>
            <a:pPr algn="just">
              <a:lnSpc>
                <a:spcPts val="1395"/>
              </a:lnSpc>
            </a:pPr>
            <a:r>
              <a:rPr lang="en-US" sz="1395">
                <a:solidFill>
                  <a:srgbClr val="203864"/>
                </a:solidFill>
                <a:latin typeface="Trebuchet MS 1"/>
                <a:ea typeface="Trebuchet MS 1"/>
                <a:cs typeface="Trebuchet MS 1"/>
                <a:sym typeface="Trebuchet MS 1"/>
              </a:rPr>
              <a:t>If they are in work, they may be in high-level professional/ managerial jobs or in skilled manual trades; they are established in their careers and have stable employment.</a:t>
            </a:r>
          </a:p>
        </p:txBody>
      </p:sp>
      <p:sp>
        <p:nvSpPr>
          <p:cNvPr id="25" name="TextBox 25"/>
          <p:cNvSpPr txBox="1"/>
          <p:nvPr/>
        </p:nvSpPr>
        <p:spPr>
          <a:xfrm>
            <a:off x="2306106" y="2641568"/>
            <a:ext cx="5677415" cy="521215"/>
          </a:xfrm>
          <a:prstGeom prst="rect">
            <a:avLst/>
          </a:prstGeom>
        </p:spPr>
        <p:txBody>
          <a:bodyPr lIns="0" tIns="0" rIns="0" bIns="0" rtlCol="0" anchor="t">
            <a:spAutoFit/>
          </a:bodyPr>
          <a:lstStyle/>
          <a:p>
            <a:pPr algn="just">
              <a:lnSpc>
                <a:spcPts val="1395"/>
              </a:lnSpc>
            </a:pPr>
            <a:r>
              <a:rPr lang="en-US" sz="1395">
                <a:solidFill>
                  <a:srgbClr val="203864"/>
                </a:solidFill>
                <a:latin typeface="Trebuchet MS 1"/>
                <a:ea typeface="Trebuchet MS 1"/>
                <a:cs typeface="Trebuchet MS 1"/>
                <a:sym typeface="Trebuchet MS 1"/>
              </a:rPr>
              <a:t>They may be homeowners without mortgages; or otherwise in situations where their housing costs haven’t changed much with the cost of living crisis.</a:t>
            </a:r>
          </a:p>
        </p:txBody>
      </p:sp>
      <p:sp>
        <p:nvSpPr>
          <p:cNvPr id="26" name="TextBox 26"/>
          <p:cNvSpPr txBox="1"/>
          <p:nvPr/>
        </p:nvSpPr>
        <p:spPr>
          <a:xfrm>
            <a:off x="2322189" y="3907811"/>
            <a:ext cx="5677415" cy="349797"/>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have good connections in their local community, possibly through networks relating to ethnicity and/or faith. </a:t>
            </a:r>
          </a:p>
        </p:txBody>
      </p:sp>
      <p:sp>
        <p:nvSpPr>
          <p:cNvPr id="27" name="TextBox 27"/>
          <p:cNvSpPr txBox="1"/>
          <p:nvPr/>
        </p:nvSpPr>
        <p:spPr>
          <a:xfrm>
            <a:off x="2322189" y="4314572"/>
            <a:ext cx="5792953" cy="521264"/>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Their living situation reflects the nuclear family: they may or may not have children, but are more likely to live with a partner; less likely to be in a multigenerational household or to have housemates.</a:t>
            </a:r>
          </a:p>
        </p:txBody>
      </p:sp>
      <p:sp>
        <p:nvSpPr>
          <p:cNvPr id="28" name="TextBox 28"/>
          <p:cNvSpPr txBox="1"/>
          <p:nvPr/>
        </p:nvSpPr>
        <p:spPr>
          <a:xfrm>
            <a:off x="2886000" y="5137469"/>
            <a:ext cx="4720300" cy="375487"/>
          </a:xfrm>
          <a:prstGeom prst="rect">
            <a:avLst/>
          </a:prstGeom>
        </p:spPr>
        <p:txBody>
          <a:bodyPr wrap="square" lIns="0" tIns="0" rIns="0" bIns="0" rtlCol="0" anchor="t">
            <a:spAutoFit/>
          </a:bodyPr>
          <a:lstStyle/>
          <a:p>
            <a:pPr algn="ctr">
              <a:lnSpc>
                <a:spcPts val="3219"/>
              </a:lnSpc>
            </a:pPr>
            <a:r>
              <a:rPr lang="en-US" sz="2299" b="1" dirty="0">
                <a:solidFill>
                  <a:srgbClr val="008E00"/>
                </a:solidFill>
                <a:latin typeface="Trebuchet MS 1"/>
                <a:ea typeface="Trebuchet MS 1"/>
                <a:cs typeface="Trebuchet MS 1"/>
                <a:sym typeface="Trebuchet MS 1"/>
              </a:rPr>
              <a:t>They are empowered to thrive.</a:t>
            </a:r>
          </a:p>
        </p:txBody>
      </p:sp>
      <p:sp>
        <p:nvSpPr>
          <p:cNvPr id="29" name="TextBox 29"/>
          <p:cNvSpPr txBox="1"/>
          <p:nvPr/>
        </p:nvSpPr>
        <p:spPr>
          <a:xfrm>
            <a:off x="2322189" y="4965171"/>
            <a:ext cx="5792953" cy="178329"/>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are in generally good health.</a:t>
            </a:r>
          </a:p>
        </p:txBody>
      </p:sp>
      <p:sp>
        <p:nvSpPr>
          <p:cNvPr id="30" name="TextBox 30"/>
          <p:cNvSpPr txBox="1"/>
          <p:nvPr/>
        </p:nvSpPr>
        <p:spPr>
          <a:xfrm>
            <a:off x="10055292" y="4837345"/>
            <a:ext cx="5677415" cy="178498"/>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are more likely to be BAME and to work in Tower Hamlets.</a:t>
            </a:r>
          </a:p>
        </p:txBody>
      </p:sp>
      <p:sp>
        <p:nvSpPr>
          <p:cNvPr id="31" name="TextBox 31"/>
          <p:cNvSpPr txBox="1"/>
          <p:nvPr/>
        </p:nvSpPr>
        <p:spPr>
          <a:xfrm>
            <a:off x="10055292" y="3185190"/>
            <a:ext cx="5677415" cy="521264"/>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If they are in work, they may be in lower-level professional/ admin/ clerical jobs; they may be experiencing underemployment or precarity/lack of stability in the workplace.</a:t>
            </a:r>
          </a:p>
        </p:txBody>
      </p:sp>
      <p:sp>
        <p:nvSpPr>
          <p:cNvPr id="32" name="TextBox 32"/>
          <p:cNvSpPr txBox="1"/>
          <p:nvPr/>
        </p:nvSpPr>
        <p:spPr>
          <a:xfrm>
            <a:off x="10055292" y="3839796"/>
            <a:ext cx="5677415" cy="864199"/>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have good connections in their local community, possibly through networks relating to ethnicity and/or faith; they may be living in multigenerational households. Extended families and other support networks are essential for responding to the cost of living crisis.</a:t>
            </a:r>
          </a:p>
        </p:txBody>
      </p:sp>
      <p:sp>
        <p:nvSpPr>
          <p:cNvPr id="33" name="TextBox 33"/>
          <p:cNvSpPr txBox="1"/>
          <p:nvPr/>
        </p:nvSpPr>
        <p:spPr>
          <a:xfrm>
            <a:off x="10055292" y="2641568"/>
            <a:ext cx="5677415" cy="350132"/>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may be renters or homeowners with mortgages; they struggle to afford housing costs (rent, mortgage, bills).</a:t>
            </a:r>
          </a:p>
        </p:txBody>
      </p:sp>
      <p:sp>
        <p:nvSpPr>
          <p:cNvPr id="34" name="TextBox 34"/>
          <p:cNvSpPr txBox="1"/>
          <p:nvPr/>
        </p:nvSpPr>
        <p:spPr>
          <a:xfrm>
            <a:off x="10055292" y="5086350"/>
            <a:ext cx="5645250" cy="325733"/>
          </a:xfrm>
          <a:prstGeom prst="rect">
            <a:avLst/>
          </a:prstGeom>
        </p:spPr>
        <p:txBody>
          <a:bodyPr lIns="0" tIns="0" rIns="0" bIns="0" rtlCol="0" anchor="t">
            <a:spAutoFit/>
          </a:bodyPr>
          <a:lstStyle/>
          <a:p>
            <a:pPr algn="ctr">
              <a:lnSpc>
                <a:spcPts val="2521"/>
              </a:lnSpc>
            </a:pPr>
            <a:r>
              <a:rPr lang="en-US" sz="1800" b="1">
                <a:solidFill>
                  <a:srgbClr val="CD4A27"/>
                </a:solidFill>
                <a:latin typeface="Trebuchet MS 1"/>
                <a:ea typeface="Trebuchet MS 1"/>
                <a:cs typeface="Trebuchet MS 1"/>
                <a:sym typeface="Trebuchet MS 1"/>
              </a:rPr>
              <a:t>The cost of living crisis prevents them from thriving</a:t>
            </a:r>
            <a:r>
              <a:rPr lang="en-US" sz="1800" b="1">
                <a:solidFill>
                  <a:srgbClr val="008E00"/>
                </a:solidFill>
                <a:latin typeface="Trebuchet MS 1"/>
                <a:ea typeface="Trebuchet MS 1"/>
                <a:cs typeface="Trebuchet MS 1"/>
                <a:sym typeface="Trebuchet MS 1"/>
              </a:rPr>
              <a:t>.</a:t>
            </a:r>
          </a:p>
        </p:txBody>
      </p:sp>
      <p:sp>
        <p:nvSpPr>
          <p:cNvPr id="35" name="TextBox 35"/>
          <p:cNvSpPr txBox="1"/>
          <p:nvPr/>
        </p:nvSpPr>
        <p:spPr>
          <a:xfrm>
            <a:off x="2322189" y="6471101"/>
            <a:ext cx="5677415" cy="521765"/>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may be in a relatively stable housing situation; for example as a homeowner or as a council/ housing association renter. They have lived in Tower Hamlets a long time and are unlikely to move.</a:t>
            </a:r>
          </a:p>
        </p:txBody>
      </p:sp>
      <p:sp>
        <p:nvSpPr>
          <p:cNvPr id="36" name="TextBox 36"/>
          <p:cNvSpPr txBox="1"/>
          <p:nvPr/>
        </p:nvSpPr>
        <p:spPr>
          <a:xfrm>
            <a:off x="2303985" y="7107589"/>
            <a:ext cx="5677415" cy="1036666"/>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feel like their local area is getting worse and less connected; they may be concerned about population churn and gentrification. They may be distrustful of other groups (e.g. an older person feeling less safe when observing young people congregating in public spaces). If they are homeowner with mortgages, they may feel like they are paying a lot and not getting value for money.</a:t>
            </a:r>
          </a:p>
        </p:txBody>
      </p:sp>
      <p:sp>
        <p:nvSpPr>
          <p:cNvPr id="37" name="TextBox 37"/>
          <p:cNvSpPr txBox="1"/>
          <p:nvPr/>
        </p:nvSpPr>
        <p:spPr>
          <a:xfrm>
            <a:off x="2306106" y="8258976"/>
            <a:ext cx="5677415" cy="865032"/>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may feel like improvements to the local area are not relevant to people like them. (e.g parents of daughters may feel team sports in youth clubs are chosen with boys in mind; or people who rely on cars for transportation may feel like the LTN introduction is not benefitting them).</a:t>
            </a:r>
          </a:p>
        </p:txBody>
      </p:sp>
      <p:sp>
        <p:nvSpPr>
          <p:cNvPr id="38" name="TextBox 38"/>
          <p:cNvSpPr txBox="1"/>
          <p:nvPr/>
        </p:nvSpPr>
        <p:spPr>
          <a:xfrm>
            <a:off x="3988726" y="9104115"/>
            <a:ext cx="2344341" cy="325733"/>
          </a:xfrm>
          <a:prstGeom prst="rect">
            <a:avLst/>
          </a:prstGeom>
        </p:spPr>
        <p:txBody>
          <a:bodyPr lIns="0" tIns="0" rIns="0" bIns="0" rtlCol="0" anchor="t">
            <a:spAutoFit/>
          </a:bodyPr>
          <a:lstStyle/>
          <a:p>
            <a:pPr algn="ctr">
              <a:lnSpc>
                <a:spcPts val="2521"/>
              </a:lnSpc>
            </a:pPr>
            <a:r>
              <a:rPr lang="en-US" sz="1800" b="1">
                <a:solidFill>
                  <a:srgbClr val="CD4A27"/>
                </a:solidFill>
                <a:latin typeface="Trebuchet MS 1"/>
                <a:ea typeface="Trebuchet MS 1"/>
                <a:cs typeface="Trebuchet MS 1"/>
                <a:sym typeface="Trebuchet MS 1"/>
              </a:rPr>
              <a:t>They feel left behind</a:t>
            </a:r>
            <a:r>
              <a:rPr lang="en-US" sz="1800" b="1">
                <a:solidFill>
                  <a:srgbClr val="008E00"/>
                </a:solidFill>
                <a:latin typeface="Trebuchet MS 1"/>
                <a:ea typeface="Trebuchet MS 1"/>
                <a:cs typeface="Trebuchet MS 1"/>
                <a:sym typeface="Trebuchet MS 1"/>
              </a:rPr>
              <a:t>.</a:t>
            </a:r>
          </a:p>
        </p:txBody>
      </p:sp>
      <p:sp>
        <p:nvSpPr>
          <p:cNvPr id="39" name="TextBox 39"/>
          <p:cNvSpPr txBox="1"/>
          <p:nvPr/>
        </p:nvSpPr>
        <p:spPr>
          <a:xfrm>
            <a:off x="10055292" y="6480626"/>
            <a:ext cx="5677415" cy="350132"/>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may belong to a marginalised group; they may be LGBT, neurodivergent, disabled, in poor health or struggling financially. </a:t>
            </a:r>
          </a:p>
        </p:txBody>
      </p:sp>
      <p:sp>
        <p:nvSpPr>
          <p:cNvPr id="40" name="TextBox 40"/>
          <p:cNvSpPr txBox="1"/>
          <p:nvPr/>
        </p:nvSpPr>
        <p:spPr>
          <a:xfrm>
            <a:off x="10055292" y="6983764"/>
            <a:ext cx="5677415" cy="1036531"/>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may be in low-skilled, low-pay precarious work or unable to work because of illness/disability. They are more likely to be in poor health. They are more likely to be private renters, homeless or in insecure/precarious housing situations, such as informal sublets. If they are parents, they are more likely to be single parents and/or living in multigenerational households.</a:t>
            </a:r>
          </a:p>
        </p:txBody>
      </p:sp>
      <p:sp>
        <p:nvSpPr>
          <p:cNvPr id="41" name="TextBox 41"/>
          <p:cNvSpPr txBox="1"/>
          <p:nvPr/>
        </p:nvSpPr>
        <p:spPr>
          <a:xfrm>
            <a:off x="10071375" y="8172695"/>
            <a:ext cx="5677415" cy="693399"/>
          </a:xfrm>
          <a:prstGeom prst="rect">
            <a:avLst/>
          </a:prstGeom>
        </p:spPr>
        <p:txBody>
          <a:bodyPr lIns="0" tIns="0" rIns="0" bIns="0" rtlCol="0" anchor="t">
            <a:spAutoFit/>
          </a:bodyPr>
          <a:lstStyle/>
          <a:p>
            <a:pPr algn="just">
              <a:lnSpc>
                <a:spcPts val="1395"/>
              </a:lnSpc>
            </a:pPr>
            <a:r>
              <a:rPr lang="en-US" sz="1395" b="1">
                <a:solidFill>
                  <a:srgbClr val="203864"/>
                </a:solidFill>
                <a:latin typeface="Trebuchet MS 1"/>
                <a:ea typeface="Trebuchet MS 1"/>
                <a:cs typeface="Trebuchet MS 1"/>
                <a:sym typeface="Trebuchet MS 1"/>
              </a:rPr>
              <a:t>They may have experienced discrimination or hate crime; they feel less safe in their local area; they regularly experience loneliness and isolation. They feel mistrustful and misunderstood. They may feel like they can’t afford to stay in Tower Hamlets long term.</a:t>
            </a:r>
          </a:p>
        </p:txBody>
      </p:sp>
      <p:sp>
        <p:nvSpPr>
          <p:cNvPr id="42" name="TextBox 42"/>
          <p:cNvSpPr txBox="1"/>
          <p:nvPr/>
        </p:nvSpPr>
        <p:spPr>
          <a:xfrm>
            <a:off x="10742192" y="8970868"/>
            <a:ext cx="4335780" cy="325733"/>
          </a:xfrm>
          <a:prstGeom prst="rect">
            <a:avLst/>
          </a:prstGeom>
        </p:spPr>
        <p:txBody>
          <a:bodyPr lIns="0" tIns="0" rIns="0" bIns="0" rtlCol="0" anchor="t">
            <a:spAutoFit/>
          </a:bodyPr>
          <a:lstStyle/>
          <a:p>
            <a:pPr algn="ctr">
              <a:lnSpc>
                <a:spcPts val="2521"/>
              </a:lnSpc>
            </a:pPr>
            <a:r>
              <a:rPr lang="en-US" sz="1800" b="1">
                <a:solidFill>
                  <a:srgbClr val="B32223"/>
                </a:solidFill>
                <a:latin typeface="Trebuchet MS 1"/>
                <a:ea typeface="Trebuchet MS 1"/>
                <a:cs typeface="Trebuchet MS 1"/>
                <a:sym typeface="Trebuchet MS 1"/>
              </a:rPr>
              <a:t>They are unsupported and marginalised.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5737" y="-417800"/>
            <a:ext cx="21946323" cy="3096286"/>
            <a:chOff x="0" y="0"/>
            <a:chExt cx="5780102" cy="815483"/>
          </a:xfrm>
        </p:grpSpPr>
        <p:sp>
          <p:nvSpPr>
            <p:cNvPr id="3" name="Freeform 3"/>
            <p:cNvSpPr/>
            <p:nvPr/>
          </p:nvSpPr>
          <p:spPr>
            <a:xfrm>
              <a:off x="0" y="0"/>
              <a:ext cx="5780101" cy="815483"/>
            </a:xfrm>
            <a:custGeom>
              <a:avLst/>
              <a:gdLst/>
              <a:ahLst/>
              <a:cxnLst/>
              <a:rect l="l" t="t" r="r" b="b"/>
              <a:pathLst>
                <a:path w="5780101" h="815483">
                  <a:moveTo>
                    <a:pt x="17991" y="0"/>
                  </a:moveTo>
                  <a:lnTo>
                    <a:pt x="5762110" y="0"/>
                  </a:lnTo>
                  <a:cubicBezTo>
                    <a:pt x="5772047" y="0"/>
                    <a:pt x="5780101" y="8055"/>
                    <a:pt x="5780101" y="17991"/>
                  </a:cubicBezTo>
                  <a:lnTo>
                    <a:pt x="5780101" y="797492"/>
                  </a:lnTo>
                  <a:cubicBezTo>
                    <a:pt x="5780101" y="807428"/>
                    <a:pt x="5772047" y="815483"/>
                    <a:pt x="5762110" y="815483"/>
                  </a:cubicBezTo>
                  <a:lnTo>
                    <a:pt x="17991" y="815483"/>
                  </a:lnTo>
                  <a:cubicBezTo>
                    <a:pt x="8055" y="815483"/>
                    <a:pt x="0" y="807428"/>
                    <a:pt x="0" y="797492"/>
                  </a:cubicBezTo>
                  <a:lnTo>
                    <a:pt x="0" y="17991"/>
                  </a:lnTo>
                  <a:cubicBezTo>
                    <a:pt x="0" y="8055"/>
                    <a:pt x="8055" y="0"/>
                    <a:pt x="17991" y="0"/>
                  </a:cubicBezTo>
                  <a:close/>
                </a:path>
              </a:pathLst>
            </a:custGeom>
            <a:solidFill>
              <a:srgbClr val="FF0000">
                <a:alpha val="12941"/>
              </a:srgbClr>
            </a:solidFill>
          </p:spPr>
          <p:txBody>
            <a:bodyPr/>
            <a:lstStyle/>
            <a:p>
              <a:endParaRPr lang="en-GB"/>
            </a:p>
          </p:txBody>
        </p:sp>
        <p:sp>
          <p:nvSpPr>
            <p:cNvPr id="4" name="TextBox 4"/>
            <p:cNvSpPr txBox="1"/>
            <p:nvPr/>
          </p:nvSpPr>
          <p:spPr>
            <a:xfrm>
              <a:off x="0" y="-19050"/>
              <a:ext cx="5780102" cy="834533"/>
            </a:xfrm>
            <a:prstGeom prst="rect">
              <a:avLst/>
            </a:prstGeom>
          </p:spPr>
          <p:txBody>
            <a:bodyPr lIns="50800" tIns="50800" rIns="50800" bIns="50800" rtlCol="0" anchor="ctr"/>
            <a:lstStyle/>
            <a:p>
              <a:pPr algn="ctr">
                <a:lnSpc>
                  <a:spcPts val="1828"/>
                </a:lnSpc>
              </a:pPr>
              <a:endParaRPr/>
            </a:p>
          </p:txBody>
        </p:sp>
      </p:grpSp>
      <p:grpSp>
        <p:nvGrpSpPr>
          <p:cNvPr id="5" name="Group 5"/>
          <p:cNvGrpSpPr/>
          <p:nvPr/>
        </p:nvGrpSpPr>
        <p:grpSpPr>
          <a:xfrm>
            <a:off x="2372965" y="3602935"/>
            <a:ext cx="655484" cy="653572"/>
            <a:chOff x="0" y="0"/>
            <a:chExt cx="407589" cy="406400"/>
          </a:xfrm>
        </p:grpSpPr>
        <p:sp>
          <p:nvSpPr>
            <p:cNvPr id="6" name="Freeform 6"/>
            <p:cNvSpPr/>
            <p:nvPr/>
          </p:nvSpPr>
          <p:spPr>
            <a:xfrm>
              <a:off x="0" y="0"/>
              <a:ext cx="407589" cy="406400"/>
            </a:xfrm>
            <a:custGeom>
              <a:avLst/>
              <a:gdLst/>
              <a:ahLst/>
              <a:cxnLst/>
              <a:rect l="l" t="t" r="r" b="b"/>
              <a:pathLst>
                <a:path w="407589" h="406400">
                  <a:moveTo>
                    <a:pt x="0" y="0"/>
                  </a:moveTo>
                  <a:lnTo>
                    <a:pt x="204389" y="0"/>
                  </a:lnTo>
                  <a:lnTo>
                    <a:pt x="407589" y="203200"/>
                  </a:lnTo>
                  <a:lnTo>
                    <a:pt x="204389" y="406400"/>
                  </a:lnTo>
                  <a:lnTo>
                    <a:pt x="0" y="406400"/>
                  </a:lnTo>
                  <a:lnTo>
                    <a:pt x="203200" y="203200"/>
                  </a:lnTo>
                  <a:lnTo>
                    <a:pt x="0" y="0"/>
                  </a:lnTo>
                  <a:close/>
                </a:path>
              </a:pathLst>
            </a:custGeom>
            <a:solidFill>
              <a:srgbClr val="960451"/>
            </a:solidFill>
          </p:spPr>
          <p:txBody>
            <a:bodyPr/>
            <a:lstStyle/>
            <a:p>
              <a:endParaRPr lang="en-GB"/>
            </a:p>
          </p:txBody>
        </p:sp>
        <p:sp>
          <p:nvSpPr>
            <p:cNvPr id="7" name="TextBox 7"/>
            <p:cNvSpPr txBox="1"/>
            <p:nvPr/>
          </p:nvSpPr>
          <p:spPr>
            <a:xfrm>
              <a:off x="177800" y="-19050"/>
              <a:ext cx="153589" cy="425450"/>
            </a:xfrm>
            <a:prstGeom prst="rect">
              <a:avLst/>
            </a:prstGeom>
          </p:spPr>
          <p:txBody>
            <a:bodyPr lIns="50800" tIns="50800" rIns="50800" bIns="50800" rtlCol="0" anchor="ctr"/>
            <a:lstStyle/>
            <a:p>
              <a:pPr algn="ctr">
                <a:lnSpc>
                  <a:spcPts val="1828"/>
                </a:lnSpc>
              </a:pPr>
              <a:endParaRPr/>
            </a:p>
          </p:txBody>
        </p:sp>
      </p:grpSp>
      <p:sp>
        <p:nvSpPr>
          <p:cNvPr id="8" name="Freeform 8"/>
          <p:cNvSpPr/>
          <p:nvPr/>
        </p:nvSpPr>
        <p:spPr>
          <a:xfrm>
            <a:off x="3457826" y="5396580"/>
            <a:ext cx="916576" cy="3491717"/>
          </a:xfrm>
          <a:custGeom>
            <a:avLst/>
            <a:gdLst/>
            <a:ahLst/>
            <a:cxnLst/>
            <a:rect l="l" t="t" r="r" b="b"/>
            <a:pathLst>
              <a:path w="916576" h="3491717">
                <a:moveTo>
                  <a:pt x="0" y="0"/>
                </a:moveTo>
                <a:lnTo>
                  <a:pt x="916576" y="0"/>
                </a:lnTo>
                <a:lnTo>
                  <a:pt x="916576" y="3491717"/>
                </a:lnTo>
                <a:lnTo>
                  <a:pt x="0" y="34917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rot="-5400000">
            <a:off x="3215532" y="7239935"/>
            <a:ext cx="1401165" cy="321352"/>
          </a:xfrm>
          <a:custGeom>
            <a:avLst/>
            <a:gdLst/>
            <a:ahLst/>
            <a:cxnLst/>
            <a:rect l="l" t="t" r="r" b="b"/>
            <a:pathLst>
              <a:path w="1401165" h="321352">
                <a:moveTo>
                  <a:pt x="0" y="0"/>
                </a:moveTo>
                <a:lnTo>
                  <a:pt x="1401165" y="0"/>
                </a:lnTo>
                <a:lnTo>
                  <a:pt x="1401165" y="321352"/>
                </a:lnTo>
                <a:lnTo>
                  <a:pt x="0" y="321352"/>
                </a:lnTo>
                <a:lnTo>
                  <a:pt x="0" y="0"/>
                </a:lnTo>
                <a:close/>
              </a:path>
            </a:pathLst>
          </a:custGeom>
          <a:blipFill>
            <a:blip r:embed="rId4"/>
            <a:stretch>
              <a:fillRect r="-86527" b="-28174"/>
            </a:stretch>
          </a:blipFill>
        </p:spPr>
        <p:txBody>
          <a:bodyPr/>
          <a:lstStyle/>
          <a:p>
            <a:endParaRPr lang="en-GB"/>
          </a:p>
        </p:txBody>
      </p:sp>
      <p:grpSp>
        <p:nvGrpSpPr>
          <p:cNvPr id="10" name="Group 10"/>
          <p:cNvGrpSpPr/>
          <p:nvPr/>
        </p:nvGrpSpPr>
        <p:grpSpPr>
          <a:xfrm>
            <a:off x="3852499" y="5517782"/>
            <a:ext cx="224291" cy="1034245"/>
            <a:chOff x="0" y="0"/>
            <a:chExt cx="576202" cy="2656964"/>
          </a:xfrm>
        </p:grpSpPr>
        <p:sp>
          <p:nvSpPr>
            <p:cNvPr id="11" name="Freeform 11"/>
            <p:cNvSpPr/>
            <p:nvPr/>
          </p:nvSpPr>
          <p:spPr>
            <a:xfrm>
              <a:off x="0" y="0"/>
              <a:ext cx="576202" cy="2656964"/>
            </a:xfrm>
            <a:custGeom>
              <a:avLst/>
              <a:gdLst/>
              <a:ahLst/>
              <a:cxnLst/>
              <a:rect l="l" t="t" r="r" b="b"/>
              <a:pathLst>
                <a:path w="576202" h="2656964">
                  <a:moveTo>
                    <a:pt x="0" y="0"/>
                  </a:moveTo>
                  <a:lnTo>
                    <a:pt x="576202" y="0"/>
                  </a:lnTo>
                  <a:lnTo>
                    <a:pt x="576202" y="2656964"/>
                  </a:lnTo>
                  <a:lnTo>
                    <a:pt x="0" y="2656964"/>
                  </a:lnTo>
                  <a:close/>
                </a:path>
              </a:pathLst>
            </a:custGeom>
            <a:solidFill>
              <a:srgbClr val="FFFFFF"/>
            </a:solidFill>
          </p:spPr>
          <p:txBody>
            <a:bodyPr/>
            <a:lstStyle/>
            <a:p>
              <a:endParaRPr lang="en-GB"/>
            </a:p>
          </p:txBody>
        </p:sp>
      </p:grpSp>
      <p:sp>
        <p:nvSpPr>
          <p:cNvPr id="12" name="Freeform 12"/>
          <p:cNvSpPr/>
          <p:nvPr/>
        </p:nvSpPr>
        <p:spPr>
          <a:xfrm>
            <a:off x="4435488" y="5366115"/>
            <a:ext cx="916576" cy="3491717"/>
          </a:xfrm>
          <a:custGeom>
            <a:avLst/>
            <a:gdLst/>
            <a:ahLst/>
            <a:cxnLst/>
            <a:rect l="l" t="t" r="r" b="b"/>
            <a:pathLst>
              <a:path w="916576" h="3491717">
                <a:moveTo>
                  <a:pt x="0" y="0"/>
                </a:moveTo>
                <a:lnTo>
                  <a:pt x="916576" y="0"/>
                </a:lnTo>
                <a:lnTo>
                  <a:pt x="916576" y="3491717"/>
                </a:lnTo>
                <a:lnTo>
                  <a:pt x="0" y="34917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rot="-5400000">
            <a:off x="4414398" y="7430675"/>
            <a:ext cx="958755" cy="321352"/>
          </a:xfrm>
          <a:custGeom>
            <a:avLst/>
            <a:gdLst/>
            <a:ahLst/>
            <a:cxnLst/>
            <a:rect l="l" t="t" r="r" b="b"/>
            <a:pathLst>
              <a:path w="958755" h="321352">
                <a:moveTo>
                  <a:pt x="0" y="0"/>
                </a:moveTo>
                <a:lnTo>
                  <a:pt x="958755" y="0"/>
                </a:lnTo>
                <a:lnTo>
                  <a:pt x="958755" y="321352"/>
                </a:lnTo>
                <a:lnTo>
                  <a:pt x="0" y="321352"/>
                </a:lnTo>
                <a:lnTo>
                  <a:pt x="0" y="0"/>
                </a:lnTo>
                <a:close/>
              </a:path>
            </a:pathLst>
          </a:custGeom>
          <a:blipFill>
            <a:blip r:embed="rId4"/>
            <a:stretch>
              <a:fillRect r="-172598" b="-28174"/>
            </a:stretch>
          </a:blipFill>
        </p:spPr>
        <p:txBody>
          <a:bodyPr/>
          <a:lstStyle/>
          <a:p>
            <a:endParaRPr lang="en-GB"/>
          </a:p>
        </p:txBody>
      </p:sp>
      <p:grpSp>
        <p:nvGrpSpPr>
          <p:cNvPr id="14" name="Group 14"/>
          <p:cNvGrpSpPr/>
          <p:nvPr/>
        </p:nvGrpSpPr>
        <p:grpSpPr>
          <a:xfrm>
            <a:off x="4841743" y="5471356"/>
            <a:ext cx="209610" cy="1640618"/>
            <a:chOff x="0" y="0"/>
            <a:chExt cx="939570" cy="7354009"/>
          </a:xfrm>
        </p:grpSpPr>
        <p:sp>
          <p:nvSpPr>
            <p:cNvPr id="15" name="Freeform 15"/>
            <p:cNvSpPr/>
            <p:nvPr/>
          </p:nvSpPr>
          <p:spPr>
            <a:xfrm>
              <a:off x="0" y="0"/>
              <a:ext cx="939570" cy="7354009"/>
            </a:xfrm>
            <a:custGeom>
              <a:avLst/>
              <a:gdLst/>
              <a:ahLst/>
              <a:cxnLst/>
              <a:rect l="l" t="t" r="r" b="b"/>
              <a:pathLst>
                <a:path w="939570" h="7354009">
                  <a:moveTo>
                    <a:pt x="0" y="0"/>
                  </a:moveTo>
                  <a:lnTo>
                    <a:pt x="939570" y="0"/>
                  </a:lnTo>
                  <a:lnTo>
                    <a:pt x="939570" y="7354009"/>
                  </a:lnTo>
                  <a:lnTo>
                    <a:pt x="0" y="7354009"/>
                  </a:lnTo>
                  <a:close/>
                </a:path>
              </a:pathLst>
            </a:custGeom>
            <a:solidFill>
              <a:srgbClr val="FFFFFF"/>
            </a:solidFill>
          </p:spPr>
          <p:txBody>
            <a:bodyPr/>
            <a:lstStyle/>
            <a:p>
              <a:endParaRPr lang="en-GB"/>
            </a:p>
          </p:txBody>
        </p:sp>
      </p:grpSp>
      <p:grpSp>
        <p:nvGrpSpPr>
          <p:cNvPr id="16" name="Group 16"/>
          <p:cNvGrpSpPr/>
          <p:nvPr/>
        </p:nvGrpSpPr>
        <p:grpSpPr>
          <a:xfrm>
            <a:off x="4827062" y="5678414"/>
            <a:ext cx="224291" cy="216991"/>
            <a:chOff x="0" y="0"/>
            <a:chExt cx="576202" cy="557448"/>
          </a:xfrm>
        </p:grpSpPr>
        <p:sp>
          <p:nvSpPr>
            <p:cNvPr id="17" name="Freeform 17"/>
            <p:cNvSpPr/>
            <p:nvPr/>
          </p:nvSpPr>
          <p:spPr>
            <a:xfrm>
              <a:off x="0" y="0"/>
              <a:ext cx="576202" cy="557448"/>
            </a:xfrm>
            <a:custGeom>
              <a:avLst/>
              <a:gdLst/>
              <a:ahLst/>
              <a:cxnLst/>
              <a:rect l="l" t="t" r="r" b="b"/>
              <a:pathLst>
                <a:path w="576202" h="557448">
                  <a:moveTo>
                    <a:pt x="0" y="0"/>
                  </a:moveTo>
                  <a:lnTo>
                    <a:pt x="576202" y="0"/>
                  </a:lnTo>
                  <a:lnTo>
                    <a:pt x="576202" y="557448"/>
                  </a:lnTo>
                  <a:lnTo>
                    <a:pt x="0" y="557448"/>
                  </a:lnTo>
                  <a:close/>
                </a:path>
              </a:pathLst>
            </a:custGeom>
            <a:solidFill>
              <a:srgbClr val="FFFFFF"/>
            </a:solidFill>
          </p:spPr>
          <p:txBody>
            <a:bodyPr/>
            <a:lstStyle/>
            <a:p>
              <a:endParaRPr lang="en-GB"/>
            </a:p>
          </p:txBody>
        </p:sp>
      </p:grpSp>
      <p:sp>
        <p:nvSpPr>
          <p:cNvPr id="18" name="Freeform 18"/>
          <p:cNvSpPr/>
          <p:nvPr/>
        </p:nvSpPr>
        <p:spPr>
          <a:xfrm>
            <a:off x="382096" y="4504199"/>
            <a:ext cx="633737" cy="633737"/>
          </a:xfrm>
          <a:custGeom>
            <a:avLst/>
            <a:gdLst/>
            <a:ahLst/>
            <a:cxnLst/>
            <a:rect l="l" t="t" r="r" b="b"/>
            <a:pathLst>
              <a:path w="633737" h="633737">
                <a:moveTo>
                  <a:pt x="0" y="0"/>
                </a:moveTo>
                <a:lnTo>
                  <a:pt x="633737" y="0"/>
                </a:lnTo>
                <a:lnTo>
                  <a:pt x="633737" y="633736"/>
                </a:lnTo>
                <a:lnTo>
                  <a:pt x="0" y="633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Freeform 19"/>
          <p:cNvSpPr/>
          <p:nvPr/>
        </p:nvSpPr>
        <p:spPr>
          <a:xfrm>
            <a:off x="734776" y="4146089"/>
            <a:ext cx="1367590" cy="5209868"/>
          </a:xfrm>
          <a:custGeom>
            <a:avLst/>
            <a:gdLst/>
            <a:ahLst/>
            <a:cxnLst/>
            <a:rect l="l" t="t" r="r" b="b"/>
            <a:pathLst>
              <a:path w="1367590" h="5209868">
                <a:moveTo>
                  <a:pt x="0" y="0"/>
                </a:moveTo>
                <a:lnTo>
                  <a:pt x="1367590" y="0"/>
                </a:lnTo>
                <a:lnTo>
                  <a:pt x="1367590" y="5209869"/>
                </a:lnTo>
                <a:lnTo>
                  <a:pt x="0" y="52098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20"/>
          <p:cNvSpPr/>
          <p:nvPr/>
        </p:nvSpPr>
        <p:spPr>
          <a:xfrm rot="-5400000">
            <a:off x="-531224" y="5992014"/>
            <a:ext cx="3899590" cy="479478"/>
          </a:xfrm>
          <a:custGeom>
            <a:avLst/>
            <a:gdLst/>
            <a:ahLst/>
            <a:cxnLst/>
            <a:rect l="l" t="t" r="r" b="b"/>
            <a:pathLst>
              <a:path w="3899590" h="479478">
                <a:moveTo>
                  <a:pt x="0" y="0"/>
                </a:moveTo>
                <a:lnTo>
                  <a:pt x="3899590" y="0"/>
                </a:lnTo>
                <a:lnTo>
                  <a:pt x="3899590" y="479478"/>
                </a:lnTo>
                <a:lnTo>
                  <a:pt x="0" y="479478"/>
                </a:lnTo>
                <a:lnTo>
                  <a:pt x="0" y="0"/>
                </a:lnTo>
                <a:close/>
              </a:path>
            </a:pathLst>
          </a:custGeom>
          <a:blipFill>
            <a:blip r:embed="rId4"/>
            <a:stretch>
              <a:fillRect b="-28174"/>
            </a:stretch>
          </a:blipFill>
        </p:spPr>
        <p:txBody>
          <a:bodyPr/>
          <a:lstStyle/>
          <a:p>
            <a:endParaRPr lang="en-GB"/>
          </a:p>
        </p:txBody>
      </p:sp>
      <p:sp>
        <p:nvSpPr>
          <p:cNvPr id="21" name="Freeform 21"/>
          <p:cNvSpPr/>
          <p:nvPr/>
        </p:nvSpPr>
        <p:spPr>
          <a:xfrm>
            <a:off x="305420" y="7305787"/>
            <a:ext cx="657611" cy="657611"/>
          </a:xfrm>
          <a:custGeom>
            <a:avLst/>
            <a:gdLst/>
            <a:ahLst/>
            <a:cxnLst/>
            <a:rect l="l" t="t" r="r" b="b"/>
            <a:pathLst>
              <a:path w="657611" h="657611">
                <a:moveTo>
                  <a:pt x="0" y="0"/>
                </a:moveTo>
                <a:lnTo>
                  <a:pt x="657611" y="0"/>
                </a:lnTo>
                <a:lnTo>
                  <a:pt x="657611" y="657610"/>
                </a:lnTo>
                <a:lnTo>
                  <a:pt x="0" y="657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22" name="Group 22"/>
          <p:cNvGrpSpPr/>
          <p:nvPr/>
        </p:nvGrpSpPr>
        <p:grpSpPr>
          <a:xfrm>
            <a:off x="2895523" y="9001798"/>
            <a:ext cx="3086100" cy="3086100"/>
            <a:chOff x="0" y="0"/>
            <a:chExt cx="812800" cy="812800"/>
          </a:xfrm>
        </p:grpSpPr>
        <p:sp>
          <p:nvSpPr>
            <p:cNvPr id="23" name="Freeform 23"/>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4F6B"/>
            </a:solidFill>
          </p:spPr>
          <p:txBody>
            <a:bodyPr/>
            <a:lstStyle/>
            <a:p>
              <a:endParaRPr lang="en-GB"/>
            </a:p>
          </p:txBody>
        </p:sp>
        <p:sp>
          <p:nvSpPr>
            <p:cNvPr id="24" name="TextBox 24"/>
            <p:cNvSpPr txBox="1"/>
            <p:nvPr/>
          </p:nvSpPr>
          <p:spPr>
            <a:xfrm>
              <a:off x="0" y="-19050"/>
              <a:ext cx="812800" cy="831850"/>
            </a:xfrm>
            <a:prstGeom prst="rect">
              <a:avLst/>
            </a:prstGeom>
          </p:spPr>
          <p:txBody>
            <a:bodyPr lIns="50800" tIns="50800" rIns="50800" bIns="50800" rtlCol="0" anchor="ctr"/>
            <a:lstStyle/>
            <a:p>
              <a:pPr algn="ctr">
                <a:lnSpc>
                  <a:spcPts val="1828"/>
                </a:lnSpc>
              </a:pPr>
              <a:endParaRPr/>
            </a:p>
          </p:txBody>
        </p:sp>
      </p:grpSp>
      <p:sp>
        <p:nvSpPr>
          <p:cNvPr id="25" name="TextBox 25"/>
          <p:cNvSpPr txBox="1"/>
          <p:nvPr/>
        </p:nvSpPr>
        <p:spPr>
          <a:xfrm>
            <a:off x="640383" y="838985"/>
            <a:ext cx="15292752" cy="611291"/>
          </a:xfrm>
          <a:prstGeom prst="rect">
            <a:avLst/>
          </a:prstGeom>
        </p:spPr>
        <p:txBody>
          <a:bodyPr lIns="0" tIns="0" rIns="0" bIns="0" rtlCol="0" anchor="t">
            <a:spAutoFit/>
          </a:bodyPr>
          <a:lstStyle/>
          <a:p>
            <a:pPr marL="0" lvl="0" indent="0" algn="l">
              <a:lnSpc>
                <a:spcPts val="4591"/>
              </a:lnSpc>
            </a:pPr>
            <a:r>
              <a:rPr lang="en-US" sz="4211" b="1">
                <a:solidFill>
                  <a:srgbClr val="366EC2"/>
                </a:solidFill>
                <a:latin typeface="Arimo Bold"/>
                <a:ea typeface="Arimo Bold"/>
                <a:cs typeface="Arimo Bold"/>
                <a:sym typeface="Arimo Bold"/>
              </a:rPr>
              <a:t>Different people experience Tower Hamlets differently</a:t>
            </a:r>
          </a:p>
        </p:txBody>
      </p:sp>
      <p:sp>
        <p:nvSpPr>
          <p:cNvPr id="26" name="TextBox 26"/>
          <p:cNvSpPr txBox="1"/>
          <p:nvPr/>
        </p:nvSpPr>
        <p:spPr>
          <a:xfrm>
            <a:off x="640383" y="1566960"/>
            <a:ext cx="15292752" cy="837213"/>
          </a:xfrm>
          <a:prstGeom prst="rect">
            <a:avLst/>
          </a:prstGeom>
        </p:spPr>
        <p:txBody>
          <a:bodyPr lIns="0" tIns="0" rIns="0" bIns="0" rtlCol="0" anchor="t">
            <a:spAutoFit/>
          </a:bodyPr>
          <a:lstStyle/>
          <a:p>
            <a:pPr marL="0" lvl="0" indent="0" algn="l">
              <a:lnSpc>
                <a:spcPts val="6212"/>
              </a:lnSpc>
            </a:pPr>
            <a:r>
              <a:rPr lang="en-US" sz="5699" b="1">
                <a:solidFill>
                  <a:srgbClr val="960451"/>
                </a:solidFill>
                <a:latin typeface="Arimo Bold"/>
                <a:ea typeface="Arimo Bold"/>
                <a:cs typeface="Arimo Bold"/>
                <a:sym typeface="Arimo Bold"/>
              </a:rPr>
              <a:t>Focus on: people struggling financially</a:t>
            </a:r>
          </a:p>
        </p:txBody>
      </p:sp>
      <p:sp>
        <p:nvSpPr>
          <p:cNvPr id="27" name="TextBox 27"/>
          <p:cNvSpPr txBox="1"/>
          <p:nvPr/>
        </p:nvSpPr>
        <p:spPr>
          <a:xfrm>
            <a:off x="3358765" y="3081968"/>
            <a:ext cx="14929235" cy="1773341"/>
          </a:xfrm>
          <a:prstGeom prst="rect">
            <a:avLst/>
          </a:prstGeom>
        </p:spPr>
        <p:txBody>
          <a:bodyPr lIns="0" tIns="0" rIns="0" bIns="0" rtlCol="0" anchor="t">
            <a:spAutoFit/>
          </a:bodyPr>
          <a:lstStyle/>
          <a:p>
            <a:pPr marL="0" lvl="0" indent="0" algn="l">
              <a:lnSpc>
                <a:spcPts val="4591"/>
              </a:lnSpc>
            </a:pPr>
            <a:r>
              <a:rPr lang="en-US" sz="4211" b="1">
                <a:solidFill>
                  <a:srgbClr val="323B60"/>
                </a:solidFill>
                <a:latin typeface="Arimo Bold"/>
                <a:ea typeface="Arimo Bold"/>
                <a:cs typeface="Arimo Bold"/>
                <a:sym typeface="Arimo Bold"/>
              </a:rPr>
              <a:t>Compared with their financially well-off peers, people struggling financially had consistently poorer outcomes when</a:t>
            </a:r>
            <a:r>
              <a:rPr lang="en-US" sz="4211" b="1">
                <a:solidFill>
                  <a:srgbClr val="960451"/>
                </a:solidFill>
                <a:latin typeface="Arimo Bold"/>
                <a:ea typeface="Arimo Bold"/>
                <a:cs typeface="Arimo Bold"/>
                <a:sym typeface="Arimo Bold"/>
              </a:rPr>
              <a:t> accessing health and care services.</a:t>
            </a:r>
          </a:p>
        </p:txBody>
      </p:sp>
      <p:sp>
        <p:nvSpPr>
          <p:cNvPr id="28" name="TextBox 28"/>
          <p:cNvSpPr txBox="1"/>
          <p:nvPr/>
        </p:nvSpPr>
        <p:spPr>
          <a:xfrm>
            <a:off x="3759530" y="6231303"/>
            <a:ext cx="311210" cy="375041"/>
          </a:xfrm>
          <a:prstGeom prst="rect">
            <a:avLst/>
          </a:prstGeom>
        </p:spPr>
        <p:txBody>
          <a:bodyPr lIns="0" tIns="0" rIns="0" bIns="0" rtlCol="0" anchor="t">
            <a:spAutoFit/>
          </a:bodyPr>
          <a:lstStyle/>
          <a:p>
            <a:pPr algn="ctr">
              <a:lnSpc>
                <a:spcPts val="2927"/>
              </a:lnSpc>
            </a:pPr>
            <a:r>
              <a:rPr lang="en-US" sz="2091" b="1">
                <a:solidFill>
                  <a:srgbClr val="B0C62A"/>
                </a:solidFill>
                <a:latin typeface="Trebuchet MS 1"/>
                <a:ea typeface="Trebuchet MS 1"/>
                <a:cs typeface="Trebuchet MS 1"/>
                <a:sym typeface="Trebuchet MS 1"/>
              </a:rPr>
              <a:t>57</a:t>
            </a:r>
          </a:p>
        </p:txBody>
      </p:sp>
      <p:sp>
        <p:nvSpPr>
          <p:cNvPr id="29" name="TextBox 29"/>
          <p:cNvSpPr txBox="1"/>
          <p:nvPr/>
        </p:nvSpPr>
        <p:spPr>
          <a:xfrm>
            <a:off x="4733100" y="6664522"/>
            <a:ext cx="311226" cy="370495"/>
          </a:xfrm>
          <a:prstGeom prst="rect">
            <a:avLst/>
          </a:prstGeom>
        </p:spPr>
        <p:txBody>
          <a:bodyPr lIns="0" tIns="0" rIns="0" bIns="0" rtlCol="0" anchor="t">
            <a:spAutoFit/>
          </a:bodyPr>
          <a:lstStyle/>
          <a:p>
            <a:pPr algn="ctr">
              <a:lnSpc>
                <a:spcPts val="2927"/>
              </a:lnSpc>
            </a:pPr>
            <a:r>
              <a:rPr lang="en-US" sz="2091" b="1">
                <a:solidFill>
                  <a:srgbClr val="FF1616"/>
                </a:solidFill>
                <a:latin typeface="Trebuchet MS 1"/>
                <a:ea typeface="Trebuchet MS 1"/>
                <a:cs typeface="Trebuchet MS 1"/>
                <a:sym typeface="Trebuchet MS 1"/>
              </a:rPr>
              <a:t>46</a:t>
            </a:r>
          </a:p>
        </p:txBody>
      </p:sp>
      <p:sp>
        <p:nvSpPr>
          <p:cNvPr id="30" name="TextBox 30"/>
          <p:cNvSpPr txBox="1"/>
          <p:nvPr/>
        </p:nvSpPr>
        <p:spPr>
          <a:xfrm>
            <a:off x="3513937" y="8310730"/>
            <a:ext cx="816938" cy="281685"/>
          </a:xfrm>
          <a:prstGeom prst="rect">
            <a:avLst/>
          </a:prstGeom>
        </p:spPr>
        <p:txBody>
          <a:bodyPr lIns="0" tIns="0" rIns="0" bIns="0" rtlCol="0" anchor="t">
            <a:spAutoFit/>
          </a:bodyPr>
          <a:lstStyle/>
          <a:p>
            <a:pPr algn="ctr">
              <a:lnSpc>
                <a:spcPts val="1042"/>
              </a:lnSpc>
            </a:pPr>
            <a:r>
              <a:rPr lang="en-US" sz="1042" b="1">
                <a:solidFill>
                  <a:srgbClr val="366EC2"/>
                </a:solidFill>
                <a:latin typeface="Trebuchet MS 1"/>
                <a:ea typeface="Trebuchet MS 1"/>
                <a:cs typeface="Trebuchet MS 1"/>
                <a:sym typeface="Trebuchet MS 1"/>
              </a:rPr>
              <a:t>Financially well-off</a:t>
            </a:r>
          </a:p>
        </p:txBody>
      </p:sp>
      <p:sp>
        <p:nvSpPr>
          <p:cNvPr id="31" name="TextBox 31"/>
          <p:cNvSpPr txBox="1"/>
          <p:nvPr/>
        </p:nvSpPr>
        <p:spPr>
          <a:xfrm>
            <a:off x="4427395" y="8323416"/>
            <a:ext cx="932762" cy="256314"/>
          </a:xfrm>
          <a:prstGeom prst="rect">
            <a:avLst/>
          </a:prstGeom>
        </p:spPr>
        <p:txBody>
          <a:bodyPr lIns="0" tIns="0" rIns="0" bIns="0" rtlCol="0" anchor="t">
            <a:spAutoFit/>
          </a:bodyPr>
          <a:lstStyle/>
          <a:p>
            <a:pPr algn="ctr">
              <a:lnSpc>
                <a:spcPts val="952"/>
              </a:lnSpc>
            </a:pPr>
            <a:r>
              <a:rPr lang="en-US" sz="952" b="1">
                <a:solidFill>
                  <a:srgbClr val="366EC2"/>
                </a:solidFill>
                <a:latin typeface="Trebuchet MS 1"/>
                <a:ea typeface="Trebuchet MS 1"/>
                <a:cs typeface="Trebuchet MS 1"/>
                <a:sym typeface="Trebuchet MS 1"/>
              </a:rPr>
              <a:t>Financially struggling</a:t>
            </a:r>
          </a:p>
        </p:txBody>
      </p:sp>
      <p:sp>
        <p:nvSpPr>
          <p:cNvPr id="32" name="TextBox 32"/>
          <p:cNvSpPr txBox="1"/>
          <p:nvPr/>
        </p:nvSpPr>
        <p:spPr>
          <a:xfrm>
            <a:off x="142985" y="7949479"/>
            <a:ext cx="239111" cy="415866"/>
          </a:xfrm>
          <a:prstGeom prst="rect">
            <a:avLst/>
          </a:prstGeom>
        </p:spPr>
        <p:txBody>
          <a:bodyPr lIns="0" tIns="0" rIns="0" bIns="0" rtlCol="0" anchor="t">
            <a:spAutoFit/>
          </a:bodyPr>
          <a:lstStyle/>
          <a:p>
            <a:pPr algn="ctr">
              <a:lnSpc>
                <a:spcPts val="3052"/>
              </a:lnSpc>
            </a:pPr>
            <a:r>
              <a:rPr lang="en-US" sz="3052" b="1">
                <a:solidFill>
                  <a:srgbClr val="FF0000"/>
                </a:solidFill>
                <a:latin typeface="Trebuchet MS 1"/>
                <a:ea typeface="Trebuchet MS 1"/>
                <a:cs typeface="Trebuchet MS 1"/>
                <a:sym typeface="Trebuchet MS 1"/>
              </a:rPr>
              <a:t>0</a:t>
            </a:r>
          </a:p>
        </p:txBody>
      </p:sp>
      <p:sp>
        <p:nvSpPr>
          <p:cNvPr id="33" name="TextBox 33"/>
          <p:cNvSpPr txBox="1"/>
          <p:nvPr/>
        </p:nvSpPr>
        <p:spPr>
          <a:xfrm>
            <a:off x="473898" y="7972922"/>
            <a:ext cx="465259" cy="358116"/>
          </a:xfrm>
          <a:prstGeom prst="rect">
            <a:avLst/>
          </a:prstGeom>
        </p:spPr>
        <p:txBody>
          <a:bodyPr lIns="0" tIns="0" rIns="0" bIns="0" rtlCol="0" anchor="t">
            <a:spAutoFit/>
          </a:bodyPr>
          <a:lstStyle/>
          <a:p>
            <a:pPr algn="l">
              <a:lnSpc>
                <a:spcPts val="1315"/>
              </a:lnSpc>
            </a:pPr>
            <a:r>
              <a:rPr lang="en-US" sz="1315" b="1">
                <a:solidFill>
                  <a:srgbClr val="FF0000"/>
                </a:solidFill>
                <a:latin typeface="Trebuchet MS 1"/>
                <a:ea typeface="Trebuchet MS 1"/>
                <a:cs typeface="Trebuchet MS 1"/>
                <a:sym typeface="Trebuchet MS 1"/>
              </a:rPr>
              <a:t>not at all</a:t>
            </a:r>
          </a:p>
        </p:txBody>
      </p:sp>
      <p:sp>
        <p:nvSpPr>
          <p:cNvPr id="34" name="TextBox 34"/>
          <p:cNvSpPr txBox="1"/>
          <p:nvPr/>
        </p:nvSpPr>
        <p:spPr>
          <a:xfrm>
            <a:off x="-75667" y="4138685"/>
            <a:ext cx="676414" cy="365514"/>
          </a:xfrm>
          <a:prstGeom prst="rect">
            <a:avLst/>
          </a:prstGeom>
        </p:spPr>
        <p:txBody>
          <a:bodyPr lIns="0" tIns="0" rIns="0" bIns="0" rtlCol="0" anchor="t">
            <a:spAutoFit/>
          </a:bodyPr>
          <a:lstStyle/>
          <a:p>
            <a:pPr algn="ctr">
              <a:lnSpc>
                <a:spcPts val="2657"/>
              </a:lnSpc>
            </a:pPr>
            <a:r>
              <a:rPr lang="en-US" sz="2657">
                <a:solidFill>
                  <a:srgbClr val="008E00"/>
                </a:solidFill>
                <a:latin typeface="Trebuchet MS 1"/>
                <a:ea typeface="Trebuchet MS 1"/>
                <a:cs typeface="Trebuchet MS 1"/>
                <a:sym typeface="Trebuchet MS 1"/>
              </a:rPr>
              <a:t>100</a:t>
            </a:r>
          </a:p>
        </p:txBody>
      </p:sp>
      <p:sp>
        <p:nvSpPr>
          <p:cNvPr id="35" name="TextBox 35"/>
          <p:cNvSpPr txBox="1"/>
          <p:nvPr/>
        </p:nvSpPr>
        <p:spPr>
          <a:xfrm>
            <a:off x="574448" y="4128820"/>
            <a:ext cx="465259" cy="358116"/>
          </a:xfrm>
          <a:prstGeom prst="rect">
            <a:avLst/>
          </a:prstGeom>
        </p:spPr>
        <p:txBody>
          <a:bodyPr lIns="0" tIns="0" rIns="0" bIns="0" rtlCol="0" anchor="t">
            <a:spAutoFit/>
          </a:bodyPr>
          <a:lstStyle/>
          <a:p>
            <a:pPr algn="l">
              <a:lnSpc>
                <a:spcPts val="1315"/>
              </a:lnSpc>
            </a:pPr>
            <a:r>
              <a:rPr lang="en-US" sz="1315" b="1">
                <a:solidFill>
                  <a:srgbClr val="008E00"/>
                </a:solidFill>
                <a:latin typeface="Trebuchet MS 1"/>
                <a:ea typeface="Trebuchet MS 1"/>
                <a:cs typeface="Trebuchet MS 1"/>
                <a:sym typeface="Trebuchet MS 1"/>
              </a:rPr>
              <a:t>defi-nitely</a:t>
            </a:r>
          </a:p>
        </p:txBody>
      </p:sp>
      <p:sp>
        <p:nvSpPr>
          <p:cNvPr id="36" name="TextBox 36"/>
          <p:cNvSpPr txBox="1"/>
          <p:nvPr/>
        </p:nvSpPr>
        <p:spPr>
          <a:xfrm>
            <a:off x="574448" y="8523083"/>
            <a:ext cx="1632649" cy="365214"/>
          </a:xfrm>
          <a:prstGeom prst="rect">
            <a:avLst/>
          </a:prstGeom>
        </p:spPr>
        <p:txBody>
          <a:bodyPr lIns="0" tIns="0" rIns="0" bIns="0" rtlCol="0" anchor="t">
            <a:spAutoFit/>
          </a:bodyPr>
          <a:lstStyle/>
          <a:p>
            <a:pPr algn="ctr">
              <a:lnSpc>
                <a:spcPts val="2781"/>
              </a:lnSpc>
            </a:pPr>
            <a:r>
              <a:rPr lang="en-US" sz="2781" b="1">
                <a:solidFill>
                  <a:srgbClr val="366EC2"/>
                </a:solidFill>
                <a:latin typeface="Trebuchet MS 1"/>
                <a:ea typeface="Trebuchet MS 1"/>
                <a:cs typeface="Trebuchet MS 1"/>
                <a:sym typeface="Trebuchet MS 1"/>
              </a:rPr>
              <a:t>SCALE</a:t>
            </a:r>
          </a:p>
        </p:txBody>
      </p:sp>
      <p:sp>
        <p:nvSpPr>
          <p:cNvPr id="37" name="TextBox 37"/>
          <p:cNvSpPr txBox="1"/>
          <p:nvPr/>
        </p:nvSpPr>
        <p:spPr>
          <a:xfrm>
            <a:off x="3127510" y="9212147"/>
            <a:ext cx="2589300" cy="969317"/>
          </a:xfrm>
          <a:prstGeom prst="rect">
            <a:avLst/>
          </a:prstGeom>
        </p:spPr>
        <p:txBody>
          <a:bodyPr lIns="0" tIns="0" rIns="0" bIns="0" rtlCol="0" anchor="t">
            <a:spAutoFit/>
          </a:bodyPr>
          <a:lstStyle/>
          <a:p>
            <a:pPr marL="0" lvl="0" indent="0" algn="l">
              <a:lnSpc>
                <a:spcPts val="1867"/>
              </a:lnSpc>
            </a:pPr>
            <a:r>
              <a:rPr lang="en-US" sz="1713" b="1">
                <a:solidFill>
                  <a:srgbClr val="FFFFFF"/>
                </a:solidFill>
                <a:latin typeface="Arimo Bold"/>
                <a:ea typeface="Arimo Bold"/>
                <a:cs typeface="Arimo Bold"/>
                <a:sym typeface="Arimo Bold"/>
              </a:rPr>
              <a:t>Regardless of who I am, I am able to access care services for my physical and mental health.</a:t>
            </a:r>
          </a:p>
        </p:txBody>
      </p:sp>
      <p:sp>
        <p:nvSpPr>
          <p:cNvPr id="38" name="Freeform 38"/>
          <p:cNvSpPr/>
          <p:nvPr/>
        </p:nvSpPr>
        <p:spPr>
          <a:xfrm>
            <a:off x="6769857" y="5293163"/>
            <a:ext cx="920374" cy="3506187"/>
          </a:xfrm>
          <a:custGeom>
            <a:avLst/>
            <a:gdLst/>
            <a:ahLst/>
            <a:cxnLst/>
            <a:rect l="l" t="t" r="r" b="b"/>
            <a:pathLst>
              <a:path w="920374" h="3506187">
                <a:moveTo>
                  <a:pt x="0" y="0"/>
                </a:moveTo>
                <a:lnTo>
                  <a:pt x="920374" y="0"/>
                </a:lnTo>
                <a:lnTo>
                  <a:pt x="920374" y="3506188"/>
                </a:lnTo>
                <a:lnTo>
                  <a:pt x="0" y="3506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9" name="Freeform 39"/>
          <p:cNvSpPr/>
          <p:nvPr/>
        </p:nvSpPr>
        <p:spPr>
          <a:xfrm rot="-5400000">
            <a:off x="6350335" y="6967934"/>
            <a:ext cx="1759418" cy="322684"/>
          </a:xfrm>
          <a:custGeom>
            <a:avLst/>
            <a:gdLst/>
            <a:ahLst/>
            <a:cxnLst/>
            <a:rect l="l" t="t" r="r" b="b"/>
            <a:pathLst>
              <a:path w="1759418" h="322684">
                <a:moveTo>
                  <a:pt x="0" y="0"/>
                </a:moveTo>
                <a:lnTo>
                  <a:pt x="1759418" y="0"/>
                </a:lnTo>
                <a:lnTo>
                  <a:pt x="1759418" y="322684"/>
                </a:lnTo>
                <a:lnTo>
                  <a:pt x="0" y="322684"/>
                </a:lnTo>
                <a:lnTo>
                  <a:pt x="0" y="0"/>
                </a:lnTo>
                <a:close/>
              </a:path>
            </a:pathLst>
          </a:custGeom>
          <a:blipFill>
            <a:blip r:embed="rId4"/>
            <a:stretch>
              <a:fillRect r="-49162" b="-28174"/>
            </a:stretch>
          </a:blipFill>
        </p:spPr>
        <p:txBody>
          <a:bodyPr/>
          <a:lstStyle/>
          <a:p>
            <a:endParaRPr lang="en-GB"/>
          </a:p>
        </p:txBody>
      </p:sp>
      <p:grpSp>
        <p:nvGrpSpPr>
          <p:cNvPr id="40" name="Group 40"/>
          <p:cNvGrpSpPr/>
          <p:nvPr/>
        </p:nvGrpSpPr>
        <p:grpSpPr>
          <a:xfrm>
            <a:off x="7161073" y="5398840"/>
            <a:ext cx="225221" cy="846480"/>
            <a:chOff x="0" y="0"/>
            <a:chExt cx="576202" cy="2165624"/>
          </a:xfrm>
        </p:grpSpPr>
        <p:sp>
          <p:nvSpPr>
            <p:cNvPr id="41" name="Freeform 41"/>
            <p:cNvSpPr/>
            <p:nvPr/>
          </p:nvSpPr>
          <p:spPr>
            <a:xfrm>
              <a:off x="0" y="0"/>
              <a:ext cx="576202" cy="2165624"/>
            </a:xfrm>
            <a:custGeom>
              <a:avLst/>
              <a:gdLst/>
              <a:ahLst/>
              <a:cxnLst/>
              <a:rect l="l" t="t" r="r" b="b"/>
              <a:pathLst>
                <a:path w="576202" h="2165624">
                  <a:moveTo>
                    <a:pt x="0" y="0"/>
                  </a:moveTo>
                  <a:lnTo>
                    <a:pt x="576202" y="0"/>
                  </a:lnTo>
                  <a:lnTo>
                    <a:pt x="576202" y="2165624"/>
                  </a:lnTo>
                  <a:lnTo>
                    <a:pt x="0" y="2165624"/>
                  </a:lnTo>
                  <a:close/>
                </a:path>
              </a:pathLst>
            </a:custGeom>
            <a:solidFill>
              <a:srgbClr val="FFFFFF"/>
            </a:solidFill>
          </p:spPr>
          <p:txBody>
            <a:bodyPr/>
            <a:lstStyle/>
            <a:p>
              <a:endParaRPr lang="en-GB"/>
            </a:p>
          </p:txBody>
        </p:sp>
      </p:grpSp>
      <p:sp>
        <p:nvSpPr>
          <p:cNvPr id="42" name="Freeform 42"/>
          <p:cNvSpPr/>
          <p:nvPr/>
        </p:nvSpPr>
        <p:spPr>
          <a:xfrm>
            <a:off x="7724544" y="5309157"/>
            <a:ext cx="920374" cy="3506187"/>
          </a:xfrm>
          <a:custGeom>
            <a:avLst/>
            <a:gdLst/>
            <a:ahLst/>
            <a:cxnLst/>
            <a:rect l="l" t="t" r="r" b="b"/>
            <a:pathLst>
              <a:path w="920374" h="3506187">
                <a:moveTo>
                  <a:pt x="0" y="0"/>
                </a:moveTo>
                <a:lnTo>
                  <a:pt x="920375" y="0"/>
                </a:lnTo>
                <a:lnTo>
                  <a:pt x="920375" y="3506188"/>
                </a:lnTo>
                <a:lnTo>
                  <a:pt x="0" y="35061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3" name="Freeform 43"/>
          <p:cNvSpPr/>
          <p:nvPr/>
        </p:nvSpPr>
        <p:spPr>
          <a:xfrm rot="-5400000">
            <a:off x="7736545" y="7416121"/>
            <a:ext cx="895703" cy="322013"/>
          </a:xfrm>
          <a:custGeom>
            <a:avLst/>
            <a:gdLst/>
            <a:ahLst/>
            <a:cxnLst/>
            <a:rect l="l" t="t" r="r" b="b"/>
            <a:pathLst>
              <a:path w="895703" h="322013">
                <a:moveTo>
                  <a:pt x="0" y="0"/>
                </a:moveTo>
                <a:lnTo>
                  <a:pt x="895703" y="0"/>
                </a:lnTo>
                <a:lnTo>
                  <a:pt x="895703" y="322013"/>
                </a:lnTo>
                <a:lnTo>
                  <a:pt x="0" y="322013"/>
                </a:lnTo>
                <a:lnTo>
                  <a:pt x="0" y="0"/>
                </a:lnTo>
                <a:close/>
              </a:path>
            </a:pathLst>
          </a:custGeom>
          <a:blipFill>
            <a:blip r:embed="rId4"/>
            <a:stretch>
              <a:fillRect r="-192997" b="-28441"/>
            </a:stretch>
          </a:blipFill>
        </p:spPr>
        <p:txBody>
          <a:bodyPr/>
          <a:lstStyle/>
          <a:p>
            <a:endParaRPr lang="en-GB"/>
          </a:p>
        </p:txBody>
      </p:sp>
      <p:grpSp>
        <p:nvGrpSpPr>
          <p:cNvPr id="44" name="Group 44"/>
          <p:cNvGrpSpPr/>
          <p:nvPr/>
        </p:nvGrpSpPr>
        <p:grpSpPr>
          <a:xfrm>
            <a:off x="8116744" y="5480361"/>
            <a:ext cx="225221" cy="1648915"/>
            <a:chOff x="0" y="0"/>
            <a:chExt cx="576202" cy="4218563"/>
          </a:xfrm>
        </p:grpSpPr>
        <p:sp>
          <p:nvSpPr>
            <p:cNvPr id="45" name="Freeform 45"/>
            <p:cNvSpPr/>
            <p:nvPr/>
          </p:nvSpPr>
          <p:spPr>
            <a:xfrm>
              <a:off x="0" y="0"/>
              <a:ext cx="576202" cy="4218563"/>
            </a:xfrm>
            <a:custGeom>
              <a:avLst/>
              <a:gdLst/>
              <a:ahLst/>
              <a:cxnLst/>
              <a:rect l="l" t="t" r="r" b="b"/>
              <a:pathLst>
                <a:path w="576202" h="4218563">
                  <a:moveTo>
                    <a:pt x="0" y="0"/>
                  </a:moveTo>
                  <a:lnTo>
                    <a:pt x="576202" y="0"/>
                  </a:lnTo>
                  <a:lnTo>
                    <a:pt x="576202" y="4218563"/>
                  </a:lnTo>
                  <a:lnTo>
                    <a:pt x="0" y="4218563"/>
                  </a:lnTo>
                  <a:close/>
                </a:path>
              </a:pathLst>
            </a:custGeom>
            <a:solidFill>
              <a:srgbClr val="FFFFFF"/>
            </a:solidFill>
          </p:spPr>
          <p:txBody>
            <a:bodyPr/>
            <a:lstStyle/>
            <a:p>
              <a:endParaRPr lang="en-GB"/>
            </a:p>
          </p:txBody>
        </p:sp>
      </p:grpSp>
      <p:sp>
        <p:nvSpPr>
          <p:cNvPr id="46" name="TextBox 46"/>
          <p:cNvSpPr txBox="1"/>
          <p:nvPr/>
        </p:nvSpPr>
        <p:spPr>
          <a:xfrm>
            <a:off x="7068702" y="5805402"/>
            <a:ext cx="312500" cy="376358"/>
          </a:xfrm>
          <a:prstGeom prst="rect">
            <a:avLst/>
          </a:prstGeom>
        </p:spPr>
        <p:txBody>
          <a:bodyPr lIns="0" tIns="0" rIns="0" bIns="0" rtlCol="0" anchor="t">
            <a:spAutoFit/>
          </a:bodyPr>
          <a:lstStyle/>
          <a:p>
            <a:pPr algn="ctr">
              <a:lnSpc>
                <a:spcPts val="2940"/>
              </a:lnSpc>
            </a:pPr>
            <a:r>
              <a:rPr lang="en-US" sz="2100" b="1">
                <a:solidFill>
                  <a:srgbClr val="B0C62A"/>
                </a:solidFill>
                <a:latin typeface="Trebuchet MS 1"/>
                <a:ea typeface="Trebuchet MS 1"/>
                <a:cs typeface="Trebuchet MS 1"/>
                <a:sym typeface="Trebuchet MS 1"/>
              </a:rPr>
              <a:t>69</a:t>
            </a:r>
          </a:p>
        </p:txBody>
      </p:sp>
      <p:sp>
        <p:nvSpPr>
          <p:cNvPr id="47" name="TextBox 47"/>
          <p:cNvSpPr txBox="1"/>
          <p:nvPr/>
        </p:nvSpPr>
        <p:spPr>
          <a:xfrm>
            <a:off x="8023890" y="6694507"/>
            <a:ext cx="312580" cy="372111"/>
          </a:xfrm>
          <a:prstGeom prst="rect">
            <a:avLst/>
          </a:prstGeom>
        </p:spPr>
        <p:txBody>
          <a:bodyPr lIns="0" tIns="0" rIns="0" bIns="0" rtlCol="0" anchor="t">
            <a:spAutoFit/>
          </a:bodyPr>
          <a:lstStyle/>
          <a:p>
            <a:pPr algn="ctr">
              <a:lnSpc>
                <a:spcPts val="2940"/>
              </a:lnSpc>
            </a:pPr>
            <a:r>
              <a:rPr lang="en-US" sz="2100" b="1">
                <a:solidFill>
                  <a:srgbClr val="FF1616"/>
                </a:solidFill>
                <a:latin typeface="Trebuchet MS 1"/>
                <a:ea typeface="Trebuchet MS 1"/>
                <a:cs typeface="Trebuchet MS 1"/>
                <a:sym typeface="Trebuchet MS 1"/>
              </a:rPr>
              <a:t>39</a:t>
            </a:r>
          </a:p>
        </p:txBody>
      </p:sp>
      <p:sp>
        <p:nvSpPr>
          <p:cNvPr id="48" name="TextBox 48"/>
          <p:cNvSpPr txBox="1"/>
          <p:nvPr/>
        </p:nvSpPr>
        <p:spPr>
          <a:xfrm>
            <a:off x="6819882" y="8219318"/>
            <a:ext cx="820324" cy="282892"/>
          </a:xfrm>
          <a:prstGeom prst="rect">
            <a:avLst/>
          </a:prstGeom>
        </p:spPr>
        <p:txBody>
          <a:bodyPr lIns="0" tIns="0" rIns="0" bIns="0" rtlCol="0" anchor="t">
            <a:spAutoFit/>
          </a:bodyPr>
          <a:lstStyle/>
          <a:p>
            <a:pPr algn="ctr">
              <a:lnSpc>
                <a:spcPts val="1046"/>
              </a:lnSpc>
            </a:pPr>
            <a:r>
              <a:rPr lang="en-US" sz="1046" b="1">
                <a:solidFill>
                  <a:srgbClr val="366EC2"/>
                </a:solidFill>
                <a:latin typeface="Trebuchet MS 1"/>
                <a:ea typeface="Trebuchet MS 1"/>
                <a:cs typeface="Trebuchet MS 1"/>
                <a:sym typeface="Trebuchet MS 1"/>
              </a:rPr>
              <a:t>Financially well-off</a:t>
            </a:r>
          </a:p>
        </p:txBody>
      </p:sp>
      <p:sp>
        <p:nvSpPr>
          <p:cNvPr id="49" name="TextBox 49"/>
          <p:cNvSpPr txBox="1"/>
          <p:nvPr/>
        </p:nvSpPr>
        <p:spPr>
          <a:xfrm>
            <a:off x="7723199" y="8232056"/>
            <a:ext cx="936627" cy="257415"/>
          </a:xfrm>
          <a:prstGeom prst="rect">
            <a:avLst/>
          </a:prstGeom>
        </p:spPr>
        <p:txBody>
          <a:bodyPr lIns="0" tIns="0" rIns="0" bIns="0" rtlCol="0" anchor="t">
            <a:spAutoFit/>
          </a:bodyPr>
          <a:lstStyle/>
          <a:p>
            <a:pPr algn="ctr">
              <a:lnSpc>
                <a:spcPts val="956"/>
              </a:lnSpc>
            </a:pPr>
            <a:r>
              <a:rPr lang="en-US" sz="956" b="1">
                <a:solidFill>
                  <a:srgbClr val="366EC2"/>
                </a:solidFill>
                <a:latin typeface="Trebuchet MS 1"/>
                <a:ea typeface="Trebuchet MS 1"/>
                <a:cs typeface="Trebuchet MS 1"/>
                <a:sym typeface="Trebuchet MS 1"/>
              </a:rPr>
              <a:t>Financially struggling</a:t>
            </a:r>
          </a:p>
        </p:txBody>
      </p:sp>
      <p:grpSp>
        <p:nvGrpSpPr>
          <p:cNvPr id="50" name="Group 50"/>
          <p:cNvGrpSpPr/>
          <p:nvPr/>
        </p:nvGrpSpPr>
        <p:grpSpPr>
          <a:xfrm>
            <a:off x="6122999" y="8918761"/>
            <a:ext cx="3086100" cy="3086100"/>
            <a:chOff x="0" y="0"/>
            <a:chExt cx="812800" cy="812800"/>
          </a:xfrm>
        </p:grpSpPr>
        <p:sp>
          <p:nvSpPr>
            <p:cNvPr id="51" name="Freeform 5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800080"/>
            </a:solidFill>
          </p:spPr>
          <p:txBody>
            <a:bodyPr/>
            <a:lstStyle/>
            <a:p>
              <a:endParaRPr lang="en-GB"/>
            </a:p>
          </p:txBody>
        </p:sp>
        <p:sp>
          <p:nvSpPr>
            <p:cNvPr id="52" name="TextBox 52"/>
            <p:cNvSpPr txBox="1"/>
            <p:nvPr/>
          </p:nvSpPr>
          <p:spPr>
            <a:xfrm>
              <a:off x="0" y="-19050"/>
              <a:ext cx="812800" cy="831850"/>
            </a:xfrm>
            <a:prstGeom prst="rect">
              <a:avLst/>
            </a:prstGeom>
          </p:spPr>
          <p:txBody>
            <a:bodyPr lIns="50800" tIns="50800" rIns="50800" bIns="50800" rtlCol="0" anchor="ctr"/>
            <a:lstStyle/>
            <a:p>
              <a:pPr algn="ctr">
                <a:lnSpc>
                  <a:spcPts val="1828"/>
                </a:lnSpc>
              </a:pPr>
              <a:endParaRPr/>
            </a:p>
          </p:txBody>
        </p:sp>
      </p:grpSp>
      <p:sp>
        <p:nvSpPr>
          <p:cNvPr id="53" name="TextBox 53"/>
          <p:cNvSpPr txBox="1"/>
          <p:nvPr/>
        </p:nvSpPr>
        <p:spPr>
          <a:xfrm>
            <a:off x="6345555" y="9212147"/>
            <a:ext cx="2798445" cy="732971"/>
          </a:xfrm>
          <a:prstGeom prst="rect">
            <a:avLst/>
          </a:prstGeom>
        </p:spPr>
        <p:txBody>
          <a:bodyPr lIns="0" tIns="0" rIns="0" bIns="0" rtlCol="0" anchor="t">
            <a:spAutoFit/>
          </a:bodyPr>
          <a:lstStyle/>
          <a:p>
            <a:pPr marL="0" lvl="0" indent="0" algn="l">
              <a:lnSpc>
                <a:spcPts val="1867"/>
              </a:lnSpc>
            </a:pPr>
            <a:r>
              <a:rPr lang="en-US" sz="1713" b="1">
                <a:solidFill>
                  <a:srgbClr val="FFFFFF"/>
                </a:solidFill>
                <a:latin typeface="Arimo Bold"/>
                <a:ea typeface="Arimo Bold"/>
                <a:cs typeface="Arimo Bold"/>
                <a:sym typeface="Arimo Bold"/>
              </a:rPr>
              <a:t>I am able to access safe and high quality services when I need them.</a:t>
            </a:r>
          </a:p>
        </p:txBody>
      </p:sp>
      <p:sp>
        <p:nvSpPr>
          <p:cNvPr id="54" name="Freeform 54"/>
          <p:cNvSpPr/>
          <p:nvPr/>
        </p:nvSpPr>
        <p:spPr>
          <a:xfrm>
            <a:off x="9839698" y="5189747"/>
            <a:ext cx="947521" cy="3609604"/>
          </a:xfrm>
          <a:custGeom>
            <a:avLst/>
            <a:gdLst/>
            <a:ahLst/>
            <a:cxnLst/>
            <a:rect l="l" t="t" r="r" b="b"/>
            <a:pathLst>
              <a:path w="947521" h="3609604">
                <a:moveTo>
                  <a:pt x="0" y="0"/>
                </a:moveTo>
                <a:lnTo>
                  <a:pt x="947521" y="0"/>
                </a:lnTo>
                <a:lnTo>
                  <a:pt x="947521" y="3609604"/>
                </a:lnTo>
                <a:lnTo>
                  <a:pt x="0" y="3609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5" name="Freeform 55"/>
          <p:cNvSpPr/>
          <p:nvPr/>
        </p:nvSpPr>
        <p:spPr>
          <a:xfrm rot="-5400000">
            <a:off x="9445702" y="6952507"/>
            <a:ext cx="1734821" cy="331511"/>
          </a:xfrm>
          <a:custGeom>
            <a:avLst/>
            <a:gdLst/>
            <a:ahLst/>
            <a:cxnLst/>
            <a:rect l="l" t="t" r="r" b="b"/>
            <a:pathLst>
              <a:path w="1734821" h="331511">
                <a:moveTo>
                  <a:pt x="0" y="0"/>
                </a:moveTo>
                <a:lnTo>
                  <a:pt x="1734822" y="0"/>
                </a:lnTo>
                <a:lnTo>
                  <a:pt x="1734822" y="331511"/>
                </a:lnTo>
                <a:lnTo>
                  <a:pt x="0" y="331511"/>
                </a:lnTo>
                <a:lnTo>
                  <a:pt x="0" y="0"/>
                </a:lnTo>
                <a:close/>
              </a:path>
            </a:pathLst>
          </a:custGeom>
          <a:blipFill>
            <a:blip r:embed="rId4"/>
            <a:stretch>
              <a:fillRect r="-55738" b="-28441"/>
            </a:stretch>
          </a:blipFill>
        </p:spPr>
        <p:txBody>
          <a:bodyPr/>
          <a:lstStyle/>
          <a:p>
            <a:endParaRPr lang="en-GB"/>
          </a:p>
        </p:txBody>
      </p:sp>
      <p:grpSp>
        <p:nvGrpSpPr>
          <p:cNvPr id="56" name="Group 56"/>
          <p:cNvGrpSpPr/>
          <p:nvPr/>
        </p:nvGrpSpPr>
        <p:grpSpPr>
          <a:xfrm>
            <a:off x="10243466" y="5366000"/>
            <a:ext cx="231864" cy="773124"/>
            <a:chOff x="0" y="0"/>
            <a:chExt cx="576202" cy="1921280"/>
          </a:xfrm>
        </p:grpSpPr>
        <p:sp>
          <p:nvSpPr>
            <p:cNvPr id="57" name="Freeform 57"/>
            <p:cNvSpPr/>
            <p:nvPr/>
          </p:nvSpPr>
          <p:spPr>
            <a:xfrm>
              <a:off x="0" y="0"/>
              <a:ext cx="576202" cy="1921280"/>
            </a:xfrm>
            <a:custGeom>
              <a:avLst/>
              <a:gdLst/>
              <a:ahLst/>
              <a:cxnLst/>
              <a:rect l="l" t="t" r="r" b="b"/>
              <a:pathLst>
                <a:path w="576202" h="1921280">
                  <a:moveTo>
                    <a:pt x="0" y="0"/>
                  </a:moveTo>
                  <a:lnTo>
                    <a:pt x="576202" y="0"/>
                  </a:lnTo>
                  <a:lnTo>
                    <a:pt x="576202" y="1921280"/>
                  </a:lnTo>
                  <a:lnTo>
                    <a:pt x="0" y="1921280"/>
                  </a:lnTo>
                  <a:close/>
                </a:path>
              </a:pathLst>
            </a:custGeom>
            <a:solidFill>
              <a:srgbClr val="FFFFFF"/>
            </a:solidFill>
          </p:spPr>
          <p:txBody>
            <a:bodyPr/>
            <a:lstStyle/>
            <a:p>
              <a:endParaRPr lang="en-GB"/>
            </a:p>
          </p:txBody>
        </p:sp>
      </p:grpSp>
      <p:sp>
        <p:nvSpPr>
          <p:cNvPr id="58" name="Freeform 58"/>
          <p:cNvSpPr/>
          <p:nvPr/>
        </p:nvSpPr>
        <p:spPr>
          <a:xfrm>
            <a:off x="10837359" y="5189747"/>
            <a:ext cx="947521" cy="3609604"/>
          </a:xfrm>
          <a:custGeom>
            <a:avLst/>
            <a:gdLst/>
            <a:ahLst/>
            <a:cxnLst/>
            <a:rect l="l" t="t" r="r" b="b"/>
            <a:pathLst>
              <a:path w="947521" h="3609604">
                <a:moveTo>
                  <a:pt x="0" y="0"/>
                </a:moveTo>
                <a:lnTo>
                  <a:pt x="947521" y="0"/>
                </a:lnTo>
                <a:lnTo>
                  <a:pt x="947521" y="3609604"/>
                </a:lnTo>
                <a:lnTo>
                  <a:pt x="0" y="36096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9" name="Freeform 59"/>
          <p:cNvSpPr/>
          <p:nvPr/>
        </p:nvSpPr>
        <p:spPr>
          <a:xfrm rot="-5400000">
            <a:off x="10658675" y="7169161"/>
            <a:ext cx="1302856" cy="330168"/>
          </a:xfrm>
          <a:custGeom>
            <a:avLst/>
            <a:gdLst/>
            <a:ahLst/>
            <a:cxnLst/>
            <a:rect l="l" t="t" r="r" b="b"/>
            <a:pathLst>
              <a:path w="1302856" h="330168">
                <a:moveTo>
                  <a:pt x="0" y="0"/>
                </a:moveTo>
                <a:lnTo>
                  <a:pt x="1302856" y="0"/>
                </a:lnTo>
                <a:lnTo>
                  <a:pt x="1302856" y="330168"/>
                </a:lnTo>
                <a:lnTo>
                  <a:pt x="0" y="330168"/>
                </a:lnTo>
                <a:lnTo>
                  <a:pt x="0" y="0"/>
                </a:lnTo>
                <a:close/>
              </a:path>
            </a:pathLst>
          </a:custGeom>
          <a:blipFill>
            <a:blip r:embed="rId4"/>
            <a:stretch>
              <a:fillRect t="-779" r="-109318" b="-29393"/>
            </a:stretch>
          </a:blipFill>
        </p:spPr>
        <p:txBody>
          <a:bodyPr/>
          <a:lstStyle/>
          <a:p>
            <a:endParaRPr lang="en-GB"/>
          </a:p>
        </p:txBody>
      </p:sp>
      <p:grpSp>
        <p:nvGrpSpPr>
          <p:cNvPr id="60" name="Group 60"/>
          <p:cNvGrpSpPr/>
          <p:nvPr/>
        </p:nvGrpSpPr>
        <p:grpSpPr>
          <a:xfrm>
            <a:off x="11243324" y="5399026"/>
            <a:ext cx="231864" cy="1106066"/>
            <a:chOff x="0" y="0"/>
            <a:chExt cx="576202" cy="2748672"/>
          </a:xfrm>
        </p:grpSpPr>
        <p:sp>
          <p:nvSpPr>
            <p:cNvPr id="61" name="Freeform 61"/>
            <p:cNvSpPr/>
            <p:nvPr/>
          </p:nvSpPr>
          <p:spPr>
            <a:xfrm>
              <a:off x="0" y="0"/>
              <a:ext cx="576202" cy="2748672"/>
            </a:xfrm>
            <a:custGeom>
              <a:avLst/>
              <a:gdLst/>
              <a:ahLst/>
              <a:cxnLst/>
              <a:rect l="l" t="t" r="r" b="b"/>
              <a:pathLst>
                <a:path w="576202" h="2748672">
                  <a:moveTo>
                    <a:pt x="0" y="0"/>
                  </a:moveTo>
                  <a:lnTo>
                    <a:pt x="576202" y="0"/>
                  </a:lnTo>
                  <a:lnTo>
                    <a:pt x="576202" y="2748672"/>
                  </a:lnTo>
                  <a:lnTo>
                    <a:pt x="0" y="2748672"/>
                  </a:lnTo>
                  <a:close/>
                </a:path>
              </a:pathLst>
            </a:custGeom>
            <a:solidFill>
              <a:srgbClr val="FFFFFF"/>
            </a:solidFill>
          </p:spPr>
          <p:txBody>
            <a:bodyPr/>
            <a:lstStyle/>
            <a:p>
              <a:endParaRPr lang="en-GB"/>
            </a:p>
          </p:txBody>
        </p:sp>
      </p:grpSp>
      <p:sp>
        <p:nvSpPr>
          <p:cNvPr id="62" name="TextBox 62"/>
          <p:cNvSpPr txBox="1"/>
          <p:nvPr/>
        </p:nvSpPr>
        <p:spPr>
          <a:xfrm>
            <a:off x="10153530" y="5782313"/>
            <a:ext cx="321800" cy="381401"/>
          </a:xfrm>
          <a:prstGeom prst="rect">
            <a:avLst/>
          </a:prstGeom>
        </p:spPr>
        <p:txBody>
          <a:bodyPr lIns="0" tIns="0" rIns="0" bIns="0" rtlCol="0" anchor="t">
            <a:spAutoFit/>
          </a:bodyPr>
          <a:lstStyle/>
          <a:p>
            <a:pPr algn="ctr">
              <a:lnSpc>
                <a:spcPts val="3026"/>
              </a:lnSpc>
            </a:pPr>
            <a:r>
              <a:rPr lang="en-US" sz="2161" b="1">
                <a:solidFill>
                  <a:srgbClr val="B0C62A"/>
                </a:solidFill>
                <a:latin typeface="Trebuchet MS 1"/>
                <a:ea typeface="Trebuchet MS 1"/>
                <a:cs typeface="Trebuchet MS 1"/>
                <a:sym typeface="Trebuchet MS 1"/>
              </a:rPr>
              <a:t>68</a:t>
            </a:r>
          </a:p>
        </p:txBody>
      </p:sp>
      <p:sp>
        <p:nvSpPr>
          <p:cNvPr id="63" name="TextBox 63"/>
          <p:cNvSpPr txBox="1"/>
          <p:nvPr/>
        </p:nvSpPr>
        <p:spPr>
          <a:xfrm>
            <a:off x="11145019" y="6210672"/>
            <a:ext cx="321734" cy="381075"/>
          </a:xfrm>
          <a:prstGeom prst="rect">
            <a:avLst/>
          </a:prstGeom>
        </p:spPr>
        <p:txBody>
          <a:bodyPr lIns="0" tIns="0" rIns="0" bIns="0" rtlCol="0" anchor="t">
            <a:spAutoFit/>
          </a:bodyPr>
          <a:lstStyle/>
          <a:p>
            <a:pPr algn="ctr">
              <a:lnSpc>
                <a:spcPts val="3026"/>
              </a:lnSpc>
            </a:pPr>
            <a:r>
              <a:rPr lang="en-US" sz="2161" b="1">
                <a:solidFill>
                  <a:srgbClr val="FFB000"/>
                </a:solidFill>
                <a:latin typeface="Trebuchet MS 1"/>
                <a:ea typeface="Trebuchet MS 1"/>
                <a:cs typeface="Trebuchet MS 1"/>
                <a:sym typeface="Trebuchet MS 1"/>
              </a:rPr>
              <a:t>52</a:t>
            </a:r>
          </a:p>
        </p:txBody>
      </p:sp>
      <p:sp>
        <p:nvSpPr>
          <p:cNvPr id="64" name="TextBox 64"/>
          <p:cNvSpPr txBox="1"/>
          <p:nvPr/>
        </p:nvSpPr>
        <p:spPr>
          <a:xfrm>
            <a:off x="9890853" y="8230008"/>
            <a:ext cx="844519" cy="281992"/>
          </a:xfrm>
          <a:prstGeom prst="rect">
            <a:avLst/>
          </a:prstGeom>
        </p:spPr>
        <p:txBody>
          <a:bodyPr lIns="0" tIns="0" rIns="0" bIns="0" rtlCol="0" anchor="t">
            <a:spAutoFit/>
          </a:bodyPr>
          <a:lstStyle/>
          <a:p>
            <a:pPr algn="ctr">
              <a:lnSpc>
                <a:spcPts val="1077"/>
              </a:lnSpc>
            </a:pPr>
            <a:r>
              <a:rPr lang="en-US" sz="1077" b="1">
                <a:solidFill>
                  <a:srgbClr val="366EC2"/>
                </a:solidFill>
                <a:latin typeface="Trebuchet MS 1"/>
                <a:ea typeface="Trebuchet MS 1"/>
                <a:cs typeface="Trebuchet MS 1"/>
                <a:sym typeface="Trebuchet MS 1"/>
              </a:rPr>
              <a:t>Financially well-off</a:t>
            </a:r>
          </a:p>
        </p:txBody>
      </p:sp>
      <p:sp>
        <p:nvSpPr>
          <p:cNvPr id="65" name="TextBox 65"/>
          <p:cNvSpPr txBox="1"/>
          <p:nvPr/>
        </p:nvSpPr>
        <p:spPr>
          <a:xfrm>
            <a:off x="10842814" y="8243121"/>
            <a:ext cx="964253" cy="255764"/>
          </a:xfrm>
          <a:prstGeom prst="rect">
            <a:avLst/>
          </a:prstGeom>
        </p:spPr>
        <p:txBody>
          <a:bodyPr lIns="0" tIns="0" rIns="0" bIns="0" rtlCol="0" anchor="t">
            <a:spAutoFit/>
          </a:bodyPr>
          <a:lstStyle/>
          <a:p>
            <a:pPr algn="ctr">
              <a:lnSpc>
                <a:spcPts val="984"/>
              </a:lnSpc>
            </a:pPr>
            <a:r>
              <a:rPr lang="en-US" sz="984" b="1">
                <a:solidFill>
                  <a:srgbClr val="366EC2"/>
                </a:solidFill>
                <a:latin typeface="Trebuchet MS 1"/>
                <a:ea typeface="Trebuchet MS 1"/>
                <a:cs typeface="Trebuchet MS 1"/>
                <a:sym typeface="Trebuchet MS 1"/>
              </a:rPr>
              <a:t>Financially struggling</a:t>
            </a:r>
          </a:p>
        </p:txBody>
      </p:sp>
      <p:grpSp>
        <p:nvGrpSpPr>
          <p:cNvPr id="66" name="Group 66"/>
          <p:cNvGrpSpPr/>
          <p:nvPr/>
        </p:nvGrpSpPr>
        <p:grpSpPr>
          <a:xfrm>
            <a:off x="9460922" y="8918761"/>
            <a:ext cx="3086100" cy="3086100"/>
            <a:chOff x="0" y="0"/>
            <a:chExt cx="812800" cy="812800"/>
          </a:xfrm>
        </p:grpSpPr>
        <p:sp>
          <p:nvSpPr>
            <p:cNvPr id="67" name="Freeform 67"/>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960451"/>
            </a:solidFill>
          </p:spPr>
          <p:txBody>
            <a:bodyPr/>
            <a:lstStyle/>
            <a:p>
              <a:endParaRPr lang="en-GB"/>
            </a:p>
          </p:txBody>
        </p:sp>
        <p:sp>
          <p:nvSpPr>
            <p:cNvPr id="68" name="TextBox 68"/>
            <p:cNvSpPr txBox="1"/>
            <p:nvPr/>
          </p:nvSpPr>
          <p:spPr>
            <a:xfrm>
              <a:off x="0" y="-19050"/>
              <a:ext cx="812800" cy="831850"/>
            </a:xfrm>
            <a:prstGeom prst="rect">
              <a:avLst/>
            </a:prstGeom>
          </p:spPr>
          <p:txBody>
            <a:bodyPr lIns="50800" tIns="50800" rIns="50800" bIns="50800" rtlCol="0" anchor="ctr"/>
            <a:lstStyle/>
            <a:p>
              <a:pPr algn="ctr">
                <a:lnSpc>
                  <a:spcPts val="1828"/>
                </a:lnSpc>
              </a:pPr>
              <a:endParaRPr/>
            </a:p>
          </p:txBody>
        </p:sp>
      </p:grpSp>
      <p:sp>
        <p:nvSpPr>
          <p:cNvPr id="69" name="TextBox 69"/>
          <p:cNvSpPr txBox="1"/>
          <p:nvPr/>
        </p:nvSpPr>
        <p:spPr>
          <a:xfrm>
            <a:off x="9618674" y="9068419"/>
            <a:ext cx="2798445" cy="1205662"/>
          </a:xfrm>
          <a:prstGeom prst="rect">
            <a:avLst/>
          </a:prstGeom>
        </p:spPr>
        <p:txBody>
          <a:bodyPr lIns="0" tIns="0" rIns="0" bIns="0" rtlCol="0" anchor="t">
            <a:spAutoFit/>
          </a:bodyPr>
          <a:lstStyle/>
          <a:p>
            <a:pPr marL="0" lvl="0" indent="0" algn="l">
              <a:lnSpc>
                <a:spcPts val="1867"/>
              </a:lnSpc>
            </a:pPr>
            <a:r>
              <a:rPr lang="en-US" sz="1713" b="1">
                <a:solidFill>
                  <a:srgbClr val="FFFFFF"/>
                </a:solidFill>
                <a:latin typeface="Arimo Bold"/>
                <a:ea typeface="Arimo Bold"/>
                <a:cs typeface="Arimo Bold"/>
                <a:sym typeface="Arimo Bold"/>
              </a:rPr>
              <a:t>I feel comfortable talking to medical professionals treating me about all aspects of my health and identity</a:t>
            </a:r>
          </a:p>
        </p:txBody>
      </p:sp>
      <p:grpSp>
        <p:nvGrpSpPr>
          <p:cNvPr id="70" name="Group 70"/>
          <p:cNvGrpSpPr/>
          <p:nvPr/>
        </p:nvGrpSpPr>
        <p:grpSpPr>
          <a:xfrm>
            <a:off x="13760553" y="5333470"/>
            <a:ext cx="231702" cy="1393808"/>
            <a:chOff x="0" y="0"/>
            <a:chExt cx="576202" cy="3466159"/>
          </a:xfrm>
        </p:grpSpPr>
        <p:sp>
          <p:nvSpPr>
            <p:cNvPr id="71" name="Freeform 71"/>
            <p:cNvSpPr/>
            <p:nvPr/>
          </p:nvSpPr>
          <p:spPr>
            <a:xfrm>
              <a:off x="0" y="0"/>
              <a:ext cx="576202" cy="3466159"/>
            </a:xfrm>
            <a:custGeom>
              <a:avLst/>
              <a:gdLst/>
              <a:ahLst/>
              <a:cxnLst/>
              <a:rect l="l" t="t" r="r" b="b"/>
              <a:pathLst>
                <a:path w="576202" h="3466159">
                  <a:moveTo>
                    <a:pt x="0" y="0"/>
                  </a:moveTo>
                  <a:lnTo>
                    <a:pt x="576202" y="0"/>
                  </a:lnTo>
                  <a:lnTo>
                    <a:pt x="576202" y="3466159"/>
                  </a:lnTo>
                  <a:lnTo>
                    <a:pt x="0" y="3466159"/>
                  </a:lnTo>
                  <a:close/>
                </a:path>
              </a:pathLst>
            </a:custGeom>
            <a:solidFill>
              <a:srgbClr val="FFFFFF"/>
            </a:solidFill>
          </p:spPr>
          <p:txBody>
            <a:bodyPr/>
            <a:lstStyle/>
            <a:p>
              <a:endParaRPr lang="en-GB"/>
            </a:p>
          </p:txBody>
        </p:sp>
      </p:grpSp>
      <p:sp>
        <p:nvSpPr>
          <p:cNvPr id="72" name="Freeform 72"/>
          <p:cNvSpPr/>
          <p:nvPr/>
        </p:nvSpPr>
        <p:spPr>
          <a:xfrm>
            <a:off x="13407267" y="5208264"/>
            <a:ext cx="946859" cy="3607081"/>
          </a:xfrm>
          <a:custGeom>
            <a:avLst/>
            <a:gdLst/>
            <a:ahLst/>
            <a:cxnLst/>
            <a:rect l="l" t="t" r="r" b="b"/>
            <a:pathLst>
              <a:path w="946859" h="3607081">
                <a:moveTo>
                  <a:pt x="0" y="0"/>
                </a:moveTo>
                <a:lnTo>
                  <a:pt x="946859" y="0"/>
                </a:lnTo>
                <a:lnTo>
                  <a:pt x="946859" y="3607081"/>
                </a:lnTo>
                <a:lnTo>
                  <a:pt x="0" y="3607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3" name="Freeform 73"/>
          <p:cNvSpPr/>
          <p:nvPr/>
        </p:nvSpPr>
        <p:spPr>
          <a:xfrm rot="-5400000">
            <a:off x="12972872" y="6928461"/>
            <a:ext cx="1815649" cy="331969"/>
          </a:xfrm>
          <a:custGeom>
            <a:avLst/>
            <a:gdLst/>
            <a:ahLst/>
            <a:cxnLst/>
            <a:rect l="l" t="t" r="r" b="b"/>
            <a:pathLst>
              <a:path w="1815649" h="331969">
                <a:moveTo>
                  <a:pt x="0" y="0"/>
                </a:moveTo>
                <a:lnTo>
                  <a:pt x="1815649" y="0"/>
                </a:lnTo>
                <a:lnTo>
                  <a:pt x="1815649" y="331969"/>
                </a:lnTo>
                <a:lnTo>
                  <a:pt x="0" y="331969"/>
                </a:lnTo>
                <a:lnTo>
                  <a:pt x="0" y="0"/>
                </a:lnTo>
                <a:close/>
              </a:path>
            </a:pathLst>
          </a:custGeom>
          <a:blipFill>
            <a:blip r:embed="rId4"/>
            <a:stretch>
              <a:fillRect t="-891" r="-51353" b="-29568"/>
            </a:stretch>
          </a:blipFill>
        </p:spPr>
        <p:txBody>
          <a:bodyPr/>
          <a:lstStyle/>
          <a:p>
            <a:endParaRPr lang="en-GB"/>
          </a:p>
        </p:txBody>
      </p:sp>
      <p:grpSp>
        <p:nvGrpSpPr>
          <p:cNvPr id="74" name="Group 74"/>
          <p:cNvGrpSpPr/>
          <p:nvPr/>
        </p:nvGrpSpPr>
        <p:grpSpPr>
          <a:xfrm>
            <a:off x="13824023" y="5336040"/>
            <a:ext cx="218260" cy="650491"/>
            <a:chOff x="0" y="0"/>
            <a:chExt cx="576202" cy="1717280"/>
          </a:xfrm>
        </p:grpSpPr>
        <p:sp>
          <p:nvSpPr>
            <p:cNvPr id="75" name="Freeform 75"/>
            <p:cNvSpPr/>
            <p:nvPr/>
          </p:nvSpPr>
          <p:spPr>
            <a:xfrm>
              <a:off x="0" y="0"/>
              <a:ext cx="576202" cy="1717280"/>
            </a:xfrm>
            <a:custGeom>
              <a:avLst/>
              <a:gdLst/>
              <a:ahLst/>
              <a:cxnLst/>
              <a:rect l="l" t="t" r="r" b="b"/>
              <a:pathLst>
                <a:path w="576202" h="1717280">
                  <a:moveTo>
                    <a:pt x="0" y="0"/>
                  </a:moveTo>
                  <a:lnTo>
                    <a:pt x="576202" y="0"/>
                  </a:lnTo>
                  <a:lnTo>
                    <a:pt x="576202" y="1717280"/>
                  </a:lnTo>
                  <a:lnTo>
                    <a:pt x="0" y="1717280"/>
                  </a:lnTo>
                  <a:close/>
                </a:path>
              </a:pathLst>
            </a:custGeom>
            <a:solidFill>
              <a:srgbClr val="FFFFFF"/>
            </a:solidFill>
          </p:spPr>
          <p:txBody>
            <a:bodyPr/>
            <a:lstStyle/>
            <a:p>
              <a:endParaRPr lang="en-GB"/>
            </a:p>
          </p:txBody>
        </p:sp>
      </p:grpSp>
      <p:grpSp>
        <p:nvGrpSpPr>
          <p:cNvPr id="76" name="Group 76"/>
          <p:cNvGrpSpPr/>
          <p:nvPr/>
        </p:nvGrpSpPr>
        <p:grpSpPr>
          <a:xfrm>
            <a:off x="14768652" y="5314953"/>
            <a:ext cx="231702" cy="1393808"/>
            <a:chOff x="0" y="0"/>
            <a:chExt cx="576202" cy="3466159"/>
          </a:xfrm>
        </p:grpSpPr>
        <p:sp>
          <p:nvSpPr>
            <p:cNvPr id="77" name="Freeform 77"/>
            <p:cNvSpPr/>
            <p:nvPr/>
          </p:nvSpPr>
          <p:spPr>
            <a:xfrm>
              <a:off x="0" y="0"/>
              <a:ext cx="576202" cy="3466159"/>
            </a:xfrm>
            <a:custGeom>
              <a:avLst/>
              <a:gdLst/>
              <a:ahLst/>
              <a:cxnLst/>
              <a:rect l="l" t="t" r="r" b="b"/>
              <a:pathLst>
                <a:path w="576202" h="3466159">
                  <a:moveTo>
                    <a:pt x="0" y="0"/>
                  </a:moveTo>
                  <a:lnTo>
                    <a:pt x="576202" y="0"/>
                  </a:lnTo>
                  <a:lnTo>
                    <a:pt x="576202" y="3466159"/>
                  </a:lnTo>
                  <a:lnTo>
                    <a:pt x="0" y="3466159"/>
                  </a:lnTo>
                  <a:close/>
                </a:path>
              </a:pathLst>
            </a:custGeom>
            <a:solidFill>
              <a:srgbClr val="FFFFFF"/>
            </a:solidFill>
          </p:spPr>
          <p:txBody>
            <a:bodyPr/>
            <a:lstStyle/>
            <a:p>
              <a:endParaRPr lang="en-GB"/>
            </a:p>
          </p:txBody>
        </p:sp>
      </p:grpSp>
      <p:sp>
        <p:nvSpPr>
          <p:cNvPr id="78" name="Freeform 78"/>
          <p:cNvSpPr/>
          <p:nvPr/>
        </p:nvSpPr>
        <p:spPr>
          <a:xfrm>
            <a:off x="14415366" y="5189747"/>
            <a:ext cx="946859" cy="3607081"/>
          </a:xfrm>
          <a:custGeom>
            <a:avLst/>
            <a:gdLst/>
            <a:ahLst/>
            <a:cxnLst/>
            <a:rect l="l" t="t" r="r" b="b"/>
            <a:pathLst>
              <a:path w="946859" h="3607081">
                <a:moveTo>
                  <a:pt x="0" y="0"/>
                </a:moveTo>
                <a:lnTo>
                  <a:pt x="946859" y="0"/>
                </a:lnTo>
                <a:lnTo>
                  <a:pt x="946859" y="3607081"/>
                </a:lnTo>
                <a:lnTo>
                  <a:pt x="0" y="36070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9" name="Freeform 79"/>
          <p:cNvSpPr/>
          <p:nvPr/>
        </p:nvSpPr>
        <p:spPr>
          <a:xfrm rot="-5400000">
            <a:off x="14348560" y="7288627"/>
            <a:ext cx="1080470" cy="331969"/>
          </a:xfrm>
          <a:custGeom>
            <a:avLst/>
            <a:gdLst/>
            <a:ahLst/>
            <a:cxnLst/>
            <a:rect l="l" t="t" r="r" b="b"/>
            <a:pathLst>
              <a:path w="1080470" h="331969">
                <a:moveTo>
                  <a:pt x="0" y="0"/>
                </a:moveTo>
                <a:lnTo>
                  <a:pt x="1080470" y="0"/>
                </a:lnTo>
                <a:lnTo>
                  <a:pt x="1080470" y="331969"/>
                </a:lnTo>
                <a:lnTo>
                  <a:pt x="0" y="331969"/>
                </a:lnTo>
                <a:lnTo>
                  <a:pt x="0" y="0"/>
                </a:lnTo>
                <a:close/>
              </a:path>
            </a:pathLst>
          </a:custGeom>
          <a:blipFill>
            <a:blip r:embed="rId4"/>
            <a:stretch>
              <a:fillRect t="-1268" r="-156221" b="-30157"/>
            </a:stretch>
          </a:blipFill>
        </p:spPr>
        <p:txBody>
          <a:bodyPr/>
          <a:lstStyle/>
          <a:p>
            <a:endParaRPr lang="en-GB"/>
          </a:p>
        </p:txBody>
      </p:sp>
      <p:grpSp>
        <p:nvGrpSpPr>
          <p:cNvPr id="80" name="Group 80"/>
          <p:cNvGrpSpPr/>
          <p:nvPr/>
        </p:nvGrpSpPr>
        <p:grpSpPr>
          <a:xfrm>
            <a:off x="14722811" y="5386681"/>
            <a:ext cx="329937" cy="1054754"/>
            <a:chOff x="0" y="0"/>
            <a:chExt cx="814538" cy="2603938"/>
          </a:xfrm>
        </p:grpSpPr>
        <p:sp>
          <p:nvSpPr>
            <p:cNvPr id="81" name="Freeform 81"/>
            <p:cNvSpPr/>
            <p:nvPr/>
          </p:nvSpPr>
          <p:spPr>
            <a:xfrm>
              <a:off x="0" y="0"/>
              <a:ext cx="814538" cy="2603938"/>
            </a:xfrm>
            <a:custGeom>
              <a:avLst/>
              <a:gdLst/>
              <a:ahLst/>
              <a:cxnLst/>
              <a:rect l="l" t="t" r="r" b="b"/>
              <a:pathLst>
                <a:path w="814538" h="2603938">
                  <a:moveTo>
                    <a:pt x="0" y="0"/>
                  </a:moveTo>
                  <a:lnTo>
                    <a:pt x="814538" y="0"/>
                  </a:lnTo>
                  <a:lnTo>
                    <a:pt x="814538" y="2603938"/>
                  </a:lnTo>
                  <a:lnTo>
                    <a:pt x="0" y="2603938"/>
                  </a:lnTo>
                  <a:close/>
                </a:path>
              </a:pathLst>
            </a:custGeom>
            <a:solidFill>
              <a:srgbClr val="FFFFFF"/>
            </a:solidFill>
          </p:spPr>
          <p:txBody>
            <a:bodyPr/>
            <a:lstStyle/>
            <a:p>
              <a:endParaRPr lang="en-GB"/>
            </a:p>
          </p:txBody>
        </p:sp>
      </p:grpSp>
      <p:sp>
        <p:nvSpPr>
          <p:cNvPr id="82" name="TextBox 82"/>
          <p:cNvSpPr txBox="1"/>
          <p:nvPr/>
        </p:nvSpPr>
        <p:spPr>
          <a:xfrm>
            <a:off x="13725233" y="5732337"/>
            <a:ext cx="321575" cy="381175"/>
          </a:xfrm>
          <a:prstGeom prst="rect">
            <a:avLst/>
          </a:prstGeom>
        </p:spPr>
        <p:txBody>
          <a:bodyPr lIns="0" tIns="0" rIns="0" bIns="0" rtlCol="0" anchor="t">
            <a:spAutoFit/>
          </a:bodyPr>
          <a:lstStyle/>
          <a:p>
            <a:pPr algn="ctr">
              <a:lnSpc>
                <a:spcPts val="3024"/>
              </a:lnSpc>
            </a:pPr>
            <a:r>
              <a:rPr lang="en-US" sz="2160" b="1">
                <a:solidFill>
                  <a:srgbClr val="80AB1E"/>
                </a:solidFill>
                <a:latin typeface="Trebuchet MS 1"/>
                <a:ea typeface="Trebuchet MS 1"/>
                <a:cs typeface="Trebuchet MS 1"/>
                <a:sym typeface="Trebuchet MS 1"/>
              </a:rPr>
              <a:t>70</a:t>
            </a:r>
          </a:p>
        </p:txBody>
      </p:sp>
      <p:sp>
        <p:nvSpPr>
          <p:cNvPr id="83" name="TextBox 83"/>
          <p:cNvSpPr txBox="1"/>
          <p:nvPr/>
        </p:nvSpPr>
        <p:spPr>
          <a:xfrm>
            <a:off x="14728049" y="6442140"/>
            <a:ext cx="321492" cy="385544"/>
          </a:xfrm>
          <a:prstGeom prst="rect">
            <a:avLst/>
          </a:prstGeom>
        </p:spPr>
        <p:txBody>
          <a:bodyPr lIns="0" tIns="0" rIns="0" bIns="0" rtlCol="0" anchor="t">
            <a:spAutoFit/>
          </a:bodyPr>
          <a:lstStyle/>
          <a:p>
            <a:pPr algn="ctr">
              <a:lnSpc>
                <a:spcPts val="3024"/>
              </a:lnSpc>
            </a:pPr>
            <a:r>
              <a:rPr lang="en-US" sz="2160" b="1">
                <a:solidFill>
                  <a:srgbClr val="FF1616"/>
                </a:solidFill>
                <a:latin typeface="Trebuchet MS 1"/>
                <a:ea typeface="Trebuchet MS 1"/>
                <a:cs typeface="Trebuchet MS 1"/>
                <a:sym typeface="Trebuchet MS 1"/>
              </a:rPr>
              <a:t>46</a:t>
            </a:r>
          </a:p>
        </p:txBody>
      </p:sp>
      <p:sp>
        <p:nvSpPr>
          <p:cNvPr id="84" name="TextBox 84"/>
          <p:cNvSpPr txBox="1"/>
          <p:nvPr/>
        </p:nvSpPr>
        <p:spPr>
          <a:xfrm>
            <a:off x="13459553" y="8239385"/>
            <a:ext cx="843929" cy="281781"/>
          </a:xfrm>
          <a:prstGeom prst="rect">
            <a:avLst/>
          </a:prstGeom>
        </p:spPr>
        <p:txBody>
          <a:bodyPr lIns="0" tIns="0" rIns="0" bIns="0" rtlCol="0" anchor="t">
            <a:spAutoFit/>
          </a:bodyPr>
          <a:lstStyle/>
          <a:p>
            <a:pPr algn="ctr">
              <a:lnSpc>
                <a:spcPts val="1076"/>
              </a:lnSpc>
            </a:pPr>
            <a:r>
              <a:rPr lang="en-US" sz="1076" b="1">
                <a:solidFill>
                  <a:srgbClr val="366EC2"/>
                </a:solidFill>
                <a:latin typeface="Trebuchet MS 1"/>
                <a:ea typeface="Trebuchet MS 1"/>
                <a:cs typeface="Trebuchet MS 1"/>
                <a:sym typeface="Trebuchet MS 1"/>
              </a:rPr>
              <a:t>Financially well-off</a:t>
            </a:r>
          </a:p>
        </p:txBody>
      </p:sp>
      <p:sp>
        <p:nvSpPr>
          <p:cNvPr id="85" name="TextBox 85"/>
          <p:cNvSpPr txBox="1"/>
          <p:nvPr/>
        </p:nvSpPr>
        <p:spPr>
          <a:xfrm>
            <a:off x="14410654" y="8243414"/>
            <a:ext cx="963579" cy="255572"/>
          </a:xfrm>
          <a:prstGeom prst="rect">
            <a:avLst/>
          </a:prstGeom>
        </p:spPr>
        <p:txBody>
          <a:bodyPr lIns="0" tIns="0" rIns="0" bIns="0" rtlCol="0" anchor="t">
            <a:spAutoFit/>
          </a:bodyPr>
          <a:lstStyle/>
          <a:p>
            <a:pPr algn="ctr">
              <a:lnSpc>
                <a:spcPts val="983"/>
              </a:lnSpc>
            </a:pPr>
            <a:r>
              <a:rPr lang="en-US" sz="983" b="1">
                <a:solidFill>
                  <a:srgbClr val="366EC2"/>
                </a:solidFill>
                <a:latin typeface="Trebuchet MS 1"/>
                <a:ea typeface="Trebuchet MS 1"/>
                <a:cs typeface="Trebuchet MS 1"/>
                <a:sym typeface="Trebuchet MS 1"/>
              </a:rPr>
              <a:t>Financially struggling</a:t>
            </a:r>
          </a:p>
        </p:txBody>
      </p:sp>
      <p:grpSp>
        <p:nvGrpSpPr>
          <p:cNvPr id="86" name="Group 86"/>
          <p:cNvGrpSpPr/>
          <p:nvPr/>
        </p:nvGrpSpPr>
        <p:grpSpPr>
          <a:xfrm>
            <a:off x="12847035" y="8918761"/>
            <a:ext cx="3086100" cy="3086100"/>
            <a:chOff x="0" y="0"/>
            <a:chExt cx="812800" cy="812800"/>
          </a:xfrm>
        </p:grpSpPr>
        <p:sp>
          <p:nvSpPr>
            <p:cNvPr id="87" name="Freeform 87"/>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155AC1"/>
            </a:solidFill>
          </p:spPr>
          <p:txBody>
            <a:bodyPr/>
            <a:lstStyle/>
            <a:p>
              <a:endParaRPr lang="en-GB"/>
            </a:p>
          </p:txBody>
        </p:sp>
        <p:sp>
          <p:nvSpPr>
            <p:cNvPr id="88" name="TextBox 88"/>
            <p:cNvSpPr txBox="1"/>
            <p:nvPr/>
          </p:nvSpPr>
          <p:spPr>
            <a:xfrm>
              <a:off x="0" y="-19050"/>
              <a:ext cx="812800" cy="831850"/>
            </a:xfrm>
            <a:prstGeom prst="rect">
              <a:avLst/>
            </a:prstGeom>
          </p:spPr>
          <p:txBody>
            <a:bodyPr lIns="50800" tIns="50800" rIns="50800" bIns="50800" rtlCol="0" anchor="ctr"/>
            <a:lstStyle/>
            <a:p>
              <a:pPr algn="ctr">
                <a:lnSpc>
                  <a:spcPts val="1828"/>
                </a:lnSpc>
              </a:pPr>
              <a:endParaRPr/>
            </a:p>
          </p:txBody>
        </p:sp>
      </p:grpSp>
      <p:sp>
        <p:nvSpPr>
          <p:cNvPr id="89" name="TextBox 89"/>
          <p:cNvSpPr txBox="1"/>
          <p:nvPr/>
        </p:nvSpPr>
        <p:spPr>
          <a:xfrm>
            <a:off x="12954904" y="9148720"/>
            <a:ext cx="2798445" cy="732971"/>
          </a:xfrm>
          <a:prstGeom prst="rect">
            <a:avLst/>
          </a:prstGeom>
        </p:spPr>
        <p:txBody>
          <a:bodyPr lIns="0" tIns="0" rIns="0" bIns="0" rtlCol="0" anchor="t">
            <a:spAutoFit/>
          </a:bodyPr>
          <a:lstStyle/>
          <a:p>
            <a:pPr marL="0" lvl="0" indent="0" algn="l">
              <a:lnSpc>
                <a:spcPts val="1867"/>
              </a:lnSpc>
            </a:pPr>
            <a:r>
              <a:rPr lang="en-US" sz="1713" b="1">
                <a:solidFill>
                  <a:srgbClr val="FFFFFF"/>
                </a:solidFill>
                <a:latin typeface="Arimo Bold"/>
                <a:ea typeface="Arimo Bold"/>
                <a:cs typeface="Arimo Bold"/>
                <a:sym typeface="Arimo Bold"/>
              </a:rPr>
              <a:t>I have a positive experience of services I access, overall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5737" y="-417800"/>
            <a:ext cx="21946323" cy="4035483"/>
            <a:chOff x="0" y="0"/>
            <a:chExt cx="5780102" cy="1062843"/>
          </a:xfrm>
        </p:grpSpPr>
        <p:sp>
          <p:nvSpPr>
            <p:cNvPr id="3" name="Freeform 3"/>
            <p:cNvSpPr/>
            <p:nvPr/>
          </p:nvSpPr>
          <p:spPr>
            <a:xfrm>
              <a:off x="0" y="0"/>
              <a:ext cx="5780101" cy="1062843"/>
            </a:xfrm>
            <a:custGeom>
              <a:avLst/>
              <a:gdLst/>
              <a:ahLst/>
              <a:cxnLst/>
              <a:rect l="l" t="t" r="r" b="b"/>
              <a:pathLst>
                <a:path w="5780101" h="1062843">
                  <a:moveTo>
                    <a:pt x="17991" y="0"/>
                  </a:moveTo>
                  <a:lnTo>
                    <a:pt x="5762110" y="0"/>
                  </a:lnTo>
                  <a:cubicBezTo>
                    <a:pt x="5772047" y="0"/>
                    <a:pt x="5780101" y="8055"/>
                    <a:pt x="5780101" y="17991"/>
                  </a:cubicBezTo>
                  <a:lnTo>
                    <a:pt x="5780101" y="1044852"/>
                  </a:lnTo>
                  <a:cubicBezTo>
                    <a:pt x="5780101" y="1054788"/>
                    <a:pt x="5772047" y="1062843"/>
                    <a:pt x="5762110" y="1062843"/>
                  </a:cubicBezTo>
                  <a:lnTo>
                    <a:pt x="17991" y="1062843"/>
                  </a:lnTo>
                  <a:cubicBezTo>
                    <a:pt x="8055" y="1062843"/>
                    <a:pt x="0" y="1054788"/>
                    <a:pt x="0" y="1044852"/>
                  </a:cubicBezTo>
                  <a:lnTo>
                    <a:pt x="0" y="17991"/>
                  </a:lnTo>
                  <a:cubicBezTo>
                    <a:pt x="0" y="8055"/>
                    <a:pt x="8055" y="0"/>
                    <a:pt x="17991" y="0"/>
                  </a:cubicBezTo>
                  <a:close/>
                </a:path>
              </a:pathLst>
            </a:custGeom>
            <a:solidFill>
              <a:srgbClr val="FFB000">
                <a:alpha val="12941"/>
              </a:srgbClr>
            </a:solidFill>
          </p:spPr>
          <p:txBody>
            <a:bodyPr/>
            <a:lstStyle/>
            <a:p>
              <a:endParaRPr lang="en-GB"/>
            </a:p>
          </p:txBody>
        </p:sp>
        <p:sp>
          <p:nvSpPr>
            <p:cNvPr id="4" name="TextBox 4"/>
            <p:cNvSpPr txBox="1"/>
            <p:nvPr/>
          </p:nvSpPr>
          <p:spPr>
            <a:xfrm>
              <a:off x="0" y="-19050"/>
              <a:ext cx="5780102" cy="1081893"/>
            </a:xfrm>
            <a:prstGeom prst="rect">
              <a:avLst/>
            </a:prstGeom>
          </p:spPr>
          <p:txBody>
            <a:bodyPr lIns="50800" tIns="50800" rIns="50800" bIns="50800" rtlCol="0" anchor="ctr"/>
            <a:lstStyle/>
            <a:p>
              <a:pPr algn="ctr">
                <a:lnSpc>
                  <a:spcPts val="1828"/>
                </a:lnSpc>
              </a:pPr>
              <a:endParaRPr/>
            </a:p>
          </p:txBody>
        </p:sp>
      </p:grpSp>
      <p:sp>
        <p:nvSpPr>
          <p:cNvPr id="5" name="TextBox 5"/>
          <p:cNvSpPr txBox="1"/>
          <p:nvPr/>
        </p:nvSpPr>
        <p:spPr>
          <a:xfrm>
            <a:off x="640383" y="838985"/>
            <a:ext cx="15292752" cy="611291"/>
          </a:xfrm>
          <a:prstGeom prst="rect">
            <a:avLst/>
          </a:prstGeom>
        </p:spPr>
        <p:txBody>
          <a:bodyPr lIns="0" tIns="0" rIns="0" bIns="0" rtlCol="0" anchor="t">
            <a:spAutoFit/>
          </a:bodyPr>
          <a:lstStyle/>
          <a:p>
            <a:pPr marL="0" lvl="0" indent="0" algn="l">
              <a:lnSpc>
                <a:spcPts val="4591"/>
              </a:lnSpc>
            </a:pPr>
            <a:r>
              <a:rPr lang="en-US" sz="4211" b="1">
                <a:solidFill>
                  <a:srgbClr val="366EC2"/>
                </a:solidFill>
                <a:latin typeface="Arimo Bold"/>
                <a:ea typeface="Arimo Bold"/>
                <a:cs typeface="Arimo Bold"/>
                <a:sym typeface="Arimo Bold"/>
              </a:rPr>
              <a:t>Different people experience Tower Hamlets differently</a:t>
            </a:r>
          </a:p>
        </p:txBody>
      </p:sp>
      <p:sp>
        <p:nvSpPr>
          <p:cNvPr id="6" name="TextBox 6"/>
          <p:cNvSpPr txBox="1"/>
          <p:nvPr/>
        </p:nvSpPr>
        <p:spPr>
          <a:xfrm>
            <a:off x="640383" y="1566960"/>
            <a:ext cx="15292752" cy="1623383"/>
          </a:xfrm>
          <a:prstGeom prst="rect">
            <a:avLst/>
          </a:prstGeom>
        </p:spPr>
        <p:txBody>
          <a:bodyPr lIns="0" tIns="0" rIns="0" bIns="0" rtlCol="0" anchor="t">
            <a:spAutoFit/>
          </a:bodyPr>
          <a:lstStyle/>
          <a:p>
            <a:pPr marL="0" lvl="0" indent="0" algn="l">
              <a:lnSpc>
                <a:spcPts val="6212"/>
              </a:lnSpc>
            </a:pPr>
            <a:r>
              <a:rPr lang="en-US" sz="5699" b="1">
                <a:solidFill>
                  <a:srgbClr val="960451"/>
                </a:solidFill>
                <a:latin typeface="Arimo Bold"/>
                <a:ea typeface="Arimo Bold"/>
                <a:cs typeface="Arimo Bold"/>
                <a:sym typeface="Arimo Bold"/>
              </a:rPr>
              <a:t>Focus on: people experiencing poor health, disability or neurodivergence.</a:t>
            </a:r>
          </a:p>
        </p:txBody>
      </p:sp>
      <p:sp>
        <p:nvSpPr>
          <p:cNvPr id="7" name="Freeform 7"/>
          <p:cNvSpPr/>
          <p:nvPr/>
        </p:nvSpPr>
        <p:spPr>
          <a:xfrm>
            <a:off x="6118062" y="6354765"/>
            <a:ext cx="5487222" cy="3614707"/>
          </a:xfrm>
          <a:custGeom>
            <a:avLst/>
            <a:gdLst/>
            <a:ahLst/>
            <a:cxnLst/>
            <a:rect l="l" t="t" r="r" b="b"/>
            <a:pathLst>
              <a:path w="5487222" h="3614707">
                <a:moveTo>
                  <a:pt x="0" y="0"/>
                </a:moveTo>
                <a:lnTo>
                  <a:pt x="5487222" y="0"/>
                </a:lnTo>
                <a:lnTo>
                  <a:pt x="5487222" y="3614708"/>
                </a:lnTo>
                <a:lnTo>
                  <a:pt x="0" y="3614708"/>
                </a:lnTo>
                <a:lnTo>
                  <a:pt x="0" y="0"/>
                </a:lnTo>
                <a:close/>
              </a:path>
            </a:pathLst>
          </a:custGeom>
          <a:blipFill>
            <a:blip r:embed="rId2"/>
            <a:stretch>
              <a:fillRect/>
            </a:stretch>
          </a:blipFill>
        </p:spPr>
        <p:txBody>
          <a:bodyPr/>
          <a:lstStyle/>
          <a:p>
            <a:endParaRPr lang="en-GB"/>
          </a:p>
        </p:txBody>
      </p:sp>
      <p:sp>
        <p:nvSpPr>
          <p:cNvPr id="8" name="TextBox 8"/>
          <p:cNvSpPr txBox="1"/>
          <p:nvPr/>
        </p:nvSpPr>
        <p:spPr>
          <a:xfrm>
            <a:off x="2445717" y="3929954"/>
            <a:ext cx="13872175" cy="2129536"/>
          </a:xfrm>
          <a:prstGeom prst="rect">
            <a:avLst/>
          </a:prstGeom>
        </p:spPr>
        <p:txBody>
          <a:bodyPr lIns="0" tIns="0" rIns="0" bIns="0" rtlCol="0" anchor="t">
            <a:spAutoFit/>
          </a:bodyPr>
          <a:lstStyle/>
          <a:p>
            <a:pPr marL="0" lvl="0" indent="0" algn="l">
              <a:lnSpc>
                <a:spcPts val="4142"/>
              </a:lnSpc>
            </a:pPr>
            <a:r>
              <a:rPr lang="en-US" sz="3800" b="1">
                <a:solidFill>
                  <a:srgbClr val="323B60"/>
                </a:solidFill>
                <a:latin typeface="Arimo Bold"/>
                <a:ea typeface="Arimo Bold"/>
                <a:cs typeface="Arimo Bold"/>
                <a:sym typeface="Arimo Bold"/>
              </a:rPr>
              <a:t>People who were in poor health or living with a long-term condition were finding it harder to </a:t>
            </a:r>
            <a:r>
              <a:rPr lang="en-US" sz="3800" b="1">
                <a:solidFill>
                  <a:srgbClr val="960451"/>
                </a:solidFill>
                <a:latin typeface="Arimo Bold"/>
                <a:ea typeface="Arimo Bold"/>
                <a:cs typeface="Arimo Bold"/>
                <a:sym typeface="Arimo Bold"/>
              </a:rPr>
              <a:t>make healthy lifestyle choices;</a:t>
            </a:r>
            <a:r>
              <a:rPr lang="en-US" sz="3800" b="1">
                <a:solidFill>
                  <a:srgbClr val="323B60"/>
                </a:solidFill>
                <a:latin typeface="Arimo Bold"/>
                <a:ea typeface="Arimo Bold"/>
                <a:cs typeface="Arimo Bold"/>
                <a:sym typeface="Arimo Bold"/>
              </a:rPr>
              <a:t> this is partly due to their conditions in themselves and partly to the cost of living crisis and cuts to services.</a:t>
            </a:r>
          </a:p>
        </p:txBody>
      </p:sp>
      <p:grpSp>
        <p:nvGrpSpPr>
          <p:cNvPr id="9" name="Group 9"/>
          <p:cNvGrpSpPr/>
          <p:nvPr/>
        </p:nvGrpSpPr>
        <p:grpSpPr>
          <a:xfrm>
            <a:off x="640383" y="4658411"/>
            <a:ext cx="1066682" cy="653572"/>
            <a:chOff x="0" y="0"/>
            <a:chExt cx="663277" cy="406400"/>
          </a:xfrm>
        </p:grpSpPr>
        <p:sp>
          <p:nvSpPr>
            <p:cNvPr id="10" name="Freeform 10"/>
            <p:cNvSpPr/>
            <p:nvPr/>
          </p:nvSpPr>
          <p:spPr>
            <a:xfrm>
              <a:off x="0" y="0"/>
              <a:ext cx="663277" cy="406400"/>
            </a:xfrm>
            <a:custGeom>
              <a:avLst/>
              <a:gdLst/>
              <a:ahLst/>
              <a:cxnLst/>
              <a:rect l="l" t="t" r="r" b="b"/>
              <a:pathLst>
                <a:path w="663277" h="406400">
                  <a:moveTo>
                    <a:pt x="0" y="0"/>
                  </a:moveTo>
                  <a:lnTo>
                    <a:pt x="460077" y="0"/>
                  </a:lnTo>
                  <a:lnTo>
                    <a:pt x="663277" y="203200"/>
                  </a:lnTo>
                  <a:lnTo>
                    <a:pt x="460077" y="406400"/>
                  </a:lnTo>
                  <a:lnTo>
                    <a:pt x="0" y="406400"/>
                  </a:lnTo>
                  <a:lnTo>
                    <a:pt x="203200" y="203200"/>
                  </a:lnTo>
                  <a:lnTo>
                    <a:pt x="0" y="0"/>
                  </a:lnTo>
                  <a:close/>
                </a:path>
              </a:pathLst>
            </a:custGeom>
            <a:solidFill>
              <a:srgbClr val="FF1616"/>
            </a:solidFill>
          </p:spPr>
          <p:txBody>
            <a:bodyPr/>
            <a:lstStyle/>
            <a:p>
              <a:endParaRPr lang="en-GB"/>
            </a:p>
          </p:txBody>
        </p:sp>
        <p:sp>
          <p:nvSpPr>
            <p:cNvPr id="11" name="TextBox 11"/>
            <p:cNvSpPr txBox="1"/>
            <p:nvPr/>
          </p:nvSpPr>
          <p:spPr>
            <a:xfrm>
              <a:off x="177800" y="-19050"/>
              <a:ext cx="409277" cy="425450"/>
            </a:xfrm>
            <a:prstGeom prst="rect">
              <a:avLst/>
            </a:prstGeom>
          </p:spPr>
          <p:txBody>
            <a:bodyPr lIns="50800" tIns="50800" rIns="50800" bIns="50800" rtlCol="0" anchor="ctr"/>
            <a:lstStyle/>
            <a:p>
              <a:pPr algn="ctr">
                <a:lnSpc>
                  <a:spcPts val="1828"/>
                </a:lnSpc>
              </a:pPr>
              <a:endParaRPr/>
            </a:p>
          </p:txBody>
        </p:sp>
      </p:grpSp>
      <p:sp>
        <p:nvSpPr>
          <p:cNvPr id="12" name="Freeform 12"/>
          <p:cNvSpPr/>
          <p:nvPr/>
        </p:nvSpPr>
        <p:spPr>
          <a:xfrm flipH="1">
            <a:off x="11772078" y="6059490"/>
            <a:ext cx="5487222" cy="3614707"/>
          </a:xfrm>
          <a:custGeom>
            <a:avLst/>
            <a:gdLst/>
            <a:ahLst/>
            <a:cxnLst/>
            <a:rect l="l" t="t" r="r" b="b"/>
            <a:pathLst>
              <a:path w="5487222" h="3614707">
                <a:moveTo>
                  <a:pt x="5487222" y="0"/>
                </a:moveTo>
                <a:lnTo>
                  <a:pt x="0" y="0"/>
                </a:lnTo>
                <a:lnTo>
                  <a:pt x="0" y="3614708"/>
                </a:lnTo>
                <a:lnTo>
                  <a:pt x="5487222" y="3614708"/>
                </a:lnTo>
                <a:lnTo>
                  <a:pt x="5487222" y="0"/>
                </a:lnTo>
                <a:close/>
              </a:path>
            </a:pathLst>
          </a:custGeom>
          <a:blipFill>
            <a:blip r:embed="rId2"/>
            <a:stretch>
              <a:fillRect/>
            </a:stretch>
          </a:blipFill>
        </p:spPr>
        <p:txBody>
          <a:bodyPr/>
          <a:lstStyle/>
          <a:p>
            <a:endParaRPr lang="en-GB"/>
          </a:p>
        </p:txBody>
      </p:sp>
      <p:sp>
        <p:nvSpPr>
          <p:cNvPr id="13" name="TextBox 13"/>
          <p:cNvSpPr txBox="1"/>
          <p:nvPr/>
        </p:nvSpPr>
        <p:spPr>
          <a:xfrm>
            <a:off x="12796094" y="6904473"/>
            <a:ext cx="4102363" cy="1429697"/>
          </a:xfrm>
          <a:prstGeom prst="rect">
            <a:avLst/>
          </a:prstGeom>
        </p:spPr>
        <p:txBody>
          <a:bodyPr lIns="0" tIns="0" rIns="0" bIns="0" rtlCol="0" anchor="t">
            <a:spAutoFit/>
          </a:bodyPr>
          <a:lstStyle/>
          <a:p>
            <a:pPr marL="0" lvl="0" indent="0" algn="ctr">
              <a:lnSpc>
                <a:spcPts val="2830"/>
              </a:lnSpc>
            </a:pPr>
            <a:r>
              <a:rPr lang="en-US" sz="2596" i="1">
                <a:solidFill>
                  <a:srgbClr val="323B60"/>
                </a:solidFill>
                <a:latin typeface="Arimo Italics"/>
                <a:ea typeface="Arimo Italics"/>
                <a:cs typeface="Arimo Italics"/>
                <a:sym typeface="Arimo Italics"/>
              </a:rPr>
              <a:t>Organic or healthy ingredients are too expensive. Fast food is the easier and cheaper option. </a:t>
            </a:r>
          </a:p>
        </p:txBody>
      </p:sp>
      <p:sp>
        <p:nvSpPr>
          <p:cNvPr id="14" name="TextBox 14"/>
          <p:cNvSpPr txBox="1"/>
          <p:nvPr/>
        </p:nvSpPr>
        <p:spPr>
          <a:xfrm>
            <a:off x="13376659" y="8298813"/>
            <a:ext cx="2941234" cy="793556"/>
          </a:xfrm>
          <a:prstGeom prst="rect">
            <a:avLst/>
          </a:prstGeom>
        </p:spPr>
        <p:txBody>
          <a:bodyPr lIns="0" tIns="0" rIns="0" bIns="0" rtlCol="0" anchor="t">
            <a:spAutoFit/>
          </a:bodyPr>
          <a:lstStyle/>
          <a:p>
            <a:pPr marL="0" lvl="0" indent="0" algn="ctr">
              <a:lnSpc>
                <a:spcPts val="2029"/>
              </a:lnSpc>
            </a:pPr>
            <a:r>
              <a:rPr lang="en-US" sz="1861">
                <a:solidFill>
                  <a:srgbClr val="323B60"/>
                </a:solidFill>
                <a:latin typeface="Arimo"/>
                <a:ea typeface="Arimo"/>
                <a:cs typeface="Arimo"/>
                <a:sym typeface="Arimo"/>
              </a:rPr>
              <a:t>(Respondent living with  physical and mental health long-term conditions) </a:t>
            </a:r>
          </a:p>
        </p:txBody>
      </p:sp>
      <p:sp>
        <p:nvSpPr>
          <p:cNvPr id="15" name="TextBox 15"/>
          <p:cNvSpPr txBox="1"/>
          <p:nvPr/>
        </p:nvSpPr>
        <p:spPr>
          <a:xfrm>
            <a:off x="6810491" y="7270656"/>
            <a:ext cx="4102363" cy="1429375"/>
          </a:xfrm>
          <a:prstGeom prst="rect">
            <a:avLst/>
          </a:prstGeom>
        </p:spPr>
        <p:txBody>
          <a:bodyPr lIns="0" tIns="0" rIns="0" bIns="0" rtlCol="0" anchor="t">
            <a:spAutoFit/>
          </a:bodyPr>
          <a:lstStyle/>
          <a:p>
            <a:pPr marL="0" lvl="0" indent="0" algn="ctr">
              <a:lnSpc>
                <a:spcPts val="2830"/>
              </a:lnSpc>
            </a:pPr>
            <a:r>
              <a:rPr lang="en-US" sz="2596" i="1">
                <a:solidFill>
                  <a:srgbClr val="323B60"/>
                </a:solidFill>
                <a:latin typeface="Arimo Italics"/>
                <a:ea typeface="Arimo Italics"/>
                <a:cs typeface="Arimo Italics"/>
                <a:sym typeface="Arimo Italics"/>
              </a:rPr>
              <a:t>Every little service is now private and that needs to change-in particular the leisure centres.</a:t>
            </a:r>
          </a:p>
        </p:txBody>
      </p:sp>
      <p:sp>
        <p:nvSpPr>
          <p:cNvPr id="16" name="TextBox 16"/>
          <p:cNvSpPr txBox="1"/>
          <p:nvPr/>
        </p:nvSpPr>
        <p:spPr>
          <a:xfrm>
            <a:off x="7391056" y="8856760"/>
            <a:ext cx="2941234" cy="540881"/>
          </a:xfrm>
          <a:prstGeom prst="rect">
            <a:avLst/>
          </a:prstGeom>
        </p:spPr>
        <p:txBody>
          <a:bodyPr lIns="0" tIns="0" rIns="0" bIns="0" rtlCol="0" anchor="t">
            <a:spAutoFit/>
          </a:bodyPr>
          <a:lstStyle/>
          <a:p>
            <a:pPr marL="0" lvl="0" indent="0" algn="ctr">
              <a:lnSpc>
                <a:spcPts val="2029"/>
              </a:lnSpc>
            </a:pPr>
            <a:r>
              <a:rPr lang="en-US" sz="1861">
                <a:solidFill>
                  <a:srgbClr val="323B60"/>
                </a:solidFill>
                <a:latin typeface="Arimo"/>
                <a:ea typeface="Arimo"/>
                <a:cs typeface="Arimo"/>
                <a:sym typeface="Arimo"/>
              </a:rPr>
              <a:t>(Respondent living with a  physical disability)</a:t>
            </a:r>
          </a:p>
        </p:txBody>
      </p:sp>
      <p:sp>
        <p:nvSpPr>
          <p:cNvPr id="17" name="Freeform 17"/>
          <p:cNvSpPr/>
          <p:nvPr/>
        </p:nvSpPr>
        <p:spPr>
          <a:xfrm>
            <a:off x="459391" y="6173389"/>
            <a:ext cx="5487222" cy="3614707"/>
          </a:xfrm>
          <a:custGeom>
            <a:avLst/>
            <a:gdLst/>
            <a:ahLst/>
            <a:cxnLst/>
            <a:rect l="l" t="t" r="r" b="b"/>
            <a:pathLst>
              <a:path w="5487222" h="3614707">
                <a:moveTo>
                  <a:pt x="0" y="0"/>
                </a:moveTo>
                <a:lnTo>
                  <a:pt x="5487221" y="0"/>
                </a:lnTo>
                <a:lnTo>
                  <a:pt x="5487221" y="3614707"/>
                </a:lnTo>
                <a:lnTo>
                  <a:pt x="0" y="3614707"/>
                </a:lnTo>
                <a:lnTo>
                  <a:pt x="0" y="0"/>
                </a:lnTo>
                <a:close/>
              </a:path>
            </a:pathLst>
          </a:custGeom>
          <a:blipFill>
            <a:blip r:embed="rId2"/>
            <a:stretch>
              <a:fillRect/>
            </a:stretch>
          </a:blipFill>
        </p:spPr>
        <p:txBody>
          <a:bodyPr/>
          <a:lstStyle/>
          <a:p>
            <a:endParaRPr lang="en-GB"/>
          </a:p>
        </p:txBody>
      </p:sp>
      <p:sp>
        <p:nvSpPr>
          <p:cNvPr id="18" name="TextBox 18"/>
          <p:cNvSpPr txBox="1"/>
          <p:nvPr/>
        </p:nvSpPr>
        <p:spPr>
          <a:xfrm>
            <a:off x="1151820" y="6904473"/>
            <a:ext cx="4102363" cy="1780435"/>
          </a:xfrm>
          <a:prstGeom prst="rect">
            <a:avLst/>
          </a:prstGeom>
        </p:spPr>
        <p:txBody>
          <a:bodyPr lIns="0" tIns="0" rIns="0" bIns="0" rtlCol="0" anchor="t">
            <a:spAutoFit/>
          </a:bodyPr>
          <a:lstStyle/>
          <a:p>
            <a:pPr marL="0" lvl="0" indent="0" algn="ctr">
              <a:lnSpc>
                <a:spcPts val="2830"/>
              </a:lnSpc>
            </a:pPr>
            <a:r>
              <a:rPr lang="en-US" sz="2596" i="1">
                <a:solidFill>
                  <a:srgbClr val="323B60"/>
                </a:solidFill>
                <a:latin typeface="Arimo Italics"/>
                <a:ea typeface="Arimo Italics"/>
                <a:cs typeface="Arimo Italics"/>
                <a:sym typeface="Arimo Italics"/>
              </a:rPr>
              <a:t>I need someone to come and take me to sessions but that keeps getting canceled or it's such an inconvenience.</a:t>
            </a:r>
          </a:p>
        </p:txBody>
      </p:sp>
      <p:sp>
        <p:nvSpPr>
          <p:cNvPr id="19" name="TextBox 19"/>
          <p:cNvSpPr txBox="1"/>
          <p:nvPr/>
        </p:nvSpPr>
        <p:spPr>
          <a:xfrm>
            <a:off x="1405178" y="8761108"/>
            <a:ext cx="2941234" cy="540881"/>
          </a:xfrm>
          <a:prstGeom prst="rect">
            <a:avLst/>
          </a:prstGeom>
        </p:spPr>
        <p:txBody>
          <a:bodyPr lIns="0" tIns="0" rIns="0" bIns="0" rtlCol="0" anchor="t">
            <a:spAutoFit/>
          </a:bodyPr>
          <a:lstStyle/>
          <a:p>
            <a:pPr marL="0" lvl="0" indent="0" algn="ctr">
              <a:lnSpc>
                <a:spcPts val="2029"/>
              </a:lnSpc>
            </a:pPr>
            <a:r>
              <a:rPr lang="en-US" sz="1861">
                <a:solidFill>
                  <a:srgbClr val="323B60"/>
                </a:solidFill>
                <a:latin typeface="Arimo"/>
                <a:ea typeface="Arimo"/>
                <a:cs typeface="Arimo"/>
                <a:sym typeface="Arimo"/>
              </a:rPr>
              <a:t>(Respondent living with a  long-term condition)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5965" y="657210"/>
            <a:ext cx="13749533" cy="473497"/>
          </a:xfrm>
          <a:prstGeom prst="rect">
            <a:avLst/>
          </a:prstGeom>
        </p:spPr>
        <p:txBody>
          <a:bodyPr lIns="0" tIns="0" rIns="0" bIns="0" rtlCol="0" anchor="t">
            <a:spAutoFit/>
          </a:bodyPr>
          <a:lstStyle/>
          <a:p>
            <a:pPr marL="0" lvl="0" indent="0" algn="l">
              <a:lnSpc>
                <a:spcPts val="3501"/>
              </a:lnSpc>
            </a:pPr>
            <a:r>
              <a:rPr lang="en-US" sz="3212" b="1">
                <a:solidFill>
                  <a:srgbClr val="366EC2"/>
                </a:solidFill>
                <a:latin typeface="Arimo Bold"/>
                <a:ea typeface="Arimo Bold"/>
                <a:cs typeface="Arimo Bold"/>
                <a:sym typeface="Arimo Bold"/>
              </a:rPr>
              <a:t>Impact of the cost of living crisis on healthy lifestyles</a:t>
            </a:r>
          </a:p>
        </p:txBody>
      </p:sp>
      <p:sp>
        <p:nvSpPr>
          <p:cNvPr id="3" name="Freeform 3"/>
          <p:cNvSpPr/>
          <p:nvPr/>
        </p:nvSpPr>
        <p:spPr>
          <a:xfrm>
            <a:off x="4265201" y="1509115"/>
            <a:ext cx="11799683" cy="7048365"/>
          </a:xfrm>
          <a:custGeom>
            <a:avLst/>
            <a:gdLst/>
            <a:ahLst/>
            <a:cxnLst/>
            <a:rect l="l" t="t" r="r" b="b"/>
            <a:pathLst>
              <a:path w="11799683" h="7048365">
                <a:moveTo>
                  <a:pt x="0" y="0"/>
                </a:moveTo>
                <a:lnTo>
                  <a:pt x="11799682" y="0"/>
                </a:lnTo>
                <a:lnTo>
                  <a:pt x="11799682" y="7048366"/>
                </a:lnTo>
                <a:lnTo>
                  <a:pt x="0" y="7048366"/>
                </a:lnTo>
                <a:lnTo>
                  <a:pt x="0" y="0"/>
                </a:lnTo>
                <a:close/>
              </a:path>
            </a:pathLst>
          </a:custGeom>
          <a:blipFill>
            <a:blip r:embed="rId2"/>
            <a:stretch>
              <a:fillRect b="-15249"/>
            </a:stretch>
          </a:blipFill>
        </p:spPr>
        <p:txBody>
          <a:bodyPr/>
          <a:lstStyle/>
          <a:p>
            <a:endParaRPr lang="en-GB"/>
          </a:p>
        </p:txBody>
      </p:sp>
      <p:sp>
        <p:nvSpPr>
          <p:cNvPr id="4" name="TextBox 4"/>
          <p:cNvSpPr txBox="1"/>
          <p:nvPr/>
        </p:nvSpPr>
        <p:spPr>
          <a:xfrm>
            <a:off x="1243276" y="1961569"/>
            <a:ext cx="3240820" cy="867403"/>
          </a:xfrm>
          <a:prstGeom prst="rect">
            <a:avLst/>
          </a:prstGeom>
        </p:spPr>
        <p:txBody>
          <a:bodyPr lIns="0" tIns="0" rIns="0" bIns="0" rtlCol="0" anchor="t">
            <a:spAutoFit/>
          </a:bodyPr>
          <a:lstStyle/>
          <a:p>
            <a:pPr marL="0" lvl="0" indent="0" algn="r">
              <a:lnSpc>
                <a:spcPts val="2115"/>
              </a:lnSpc>
            </a:pPr>
            <a:r>
              <a:rPr lang="en-US" sz="2115" b="1">
                <a:solidFill>
                  <a:srgbClr val="203864"/>
                </a:solidFill>
                <a:latin typeface="Overpass Ultra-Bold"/>
                <a:ea typeface="Overpass Ultra-Bold"/>
                <a:cs typeface="Overpass Ultra-Bold"/>
                <a:sym typeface="Overpass Ultra-Bold"/>
              </a:rPr>
              <a:t>Stopped going to the gym/leisure centre; or went less often</a:t>
            </a:r>
          </a:p>
        </p:txBody>
      </p:sp>
      <p:sp>
        <p:nvSpPr>
          <p:cNvPr id="5" name="TextBox 5"/>
          <p:cNvSpPr txBox="1"/>
          <p:nvPr/>
        </p:nvSpPr>
        <p:spPr>
          <a:xfrm>
            <a:off x="1243276" y="3358427"/>
            <a:ext cx="3240820" cy="867665"/>
          </a:xfrm>
          <a:prstGeom prst="rect">
            <a:avLst/>
          </a:prstGeom>
        </p:spPr>
        <p:txBody>
          <a:bodyPr lIns="0" tIns="0" rIns="0" bIns="0" rtlCol="0" anchor="t">
            <a:spAutoFit/>
          </a:bodyPr>
          <a:lstStyle/>
          <a:p>
            <a:pPr marL="0" lvl="0" indent="0" algn="r">
              <a:lnSpc>
                <a:spcPts val="2115"/>
              </a:lnSpc>
            </a:pPr>
            <a:r>
              <a:rPr lang="en-US" sz="2115" b="1">
                <a:solidFill>
                  <a:srgbClr val="203864"/>
                </a:solidFill>
                <a:latin typeface="Overpass Ultra-Bold"/>
                <a:ea typeface="Overpass Ultra-Bold"/>
                <a:cs typeface="Overpass Ultra-Bold"/>
                <a:sym typeface="Overpass Ultra-Bold"/>
              </a:rPr>
              <a:t>Cooked at home less (for example, to save on energy bills)</a:t>
            </a:r>
          </a:p>
        </p:txBody>
      </p:sp>
      <p:sp>
        <p:nvSpPr>
          <p:cNvPr id="6" name="TextBox 6"/>
          <p:cNvSpPr txBox="1"/>
          <p:nvPr/>
        </p:nvSpPr>
        <p:spPr>
          <a:xfrm>
            <a:off x="1243276" y="5014248"/>
            <a:ext cx="3240820" cy="337738"/>
          </a:xfrm>
          <a:prstGeom prst="rect">
            <a:avLst/>
          </a:prstGeom>
        </p:spPr>
        <p:txBody>
          <a:bodyPr lIns="0" tIns="0" rIns="0" bIns="0" rtlCol="0" anchor="t">
            <a:spAutoFit/>
          </a:bodyPr>
          <a:lstStyle/>
          <a:p>
            <a:pPr marL="0" lvl="0" indent="0" algn="r">
              <a:lnSpc>
                <a:spcPts val="2115"/>
              </a:lnSpc>
            </a:pPr>
            <a:r>
              <a:rPr lang="en-US" sz="2115" b="1">
                <a:solidFill>
                  <a:srgbClr val="203864"/>
                </a:solidFill>
                <a:latin typeface="Overpass Ultra-Bold"/>
                <a:ea typeface="Overpass Ultra-Bold"/>
                <a:cs typeface="Overpass Ultra-Bold"/>
                <a:sym typeface="Overpass Ultra-Bold"/>
              </a:rPr>
              <a:t>Cooked at home more</a:t>
            </a:r>
          </a:p>
        </p:txBody>
      </p:sp>
      <p:sp>
        <p:nvSpPr>
          <p:cNvPr id="7" name="TextBox 7"/>
          <p:cNvSpPr txBox="1"/>
          <p:nvPr/>
        </p:nvSpPr>
        <p:spPr>
          <a:xfrm>
            <a:off x="1028700" y="5882032"/>
            <a:ext cx="3455395" cy="1132629"/>
          </a:xfrm>
          <a:prstGeom prst="rect">
            <a:avLst/>
          </a:prstGeom>
        </p:spPr>
        <p:txBody>
          <a:bodyPr lIns="0" tIns="0" rIns="0" bIns="0" rtlCol="0" anchor="t">
            <a:spAutoFit/>
          </a:bodyPr>
          <a:lstStyle/>
          <a:p>
            <a:pPr marL="0" lvl="0" indent="0" algn="r">
              <a:lnSpc>
                <a:spcPts val="2115"/>
              </a:lnSpc>
            </a:pPr>
            <a:r>
              <a:rPr lang="en-US" sz="2115" b="1">
                <a:solidFill>
                  <a:srgbClr val="203864"/>
                </a:solidFill>
                <a:latin typeface="Overpass Ultra-Bold"/>
                <a:ea typeface="Overpass Ultra-Bold"/>
                <a:cs typeface="Overpass Ultra-Bold"/>
                <a:sym typeface="Overpass Ultra-Bold"/>
              </a:rPr>
              <a:t>Chose unhealthy or fast food options over healthier ready meals because they were cheaper</a:t>
            </a:r>
          </a:p>
        </p:txBody>
      </p:sp>
      <p:sp>
        <p:nvSpPr>
          <p:cNvPr id="8" name="TextBox 8"/>
          <p:cNvSpPr txBox="1"/>
          <p:nvPr/>
        </p:nvSpPr>
        <p:spPr>
          <a:xfrm>
            <a:off x="1243276" y="7424852"/>
            <a:ext cx="3240820" cy="1132629"/>
          </a:xfrm>
          <a:prstGeom prst="rect">
            <a:avLst/>
          </a:prstGeom>
        </p:spPr>
        <p:txBody>
          <a:bodyPr lIns="0" tIns="0" rIns="0" bIns="0" rtlCol="0" anchor="t">
            <a:spAutoFit/>
          </a:bodyPr>
          <a:lstStyle/>
          <a:p>
            <a:pPr marL="0" lvl="0" indent="0" algn="r">
              <a:lnSpc>
                <a:spcPts val="2115"/>
              </a:lnSpc>
            </a:pPr>
            <a:r>
              <a:rPr lang="en-US" sz="2115" b="1">
                <a:solidFill>
                  <a:srgbClr val="203864"/>
                </a:solidFill>
                <a:latin typeface="Overpass Ultra-Bold"/>
                <a:ea typeface="Overpass Ultra-Bold"/>
                <a:cs typeface="Overpass Ultra-Bold"/>
                <a:sym typeface="Overpass Ultra-Bold"/>
              </a:rPr>
              <a:t>Chose less healthy ingredients when cooking at home because they were cheaper</a:t>
            </a:r>
          </a:p>
        </p:txBody>
      </p:sp>
      <p:sp>
        <p:nvSpPr>
          <p:cNvPr id="9" name="Freeform 9"/>
          <p:cNvSpPr/>
          <p:nvPr/>
        </p:nvSpPr>
        <p:spPr>
          <a:xfrm>
            <a:off x="2290427" y="8557481"/>
            <a:ext cx="12346592" cy="1464591"/>
          </a:xfrm>
          <a:custGeom>
            <a:avLst/>
            <a:gdLst/>
            <a:ahLst/>
            <a:cxnLst/>
            <a:rect l="l" t="t" r="r" b="b"/>
            <a:pathLst>
              <a:path w="12346592" h="1464591">
                <a:moveTo>
                  <a:pt x="0" y="0"/>
                </a:moveTo>
                <a:lnTo>
                  <a:pt x="12346592" y="0"/>
                </a:lnTo>
                <a:lnTo>
                  <a:pt x="12346592" y="1464591"/>
                </a:lnTo>
                <a:lnTo>
                  <a:pt x="0" y="1464591"/>
                </a:lnTo>
                <a:lnTo>
                  <a:pt x="0" y="0"/>
                </a:lnTo>
                <a:close/>
              </a:path>
            </a:pathLst>
          </a:custGeom>
          <a:blipFill>
            <a:blip r:embed="rId2"/>
            <a:stretch>
              <a:fillRect l="-71633" t="-1303808" r="-70258"/>
            </a:stretch>
          </a:blipFill>
        </p:spPr>
        <p:txBody>
          <a:bodyP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55800" y="603245"/>
            <a:ext cx="3268131" cy="1503340"/>
          </a:xfrm>
          <a:custGeom>
            <a:avLst/>
            <a:gdLst/>
            <a:ahLst/>
            <a:cxnLst/>
            <a:rect l="l" t="t" r="r" b="b"/>
            <a:pathLst>
              <a:path w="3268131" h="1503340">
                <a:moveTo>
                  <a:pt x="0" y="0"/>
                </a:moveTo>
                <a:lnTo>
                  <a:pt x="3268130" y="0"/>
                </a:lnTo>
                <a:lnTo>
                  <a:pt x="3268130" y="1503340"/>
                </a:lnTo>
                <a:lnTo>
                  <a:pt x="0" y="150334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1080639" y="1792260"/>
            <a:ext cx="12705153" cy="11202713"/>
            <a:chOff x="0" y="0"/>
            <a:chExt cx="3346213" cy="2950509"/>
          </a:xfrm>
        </p:grpSpPr>
        <p:sp>
          <p:nvSpPr>
            <p:cNvPr id="4" name="Freeform 4"/>
            <p:cNvSpPr/>
            <p:nvPr/>
          </p:nvSpPr>
          <p:spPr>
            <a:xfrm>
              <a:off x="0" y="0"/>
              <a:ext cx="3346213" cy="2950509"/>
            </a:xfrm>
            <a:custGeom>
              <a:avLst/>
              <a:gdLst/>
              <a:ahLst/>
              <a:cxnLst/>
              <a:rect l="l" t="t" r="r" b="b"/>
              <a:pathLst>
                <a:path w="3346213" h="2950509">
                  <a:moveTo>
                    <a:pt x="31077" y="0"/>
                  </a:moveTo>
                  <a:lnTo>
                    <a:pt x="3315136" y="0"/>
                  </a:lnTo>
                  <a:cubicBezTo>
                    <a:pt x="3332300" y="0"/>
                    <a:pt x="3346213" y="13914"/>
                    <a:pt x="3346213" y="31077"/>
                  </a:cubicBezTo>
                  <a:lnTo>
                    <a:pt x="3346213" y="2919432"/>
                  </a:lnTo>
                  <a:cubicBezTo>
                    <a:pt x="3346213" y="2936595"/>
                    <a:pt x="3332300" y="2950509"/>
                    <a:pt x="3315136" y="2950509"/>
                  </a:cubicBezTo>
                  <a:lnTo>
                    <a:pt x="31077" y="2950509"/>
                  </a:lnTo>
                  <a:cubicBezTo>
                    <a:pt x="13914" y="2950509"/>
                    <a:pt x="0" y="2936595"/>
                    <a:pt x="0" y="2919432"/>
                  </a:cubicBezTo>
                  <a:lnTo>
                    <a:pt x="0" y="31077"/>
                  </a:lnTo>
                  <a:cubicBezTo>
                    <a:pt x="0" y="13914"/>
                    <a:pt x="13914" y="0"/>
                    <a:pt x="31077" y="0"/>
                  </a:cubicBezTo>
                  <a:close/>
                </a:path>
              </a:pathLst>
            </a:custGeom>
            <a:solidFill>
              <a:srgbClr val="39B54A">
                <a:alpha val="12941"/>
              </a:srgbClr>
            </a:solidFill>
          </p:spPr>
          <p:txBody>
            <a:bodyPr/>
            <a:lstStyle/>
            <a:p>
              <a:endParaRPr lang="en-GB"/>
            </a:p>
          </p:txBody>
        </p:sp>
        <p:sp>
          <p:nvSpPr>
            <p:cNvPr id="5" name="TextBox 5"/>
            <p:cNvSpPr txBox="1"/>
            <p:nvPr/>
          </p:nvSpPr>
          <p:spPr>
            <a:xfrm>
              <a:off x="0" y="-38100"/>
              <a:ext cx="3346213" cy="2988609"/>
            </a:xfrm>
            <a:prstGeom prst="rect">
              <a:avLst/>
            </a:prstGeom>
          </p:spPr>
          <p:txBody>
            <a:bodyPr lIns="50800" tIns="50800" rIns="50800" bIns="50800" rtlCol="0" anchor="ctr"/>
            <a:lstStyle/>
            <a:p>
              <a:pPr algn="ctr">
                <a:lnSpc>
                  <a:spcPts val="2855"/>
                </a:lnSpc>
              </a:pPr>
              <a:endParaRPr/>
            </a:p>
          </p:txBody>
        </p:sp>
      </p:grpSp>
      <p:grpSp>
        <p:nvGrpSpPr>
          <p:cNvPr id="6" name="Group 6"/>
          <p:cNvGrpSpPr/>
          <p:nvPr/>
        </p:nvGrpSpPr>
        <p:grpSpPr>
          <a:xfrm>
            <a:off x="573202" y="3799227"/>
            <a:ext cx="869223" cy="405315"/>
            <a:chOff x="0" y="0"/>
            <a:chExt cx="342205" cy="159569"/>
          </a:xfrm>
        </p:grpSpPr>
        <p:sp>
          <p:nvSpPr>
            <p:cNvPr id="7" name="Freeform 7"/>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8" name="TextBox 8"/>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9" name="Group 9"/>
          <p:cNvGrpSpPr/>
          <p:nvPr/>
        </p:nvGrpSpPr>
        <p:grpSpPr>
          <a:xfrm>
            <a:off x="573202" y="4553117"/>
            <a:ext cx="869223" cy="405315"/>
            <a:chOff x="0" y="0"/>
            <a:chExt cx="342205" cy="159569"/>
          </a:xfrm>
        </p:grpSpPr>
        <p:sp>
          <p:nvSpPr>
            <p:cNvPr id="10" name="Freeform 10"/>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11" name="TextBox 11"/>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12" name="Group 12"/>
          <p:cNvGrpSpPr/>
          <p:nvPr/>
        </p:nvGrpSpPr>
        <p:grpSpPr>
          <a:xfrm>
            <a:off x="573202" y="5428502"/>
            <a:ext cx="869223" cy="405315"/>
            <a:chOff x="0" y="0"/>
            <a:chExt cx="342205" cy="159569"/>
          </a:xfrm>
        </p:grpSpPr>
        <p:sp>
          <p:nvSpPr>
            <p:cNvPr id="13" name="Freeform 13"/>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14" name="TextBox 14"/>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15" name="Group 15"/>
          <p:cNvGrpSpPr/>
          <p:nvPr/>
        </p:nvGrpSpPr>
        <p:grpSpPr>
          <a:xfrm>
            <a:off x="573202" y="6169154"/>
            <a:ext cx="869223" cy="405315"/>
            <a:chOff x="0" y="0"/>
            <a:chExt cx="342205" cy="159569"/>
          </a:xfrm>
        </p:grpSpPr>
        <p:sp>
          <p:nvSpPr>
            <p:cNvPr id="16" name="Freeform 16"/>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17" name="TextBox 17"/>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18" name="Group 18"/>
          <p:cNvGrpSpPr/>
          <p:nvPr/>
        </p:nvGrpSpPr>
        <p:grpSpPr>
          <a:xfrm>
            <a:off x="618690" y="7044540"/>
            <a:ext cx="869223" cy="405315"/>
            <a:chOff x="0" y="0"/>
            <a:chExt cx="342205" cy="159569"/>
          </a:xfrm>
        </p:grpSpPr>
        <p:sp>
          <p:nvSpPr>
            <p:cNvPr id="19" name="Freeform 19"/>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20" name="TextBox 20"/>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21" name="Group 21"/>
          <p:cNvGrpSpPr/>
          <p:nvPr/>
        </p:nvGrpSpPr>
        <p:grpSpPr>
          <a:xfrm>
            <a:off x="618690" y="7917562"/>
            <a:ext cx="869223" cy="405315"/>
            <a:chOff x="0" y="0"/>
            <a:chExt cx="342205" cy="159569"/>
          </a:xfrm>
        </p:grpSpPr>
        <p:sp>
          <p:nvSpPr>
            <p:cNvPr id="22" name="Freeform 22"/>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23" name="TextBox 23"/>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24" name="Group 24"/>
          <p:cNvGrpSpPr/>
          <p:nvPr/>
        </p:nvGrpSpPr>
        <p:grpSpPr>
          <a:xfrm>
            <a:off x="618690" y="8521746"/>
            <a:ext cx="869223" cy="405315"/>
            <a:chOff x="0" y="0"/>
            <a:chExt cx="342205" cy="159569"/>
          </a:xfrm>
        </p:grpSpPr>
        <p:sp>
          <p:nvSpPr>
            <p:cNvPr id="25" name="Freeform 25"/>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26" name="TextBox 26"/>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grpSp>
        <p:nvGrpSpPr>
          <p:cNvPr id="27" name="Group 27"/>
          <p:cNvGrpSpPr/>
          <p:nvPr/>
        </p:nvGrpSpPr>
        <p:grpSpPr>
          <a:xfrm>
            <a:off x="573202" y="9282812"/>
            <a:ext cx="869223" cy="405315"/>
            <a:chOff x="0" y="0"/>
            <a:chExt cx="342205" cy="159569"/>
          </a:xfrm>
        </p:grpSpPr>
        <p:sp>
          <p:nvSpPr>
            <p:cNvPr id="28" name="Freeform 28"/>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C6B19"/>
            </a:solidFill>
          </p:spPr>
          <p:txBody>
            <a:bodyPr/>
            <a:lstStyle/>
            <a:p>
              <a:endParaRPr lang="en-GB"/>
            </a:p>
          </p:txBody>
        </p:sp>
        <p:sp>
          <p:nvSpPr>
            <p:cNvPr id="29" name="TextBox 29"/>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30" name="Freeform 30"/>
          <p:cNvSpPr/>
          <p:nvPr/>
        </p:nvSpPr>
        <p:spPr>
          <a:xfrm>
            <a:off x="11910264" y="7393616"/>
            <a:ext cx="2527049" cy="2527049"/>
          </a:xfrm>
          <a:custGeom>
            <a:avLst/>
            <a:gdLst/>
            <a:ahLst/>
            <a:cxnLst/>
            <a:rect l="l" t="t" r="r" b="b"/>
            <a:pathLst>
              <a:path w="2527049" h="2527049">
                <a:moveTo>
                  <a:pt x="0" y="0"/>
                </a:moveTo>
                <a:lnTo>
                  <a:pt x="2527049" y="0"/>
                </a:lnTo>
                <a:lnTo>
                  <a:pt x="2527049" y="2527050"/>
                </a:lnTo>
                <a:lnTo>
                  <a:pt x="0" y="25270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Freeform 31"/>
          <p:cNvSpPr/>
          <p:nvPr/>
        </p:nvSpPr>
        <p:spPr>
          <a:xfrm>
            <a:off x="14723063" y="7449855"/>
            <a:ext cx="2725438" cy="2691370"/>
          </a:xfrm>
          <a:custGeom>
            <a:avLst/>
            <a:gdLst/>
            <a:ahLst/>
            <a:cxnLst/>
            <a:rect l="l" t="t" r="r" b="b"/>
            <a:pathLst>
              <a:path w="2725438" h="2691370">
                <a:moveTo>
                  <a:pt x="0" y="0"/>
                </a:moveTo>
                <a:lnTo>
                  <a:pt x="2725438" y="0"/>
                </a:lnTo>
                <a:lnTo>
                  <a:pt x="2725438" y="2691369"/>
                </a:lnTo>
                <a:lnTo>
                  <a:pt x="0" y="26913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2" name="TextBox 32"/>
          <p:cNvSpPr txBox="1"/>
          <p:nvPr/>
        </p:nvSpPr>
        <p:spPr>
          <a:xfrm>
            <a:off x="1750199" y="3796645"/>
            <a:ext cx="7372248" cy="391430"/>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feeling</a:t>
            </a:r>
            <a:r>
              <a:rPr lang="en-US" sz="2500" b="1">
                <a:solidFill>
                  <a:srgbClr val="E73E97"/>
                </a:solidFill>
                <a:latin typeface="Overpass Ultra-Bold"/>
                <a:ea typeface="Overpass Ultra-Bold"/>
                <a:cs typeface="Overpass Ultra-Bold"/>
                <a:sym typeface="Overpass Ultra-Bold"/>
              </a:rPr>
              <a:t> treated with care and concern</a:t>
            </a:r>
            <a:r>
              <a:rPr lang="en-US" sz="2500" b="1">
                <a:solidFill>
                  <a:srgbClr val="060644"/>
                </a:solidFill>
                <a:latin typeface="Overpass Ultra-Bold"/>
                <a:ea typeface="Overpass Ultra-Bold"/>
                <a:cs typeface="Overpass Ultra-Bold"/>
                <a:sym typeface="Overpass Ultra-Bold"/>
              </a:rPr>
              <a:t>.</a:t>
            </a:r>
          </a:p>
        </p:txBody>
      </p:sp>
      <p:sp>
        <p:nvSpPr>
          <p:cNvPr id="33" name="TextBox 33"/>
          <p:cNvSpPr txBox="1"/>
          <p:nvPr/>
        </p:nvSpPr>
        <p:spPr>
          <a:xfrm>
            <a:off x="573202" y="1813035"/>
            <a:ext cx="8521700" cy="697315"/>
          </a:xfrm>
          <a:prstGeom prst="rect">
            <a:avLst/>
          </a:prstGeom>
        </p:spPr>
        <p:txBody>
          <a:bodyPr lIns="0" tIns="0" rIns="0" bIns="0" rtlCol="0" anchor="t">
            <a:spAutoFit/>
          </a:bodyPr>
          <a:lstStyle/>
          <a:p>
            <a:pPr marL="0" lvl="0" indent="0" algn="l">
              <a:lnSpc>
                <a:spcPts val="4955"/>
              </a:lnSpc>
              <a:spcBef>
                <a:spcPct val="0"/>
              </a:spcBef>
            </a:pPr>
            <a:r>
              <a:rPr lang="en-US" sz="3539" b="1">
                <a:solidFill>
                  <a:srgbClr val="6F2F9F"/>
                </a:solidFill>
                <a:latin typeface="Overpass Ultra-Bold"/>
                <a:ea typeface="Overpass Ultra-Bold"/>
                <a:cs typeface="Overpass Ultra-Bold"/>
                <a:sym typeface="Overpass Ultra-Bold"/>
              </a:rPr>
              <a:t>GP surgeries- what makes a difference</a:t>
            </a:r>
          </a:p>
        </p:txBody>
      </p:sp>
      <p:sp>
        <p:nvSpPr>
          <p:cNvPr id="34" name="TextBox 34"/>
          <p:cNvSpPr txBox="1"/>
          <p:nvPr/>
        </p:nvSpPr>
        <p:spPr>
          <a:xfrm>
            <a:off x="573202" y="2596075"/>
            <a:ext cx="10013291" cy="841202"/>
          </a:xfrm>
          <a:prstGeom prst="rect">
            <a:avLst/>
          </a:prstGeom>
        </p:spPr>
        <p:txBody>
          <a:bodyPr lIns="0" tIns="0" rIns="0" bIns="0" rtlCol="0" anchor="t">
            <a:spAutoFit/>
          </a:bodyPr>
          <a:lstStyle/>
          <a:p>
            <a:pPr marL="0" lvl="0" indent="0" algn="l">
              <a:lnSpc>
                <a:spcPts val="3017"/>
              </a:lnSpc>
            </a:pPr>
            <a:r>
              <a:rPr lang="en-US" sz="3017" b="1">
                <a:solidFill>
                  <a:srgbClr val="060644"/>
                </a:solidFill>
                <a:latin typeface="Overpass Ultra-Bold"/>
                <a:ea typeface="Overpass Ultra-Bold"/>
                <a:cs typeface="Overpass Ultra-Bold"/>
                <a:sym typeface="Overpass Ultra-Bold"/>
              </a:rPr>
              <a:t>Higher Covid vaccination rates in Tower Hamlets and Waltham Forest GP practices were correlated with:</a:t>
            </a:r>
          </a:p>
        </p:txBody>
      </p:sp>
      <p:sp>
        <p:nvSpPr>
          <p:cNvPr id="35" name="TextBox 35"/>
          <p:cNvSpPr txBox="1"/>
          <p:nvPr/>
        </p:nvSpPr>
        <p:spPr>
          <a:xfrm>
            <a:off x="1750199" y="4396103"/>
            <a:ext cx="7372248" cy="700293"/>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believing the appointments they get at their GP practices </a:t>
            </a:r>
            <a:r>
              <a:rPr lang="en-US" sz="2500" b="1">
                <a:solidFill>
                  <a:srgbClr val="E73E97"/>
                </a:solidFill>
                <a:latin typeface="Overpass Ultra-Bold"/>
                <a:ea typeface="Overpass Ultra-Bold"/>
                <a:cs typeface="Overpass Ultra-Bold"/>
                <a:sym typeface="Overpass Ultra-Bold"/>
              </a:rPr>
              <a:t>meet their needs.</a:t>
            </a:r>
          </a:p>
        </p:txBody>
      </p:sp>
      <p:sp>
        <p:nvSpPr>
          <p:cNvPr id="36" name="TextBox 36"/>
          <p:cNvSpPr txBox="1"/>
          <p:nvPr/>
        </p:nvSpPr>
        <p:spPr>
          <a:xfrm>
            <a:off x="1750199" y="5409452"/>
            <a:ext cx="8418473" cy="391430"/>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feeling</a:t>
            </a:r>
            <a:r>
              <a:rPr lang="en-US" sz="2500" b="1">
                <a:solidFill>
                  <a:srgbClr val="E73E97"/>
                </a:solidFill>
                <a:latin typeface="Overpass Ultra-Bold"/>
                <a:ea typeface="Overpass Ultra-Bold"/>
                <a:cs typeface="Overpass Ultra-Bold"/>
                <a:sym typeface="Overpass Ultra-Bold"/>
              </a:rPr>
              <a:t> listened to by </a:t>
            </a:r>
            <a:r>
              <a:rPr lang="en-US" sz="2500" b="1">
                <a:solidFill>
                  <a:srgbClr val="173B53"/>
                </a:solidFill>
                <a:latin typeface="Overpass Ultra-Bold"/>
                <a:ea typeface="Overpass Ultra-Bold"/>
                <a:cs typeface="Overpass Ultra-Bold"/>
                <a:sym typeface="Overpass Ultra-Bold"/>
              </a:rPr>
              <a:t>healthcare professionals.</a:t>
            </a:r>
          </a:p>
        </p:txBody>
      </p:sp>
      <p:sp>
        <p:nvSpPr>
          <p:cNvPr id="37" name="TextBox 37"/>
          <p:cNvSpPr txBox="1"/>
          <p:nvPr/>
        </p:nvSpPr>
        <p:spPr>
          <a:xfrm>
            <a:off x="1750199" y="6150104"/>
            <a:ext cx="7372248" cy="700293"/>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feeling</a:t>
            </a:r>
            <a:r>
              <a:rPr lang="en-US" sz="2500" b="1">
                <a:solidFill>
                  <a:srgbClr val="E73E97"/>
                </a:solidFill>
                <a:latin typeface="Overpass Ultra-Bold"/>
                <a:ea typeface="Overpass Ultra-Bold"/>
                <a:cs typeface="Overpass Ultra-Bold"/>
                <a:sym typeface="Overpass Ultra-Bold"/>
              </a:rPr>
              <a:t> involved in decisions </a:t>
            </a:r>
            <a:r>
              <a:rPr lang="en-US" sz="2500" b="1">
                <a:solidFill>
                  <a:srgbClr val="173B53"/>
                </a:solidFill>
                <a:latin typeface="Overpass Ultra-Bold"/>
                <a:ea typeface="Overpass Ultra-Bold"/>
                <a:cs typeface="Overpass Ultra-Bold"/>
                <a:sym typeface="Overpass Ultra-Bold"/>
              </a:rPr>
              <a:t>about their own care and treatment.</a:t>
            </a:r>
          </a:p>
        </p:txBody>
      </p:sp>
      <p:sp>
        <p:nvSpPr>
          <p:cNvPr id="38" name="TextBox 38"/>
          <p:cNvSpPr txBox="1"/>
          <p:nvPr/>
        </p:nvSpPr>
        <p:spPr>
          <a:xfrm>
            <a:off x="1750199" y="7025490"/>
            <a:ext cx="7372248" cy="700293"/>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believing they are </a:t>
            </a:r>
            <a:r>
              <a:rPr lang="en-US" sz="2500" b="1">
                <a:solidFill>
                  <a:srgbClr val="E73E97"/>
                </a:solidFill>
                <a:latin typeface="Overpass Ultra-Bold"/>
                <a:ea typeface="Overpass Ultra-Bold"/>
                <a:cs typeface="Overpass Ultra-Bold"/>
                <a:sym typeface="Overpass Ultra-Bold"/>
              </a:rPr>
              <a:t>given enough time</a:t>
            </a:r>
            <a:r>
              <a:rPr lang="en-US" sz="2500" b="1">
                <a:solidFill>
                  <a:srgbClr val="060644"/>
                </a:solidFill>
                <a:latin typeface="Overpass Ultra-Bold"/>
                <a:ea typeface="Overpass Ultra-Bold"/>
                <a:cs typeface="Overpass Ultra-Bold"/>
                <a:sym typeface="Overpass Ultra-Bold"/>
              </a:rPr>
              <a:t> during medical appointments. </a:t>
            </a:r>
          </a:p>
        </p:txBody>
      </p:sp>
      <p:sp>
        <p:nvSpPr>
          <p:cNvPr id="39" name="TextBox 39"/>
          <p:cNvSpPr txBox="1"/>
          <p:nvPr/>
        </p:nvSpPr>
        <p:spPr>
          <a:xfrm>
            <a:off x="1772943" y="7953823"/>
            <a:ext cx="8372985" cy="391430"/>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a:t>
            </a:r>
            <a:r>
              <a:rPr lang="en-US" sz="2500" b="1">
                <a:solidFill>
                  <a:srgbClr val="E73E97"/>
                </a:solidFill>
                <a:latin typeface="Overpass Ultra-Bold"/>
                <a:ea typeface="Overpass Ultra-Bold"/>
                <a:cs typeface="Overpass Ultra-Bold"/>
                <a:sym typeface="Overpass Ultra-Bold"/>
              </a:rPr>
              <a:t>trusting medical professionals</a:t>
            </a:r>
            <a:r>
              <a:rPr lang="en-US" sz="2500" b="1">
                <a:solidFill>
                  <a:srgbClr val="060644"/>
                </a:solidFill>
                <a:latin typeface="Overpass Ultra-Bold"/>
                <a:ea typeface="Overpass Ultra-Bold"/>
                <a:cs typeface="Overpass Ultra-Bold"/>
                <a:sym typeface="Overpass Ultra-Bold"/>
              </a:rPr>
              <a:t> in the practice.</a:t>
            </a:r>
          </a:p>
        </p:txBody>
      </p:sp>
      <p:sp>
        <p:nvSpPr>
          <p:cNvPr id="40" name="TextBox 40"/>
          <p:cNvSpPr txBox="1"/>
          <p:nvPr/>
        </p:nvSpPr>
        <p:spPr>
          <a:xfrm>
            <a:off x="1772943" y="8558007"/>
            <a:ext cx="9336041" cy="391430"/>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feeling that their </a:t>
            </a:r>
            <a:r>
              <a:rPr lang="en-US" sz="2500" b="1">
                <a:solidFill>
                  <a:srgbClr val="E73E97"/>
                </a:solidFill>
                <a:latin typeface="Overpass Ultra-Bold"/>
                <a:ea typeface="Overpass Ultra-Bold"/>
                <a:cs typeface="Overpass Ultra-Bold"/>
                <a:sym typeface="Overpass Ultra-Bold"/>
              </a:rPr>
              <a:t>mental health needs are recognised.</a:t>
            </a:r>
          </a:p>
        </p:txBody>
      </p:sp>
      <p:sp>
        <p:nvSpPr>
          <p:cNvPr id="41" name="TextBox 41"/>
          <p:cNvSpPr txBox="1"/>
          <p:nvPr/>
        </p:nvSpPr>
        <p:spPr>
          <a:xfrm>
            <a:off x="1727455" y="9319073"/>
            <a:ext cx="9336041" cy="396891"/>
          </a:xfrm>
          <a:prstGeom prst="rect">
            <a:avLst/>
          </a:prstGeom>
        </p:spPr>
        <p:txBody>
          <a:bodyPr lIns="0" tIns="0" rIns="0" bIns="0" rtlCol="0" anchor="t">
            <a:spAutoFit/>
          </a:bodyPr>
          <a:lstStyle/>
          <a:p>
            <a:pPr marL="0" lvl="0" indent="0" algn="l">
              <a:lnSpc>
                <a:spcPts val="2500"/>
              </a:lnSpc>
            </a:pPr>
            <a:r>
              <a:rPr lang="en-US" sz="2500" b="1">
                <a:solidFill>
                  <a:srgbClr val="060644"/>
                </a:solidFill>
                <a:latin typeface="Overpass Ultra-Bold"/>
                <a:ea typeface="Overpass Ultra-Bold"/>
                <a:cs typeface="Overpass Ultra-Bold"/>
                <a:sym typeface="Overpass Ultra-Bold"/>
              </a:rPr>
              <a:t>Patients finding </a:t>
            </a:r>
            <a:r>
              <a:rPr lang="en-US" sz="2500" b="1">
                <a:solidFill>
                  <a:srgbClr val="E73E97"/>
                </a:solidFill>
                <a:latin typeface="Overpass Ultra-Bold"/>
                <a:ea typeface="Overpass Ultra-Bold"/>
                <a:cs typeface="Overpass Ultra-Bold"/>
                <a:sym typeface="Overpass Ultra-Bold"/>
              </a:rPr>
              <a:t>reception staff helpful.</a:t>
            </a:r>
          </a:p>
        </p:txBody>
      </p:sp>
      <p:sp>
        <p:nvSpPr>
          <p:cNvPr id="42" name="TextBox 42"/>
          <p:cNvSpPr txBox="1"/>
          <p:nvPr/>
        </p:nvSpPr>
        <p:spPr>
          <a:xfrm>
            <a:off x="11929314" y="2424818"/>
            <a:ext cx="5569917" cy="2762704"/>
          </a:xfrm>
          <a:prstGeom prst="rect">
            <a:avLst/>
          </a:prstGeom>
        </p:spPr>
        <p:txBody>
          <a:bodyPr lIns="0" tIns="0" rIns="0" bIns="0" rtlCol="0" anchor="t">
            <a:spAutoFit/>
          </a:bodyPr>
          <a:lstStyle/>
          <a:p>
            <a:pPr marL="0" lvl="0" indent="0" algn="l">
              <a:lnSpc>
                <a:spcPts val="3017"/>
              </a:lnSpc>
            </a:pPr>
            <a:r>
              <a:rPr lang="en-US" sz="3017" b="1">
                <a:solidFill>
                  <a:srgbClr val="830C4F"/>
                </a:solidFill>
                <a:latin typeface="Overpass Ultra-Bold"/>
                <a:ea typeface="Overpass Ultra-Bold"/>
                <a:cs typeface="Overpass Ultra-Bold"/>
                <a:sym typeface="Overpass Ultra-Bold"/>
              </a:rPr>
              <a:t>All of these correlations were stronger in relation to the 2023 seasonal Covid vaccine booster than with initial Covid vaccines pre-2023; which indicates an</a:t>
            </a:r>
            <a:r>
              <a:rPr lang="en-US" sz="3017" b="1">
                <a:solidFill>
                  <a:srgbClr val="E73E97"/>
                </a:solidFill>
                <a:latin typeface="Overpass Ultra-Bold"/>
                <a:ea typeface="Overpass Ultra-Bold"/>
                <a:cs typeface="Overpass Ultra-Bold"/>
                <a:sym typeface="Overpass Ultra-Bold"/>
              </a:rPr>
              <a:t> increasing importance </a:t>
            </a:r>
            <a:r>
              <a:rPr lang="en-US" sz="3017" b="1">
                <a:solidFill>
                  <a:srgbClr val="830C4F"/>
                </a:solidFill>
                <a:latin typeface="Overpass Ultra-Bold"/>
                <a:ea typeface="Overpass Ultra-Bold"/>
                <a:cs typeface="Overpass Ultra-Bold"/>
                <a:sym typeface="Overpass Ultra-Bold"/>
              </a:rPr>
              <a:t>of these factors.</a:t>
            </a:r>
          </a:p>
        </p:txBody>
      </p:sp>
      <p:sp>
        <p:nvSpPr>
          <p:cNvPr id="43" name="TextBox 43"/>
          <p:cNvSpPr txBox="1"/>
          <p:nvPr/>
        </p:nvSpPr>
        <p:spPr>
          <a:xfrm>
            <a:off x="11929314" y="5409452"/>
            <a:ext cx="5569917" cy="1619704"/>
          </a:xfrm>
          <a:prstGeom prst="rect">
            <a:avLst/>
          </a:prstGeom>
        </p:spPr>
        <p:txBody>
          <a:bodyPr lIns="0" tIns="0" rIns="0" bIns="0" rtlCol="0" anchor="t">
            <a:spAutoFit/>
          </a:bodyPr>
          <a:lstStyle/>
          <a:p>
            <a:pPr marL="0" lvl="0" indent="0" algn="ctr">
              <a:lnSpc>
                <a:spcPts val="3017"/>
              </a:lnSpc>
            </a:pPr>
            <a:r>
              <a:rPr lang="en-US" sz="3017" b="1">
                <a:solidFill>
                  <a:srgbClr val="102A6B"/>
                </a:solidFill>
                <a:latin typeface="Overpass Ultra-Bold"/>
                <a:ea typeface="Overpass Ultra-Bold"/>
                <a:cs typeface="Overpass Ultra-Bold"/>
                <a:sym typeface="Overpass Ultra-Bold"/>
              </a:rPr>
              <a:t>GP surgeries in more deprived areas also had lower rates of Covid vaccines than those in more affluent areas.</a:t>
            </a:r>
          </a:p>
        </p:txBody>
      </p:sp>
      <p:grpSp>
        <p:nvGrpSpPr>
          <p:cNvPr id="44" name="Group 44"/>
          <p:cNvGrpSpPr/>
          <p:nvPr/>
        </p:nvGrpSpPr>
        <p:grpSpPr>
          <a:xfrm>
            <a:off x="515356" y="422369"/>
            <a:ext cx="15042263" cy="1304859"/>
            <a:chOff x="0" y="0"/>
            <a:chExt cx="20056351" cy="1739812"/>
          </a:xfrm>
        </p:grpSpPr>
        <p:sp>
          <p:nvSpPr>
            <p:cNvPr id="45" name="TextBox 45"/>
            <p:cNvSpPr txBox="1"/>
            <p:nvPr/>
          </p:nvSpPr>
          <p:spPr>
            <a:xfrm>
              <a:off x="0" y="-190500"/>
              <a:ext cx="20000403" cy="1060406"/>
            </a:xfrm>
            <a:prstGeom prst="rect">
              <a:avLst/>
            </a:prstGeom>
          </p:spPr>
          <p:txBody>
            <a:bodyPr lIns="0" tIns="0" rIns="0" bIns="0" rtlCol="0" anchor="t">
              <a:spAutoFit/>
            </a:bodyPr>
            <a:lstStyle/>
            <a:p>
              <a:pPr marL="0" lvl="0" indent="0" algn="l">
                <a:lnSpc>
                  <a:spcPts val="6039"/>
                </a:lnSpc>
                <a:spcBef>
                  <a:spcPct val="0"/>
                </a:spcBef>
              </a:pPr>
              <a:r>
                <a:rPr lang="en-US" sz="4313" b="1">
                  <a:solidFill>
                    <a:srgbClr val="060644"/>
                  </a:solidFill>
                  <a:latin typeface="Overpass Ultra-Bold"/>
                  <a:ea typeface="Overpass Ultra-Bold"/>
                  <a:cs typeface="Overpass Ultra-Bold"/>
                  <a:sym typeface="Overpass Ultra-Bold"/>
                </a:rPr>
                <a:t>What we know about vaccines and vaccine hesitancy</a:t>
              </a:r>
            </a:p>
          </p:txBody>
        </p:sp>
        <p:sp>
          <p:nvSpPr>
            <p:cNvPr id="46" name="TextBox 46"/>
            <p:cNvSpPr txBox="1"/>
            <p:nvPr/>
          </p:nvSpPr>
          <p:spPr>
            <a:xfrm>
              <a:off x="55948" y="679406"/>
              <a:ext cx="20000403" cy="1060406"/>
            </a:xfrm>
            <a:prstGeom prst="rect">
              <a:avLst/>
            </a:prstGeom>
          </p:spPr>
          <p:txBody>
            <a:bodyPr lIns="0" tIns="0" rIns="0" bIns="0" rtlCol="0" anchor="t">
              <a:spAutoFit/>
            </a:bodyPr>
            <a:lstStyle/>
            <a:p>
              <a:pPr marL="0" lvl="0" indent="0" algn="l">
                <a:lnSpc>
                  <a:spcPts val="6039"/>
                </a:lnSpc>
                <a:spcBef>
                  <a:spcPct val="0"/>
                </a:spcBef>
              </a:pPr>
              <a:r>
                <a:rPr lang="en-US" sz="4313" b="1">
                  <a:solidFill>
                    <a:srgbClr val="E73E97"/>
                  </a:solidFill>
                  <a:latin typeface="Overpass Ultra-Bold"/>
                  <a:ea typeface="Overpass Ultra-Bold"/>
                  <a:cs typeface="Overpass Ultra-Bold"/>
                  <a:sym typeface="Overpass Ultra-Bold"/>
                </a:rPr>
                <a:t>in Tower Hamlets and Waltham Forest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8977" y="9740584"/>
            <a:ext cx="18649713" cy="555528"/>
            <a:chOff x="0" y="0"/>
            <a:chExt cx="4911859" cy="146312"/>
          </a:xfrm>
        </p:grpSpPr>
        <p:sp>
          <p:nvSpPr>
            <p:cNvPr id="3" name="Freeform 3"/>
            <p:cNvSpPr/>
            <p:nvPr/>
          </p:nvSpPr>
          <p:spPr>
            <a:xfrm>
              <a:off x="0" y="0"/>
              <a:ext cx="4911859" cy="146312"/>
            </a:xfrm>
            <a:custGeom>
              <a:avLst/>
              <a:gdLst/>
              <a:ahLst/>
              <a:cxnLst/>
              <a:rect l="l" t="t" r="r" b="b"/>
              <a:pathLst>
                <a:path w="4911859" h="146312">
                  <a:moveTo>
                    <a:pt x="0" y="0"/>
                  </a:moveTo>
                  <a:lnTo>
                    <a:pt x="4911859" y="0"/>
                  </a:lnTo>
                  <a:lnTo>
                    <a:pt x="4911859" y="146312"/>
                  </a:lnTo>
                  <a:lnTo>
                    <a:pt x="0" y="146312"/>
                  </a:lnTo>
                  <a:close/>
                </a:path>
              </a:pathLst>
            </a:custGeom>
            <a:solidFill>
              <a:srgbClr val="366EC2"/>
            </a:solidFill>
          </p:spPr>
          <p:txBody>
            <a:bodyPr/>
            <a:lstStyle/>
            <a:p>
              <a:endParaRPr lang="en-GB"/>
            </a:p>
          </p:txBody>
        </p:sp>
        <p:sp>
          <p:nvSpPr>
            <p:cNvPr id="4" name="TextBox 4"/>
            <p:cNvSpPr txBox="1"/>
            <p:nvPr/>
          </p:nvSpPr>
          <p:spPr>
            <a:xfrm>
              <a:off x="0" y="-9525"/>
              <a:ext cx="4911859" cy="155837"/>
            </a:xfrm>
            <a:prstGeom prst="rect">
              <a:avLst/>
            </a:prstGeom>
          </p:spPr>
          <p:txBody>
            <a:bodyPr lIns="50800" tIns="50800" rIns="50800" bIns="50800" rtlCol="0" anchor="ctr"/>
            <a:lstStyle/>
            <a:p>
              <a:pPr algn="ctr">
                <a:lnSpc>
                  <a:spcPts val="1623"/>
                </a:lnSpc>
              </a:pPr>
              <a:endParaRPr/>
            </a:p>
          </p:txBody>
        </p:sp>
      </p:grpSp>
      <p:sp>
        <p:nvSpPr>
          <p:cNvPr id="5" name="TextBox 5"/>
          <p:cNvSpPr txBox="1"/>
          <p:nvPr/>
        </p:nvSpPr>
        <p:spPr>
          <a:xfrm>
            <a:off x="3174150" y="2358169"/>
            <a:ext cx="699068" cy="329455"/>
          </a:xfrm>
          <a:prstGeom prst="rect">
            <a:avLst/>
          </a:prstGeom>
        </p:spPr>
        <p:txBody>
          <a:bodyPr lIns="0" tIns="0" rIns="0" bIns="0" rtlCol="0" anchor="t">
            <a:spAutoFit/>
          </a:bodyPr>
          <a:lstStyle/>
          <a:p>
            <a:pPr marL="0" lvl="0" indent="0" algn="ctr">
              <a:lnSpc>
                <a:spcPts val="830"/>
              </a:lnSpc>
              <a:spcBef>
                <a:spcPct val="0"/>
              </a:spcBef>
            </a:pPr>
            <a:r>
              <a:rPr lang="en-US" sz="830" b="1">
                <a:solidFill>
                  <a:srgbClr val="FFFFFF"/>
                </a:solidFill>
                <a:latin typeface="Arial Bold"/>
                <a:ea typeface="Arial Bold"/>
                <a:cs typeface="Arial Bold"/>
                <a:sym typeface="Arial Bold"/>
              </a:rPr>
              <a:t>Follow-on, ongoing support</a:t>
            </a:r>
          </a:p>
        </p:txBody>
      </p:sp>
      <p:sp>
        <p:nvSpPr>
          <p:cNvPr id="6" name="TextBox 6"/>
          <p:cNvSpPr txBox="1"/>
          <p:nvPr/>
        </p:nvSpPr>
        <p:spPr>
          <a:xfrm>
            <a:off x="2286420" y="3704069"/>
            <a:ext cx="1199868" cy="517503"/>
          </a:xfrm>
          <a:prstGeom prst="rect">
            <a:avLst/>
          </a:prstGeom>
        </p:spPr>
        <p:txBody>
          <a:bodyPr lIns="0" tIns="0" rIns="0" bIns="0" rtlCol="0" anchor="t">
            <a:spAutoFit/>
          </a:bodyPr>
          <a:lstStyle/>
          <a:p>
            <a:pPr marL="0" lvl="0" indent="0" algn="ctr">
              <a:lnSpc>
                <a:spcPts val="1893"/>
              </a:lnSpc>
              <a:spcBef>
                <a:spcPct val="0"/>
              </a:spcBef>
            </a:pPr>
            <a:r>
              <a:rPr lang="en-US" sz="1893" b="1">
                <a:solidFill>
                  <a:srgbClr val="FFFFFF"/>
                </a:solidFill>
                <a:latin typeface="Arial Bold"/>
                <a:ea typeface="Arial Bold"/>
                <a:cs typeface="Arial Bold"/>
                <a:sym typeface="Arial Bold"/>
              </a:rPr>
              <a:t>Improved air quality </a:t>
            </a:r>
          </a:p>
        </p:txBody>
      </p:sp>
      <p:sp>
        <p:nvSpPr>
          <p:cNvPr id="7" name="Freeform 7"/>
          <p:cNvSpPr/>
          <p:nvPr/>
        </p:nvSpPr>
        <p:spPr>
          <a:xfrm>
            <a:off x="2130757" y="3341425"/>
            <a:ext cx="1671211" cy="1447687"/>
          </a:xfrm>
          <a:custGeom>
            <a:avLst/>
            <a:gdLst/>
            <a:ahLst/>
            <a:cxnLst/>
            <a:rect l="l" t="t" r="r" b="b"/>
            <a:pathLst>
              <a:path w="1671211" h="1447687">
                <a:moveTo>
                  <a:pt x="0" y="0"/>
                </a:moveTo>
                <a:lnTo>
                  <a:pt x="1671211" y="0"/>
                </a:lnTo>
                <a:lnTo>
                  <a:pt x="1671211" y="1447687"/>
                </a:lnTo>
                <a:lnTo>
                  <a:pt x="0" y="14476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8"/>
          <p:cNvSpPr txBox="1"/>
          <p:nvPr/>
        </p:nvSpPr>
        <p:spPr>
          <a:xfrm>
            <a:off x="2356834" y="3704069"/>
            <a:ext cx="1219057" cy="894642"/>
          </a:xfrm>
          <a:prstGeom prst="rect">
            <a:avLst/>
          </a:prstGeom>
        </p:spPr>
        <p:txBody>
          <a:bodyPr lIns="0" tIns="0" rIns="0" bIns="0" rtlCol="0" anchor="t">
            <a:spAutoFit/>
          </a:bodyPr>
          <a:lstStyle/>
          <a:p>
            <a:pPr marL="0" lvl="0" indent="0" algn="ctr">
              <a:lnSpc>
                <a:spcPts val="1389"/>
              </a:lnSpc>
              <a:spcBef>
                <a:spcPct val="0"/>
              </a:spcBef>
            </a:pPr>
            <a:r>
              <a:rPr lang="en-US" sz="1389" b="1">
                <a:solidFill>
                  <a:srgbClr val="FFFFFF"/>
                </a:solidFill>
                <a:latin typeface="Arial Bold"/>
                <a:ea typeface="Arial Bold"/>
                <a:cs typeface="Arial Bold"/>
                <a:sym typeface="Arial Bold"/>
              </a:rPr>
              <a:t>Listening to patients, honest and empathetic care</a:t>
            </a:r>
          </a:p>
        </p:txBody>
      </p:sp>
      <p:sp>
        <p:nvSpPr>
          <p:cNvPr id="9" name="Freeform 9"/>
          <p:cNvSpPr/>
          <p:nvPr/>
        </p:nvSpPr>
        <p:spPr>
          <a:xfrm>
            <a:off x="3450996" y="4123376"/>
            <a:ext cx="1603554" cy="1389079"/>
          </a:xfrm>
          <a:custGeom>
            <a:avLst/>
            <a:gdLst/>
            <a:ahLst/>
            <a:cxnLst/>
            <a:rect l="l" t="t" r="r" b="b"/>
            <a:pathLst>
              <a:path w="1603554" h="1389079">
                <a:moveTo>
                  <a:pt x="0" y="0"/>
                </a:moveTo>
                <a:lnTo>
                  <a:pt x="1603554" y="0"/>
                </a:lnTo>
                <a:lnTo>
                  <a:pt x="1603554" y="1389079"/>
                </a:lnTo>
                <a:lnTo>
                  <a:pt x="0" y="1389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3512658" y="4707158"/>
            <a:ext cx="1480231" cy="211989"/>
          </a:xfrm>
          <a:prstGeom prst="rect">
            <a:avLst/>
          </a:prstGeom>
        </p:spPr>
        <p:txBody>
          <a:bodyPr lIns="0" tIns="0" rIns="0" bIns="0" rtlCol="0" anchor="t">
            <a:spAutoFit/>
          </a:bodyPr>
          <a:lstStyle/>
          <a:p>
            <a:pPr marL="0" lvl="0" indent="0" algn="ctr">
              <a:lnSpc>
                <a:spcPts val="1357"/>
              </a:lnSpc>
              <a:spcBef>
                <a:spcPct val="0"/>
              </a:spcBef>
            </a:pPr>
            <a:r>
              <a:rPr lang="en-US" sz="1357" b="1">
                <a:solidFill>
                  <a:srgbClr val="FFFFFF"/>
                </a:solidFill>
                <a:latin typeface="Arial Bold"/>
                <a:ea typeface="Arial Bold"/>
                <a:cs typeface="Arial Bold"/>
                <a:sym typeface="Arial Bold"/>
              </a:rPr>
              <a:t>Communication</a:t>
            </a:r>
          </a:p>
        </p:txBody>
      </p:sp>
      <p:sp>
        <p:nvSpPr>
          <p:cNvPr id="11" name="Freeform 11"/>
          <p:cNvSpPr/>
          <p:nvPr/>
        </p:nvSpPr>
        <p:spPr>
          <a:xfrm>
            <a:off x="2187597" y="4837849"/>
            <a:ext cx="1557532" cy="1349212"/>
          </a:xfrm>
          <a:custGeom>
            <a:avLst/>
            <a:gdLst/>
            <a:ahLst/>
            <a:cxnLst/>
            <a:rect l="l" t="t" r="r" b="b"/>
            <a:pathLst>
              <a:path w="1557532" h="1349212">
                <a:moveTo>
                  <a:pt x="0" y="0"/>
                </a:moveTo>
                <a:lnTo>
                  <a:pt x="1557531" y="0"/>
                </a:lnTo>
                <a:lnTo>
                  <a:pt x="1557531" y="1349212"/>
                </a:lnTo>
                <a:lnTo>
                  <a:pt x="0" y="13492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TextBox 12"/>
          <p:cNvSpPr txBox="1"/>
          <p:nvPr/>
        </p:nvSpPr>
        <p:spPr>
          <a:xfrm>
            <a:off x="2444696" y="5127427"/>
            <a:ext cx="1064376" cy="719015"/>
          </a:xfrm>
          <a:prstGeom prst="rect">
            <a:avLst/>
          </a:prstGeom>
        </p:spPr>
        <p:txBody>
          <a:bodyPr lIns="0" tIns="0" rIns="0" bIns="0" rtlCol="0" anchor="t">
            <a:spAutoFit/>
          </a:bodyPr>
          <a:lstStyle/>
          <a:p>
            <a:pPr marL="0" lvl="0" indent="0" algn="ctr">
              <a:lnSpc>
                <a:spcPts val="1382"/>
              </a:lnSpc>
              <a:spcBef>
                <a:spcPct val="0"/>
              </a:spcBef>
            </a:pPr>
            <a:r>
              <a:rPr lang="en-US" sz="1382" b="1">
                <a:solidFill>
                  <a:srgbClr val="FFFFFF"/>
                </a:solidFill>
                <a:latin typeface="Arial Bold"/>
                <a:ea typeface="Arial Bold"/>
                <a:cs typeface="Arial Bold"/>
                <a:sym typeface="Arial Bold"/>
              </a:rPr>
              <a:t>Anticipative, not just reactive care</a:t>
            </a:r>
          </a:p>
        </p:txBody>
      </p:sp>
      <p:sp>
        <p:nvSpPr>
          <p:cNvPr id="13" name="Freeform 13"/>
          <p:cNvSpPr/>
          <p:nvPr/>
        </p:nvSpPr>
        <p:spPr>
          <a:xfrm>
            <a:off x="909685" y="4091290"/>
            <a:ext cx="1611134" cy="1395645"/>
          </a:xfrm>
          <a:custGeom>
            <a:avLst/>
            <a:gdLst/>
            <a:ahLst/>
            <a:cxnLst/>
            <a:rect l="l" t="t" r="r" b="b"/>
            <a:pathLst>
              <a:path w="1611134" h="1395645">
                <a:moveTo>
                  <a:pt x="0" y="0"/>
                </a:moveTo>
                <a:lnTo>
                  <a:pt x="1611134" y="0"/>
                </a:lnTo>
                <a:lnTo>
                  <a:pt x="1611134" y="1395645"/>
                </a:lnTo>
                <a:lnTo>
                  <a:pt x="0" y="13956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Freeform 14"/>
          <p:cNvSpPr/>
          <p:nvPr/>
        </p:nvSpPr>
        <p:spPr>
          <a:xfrm>
            <a:off x="909685" y="2616013"/>
            <a:ext cx="1611134" cy="1395645"/>
          </a:xfrm>
          <a:custGeom>
            <a:avLst/>
            <a:gdLst/>
            <a:ahLst/>
            <a:cxnLst/>
            <a:rect l="l" t="t" r="r" b="b"/>
            <a:pathLst>
              <a:path w="1611134" h="1395645">
                <a:moveTo>
                  <a:pt x="0" y="0"/>
                </a:moveTo>
                <a:lnTo>
                  <a:pt x="1611134" y="0"/>
                </a:lnTo>
                <a:lnTo>
                  <a:pt x="1611134" y="1395645"/>
                </a:lnTo>
                <a:lnTo>
                  <a:pt x="0" y="13956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5" name="TextBox 15"/>
          <p:cNvSpPr txBox="1"/>
          <p:nvPr/>
        </p:nvSpPr>
        <p:spPr>
          <a:xfrm>
            <a:off x="1138188" y="3018899"/>
            <a:ext cx="1211229" cy="580350"/>
          </a:xfrm>
          <a:prstGeom prst="rect">
            <a:avLst/>
          </a:prstGeom>
        </p:spPr>
        <p:txBody>
          <a:bodyPr lIns="0" tIns="0" rIns="0" bIns="0" rtlCol="0" anchor="t">
            <a:spAutoFit/>
          </a:bodyPr>
          <a:lstStyle/>
          <a:p>
            <a:pPr marL="0" lvl="0" indent="0" algn="ctr">
              <a:lnSpc>
                <a:spcPts val="1439"/>
              </a:lnSpc>
              <a:spcBef>
                <a:spcPct val="0"/>
              </a:spcBef>
            </a:pPr>
            <a:r>
              <a:rPr lang="en-US" sz="1439" b="1">
                <a:solidFill>
                  <a:srgbClr val="FFFFFF"/>
                </a:solidFill>
                <a:latin typeface="Arial Bold"/>
                <a:ea typeface="Arial Bold"/>
                <a:cs typeface="Arial Bold"/>
                <a:sym typeface="Arial Bold"/>
              </a:rPr>
              <a:t>Reassurance, supported self-care</a:t>
            </a:r>
          </a:p>
        </p:txBody>
      </p:sp>
      <p:sp>
        <p:nvSpPr>
          <p:cNvPr id="16" name="Freeform 16"/>
          <p:cNvSpPr/>
          <p:nvPr/>
        </p:nvSpPr>
        <p:spPr>
          <a:xfrm>
            <a:off x="2197719" y="1924155"/>
            <a:ext cx="1604250" cy="1389681"/>
          </a:xfrm>
          <a:custGeom>
            <a:avLst/>
            <a:gdLst/>
            <a:ahLst/>
            <a:cxnLst/>
            <a:rect l="l" t="t" r="r" b="b"/>
            <a:pathLst>
              <a:path w="1604250" h="1389681">
                <a:moveTo>
                  <a:pt x="0" y="0"/>
                </a:moveTo>
                <a:lnTo>
                  <a:pt x="1604249" y="0"/>
                </a:lnTo>
                <a:lnTo>
                  <a:pt x="1604249" y="1389681"/>
                </a:lnTo>
                <a:lnTo>
                  <a:pt x="0" y="13896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7" name="TextBox 17"/>
          <p:cNvSpPr txBox="1"/>
          <p:nvPr/>
        </p:nvSpPr>
        <p:spPr>
          <a:xfrm>
            <a:off x="2410444" y="2375906"/>
            <a:ext cx="1206054" cy="577910"/>
          </a:xfrm>
          <a:prstGeom prst="rect">
            <a:avLst/>
          </a:prstGeom>
        </p:spPr>
        <p:txBody>
          <a:bodyPr lIns="0" tIns="0" rIns="0" bIns="0" rtlCol="0" anchor="t">
            <a:spAutoFit/>
          </a:bodyPr>
          <a:lstStyle/>
          <a:p>
            <a:pPr marL="0" lvl="0" indent="0" algn="ctr">
              <a:lnSpc>
                <a:spcPts val="1433"/>
              </a:lnSpc>
              <a:spcBef>
                <a:spcPct val="0"/>
              </a:spcBef>
            </a:pPr>
            <a:r>
              <a:rPr lang="en-US" sz="1433" b="1">
                <a:solidFill>
                  <a:srgbClr val="FFFFFF"/>
                </a:solidFill>
                <a:latin typeface="Arial Bold"/>
                <a:ea typeface="Arial Bold"/>
                <a:cs typeface="Arial Bold"/>
                <a:sym typeface="Arial Bold"/>
              </a:rPr>
              <a:t>Follow-on, ongoing support</a:t>
            </a:r>
          </a:p>
        </p:txBody>
      </p:sp>
      <p:sp>
        <p:nvSpPr>
          <p:cNvPr id="18" name="Freeform 18"/>
          <p:cNvSpPr/>
          <p:nvPr/>
        </p:nvSpPr>
        <p:spPr>
          <a:xfrm>
            <a:off x="3450996" y="2669624"/>
            <a:ext cx="1603554" cy="1389079"/>
          </a:xfrm>
          <a:custGeom>
            <a:avLst/>
            <a:gdLst/>
            <a:ahLst/>
            <a:cxnLst/>
            <a:rect l="l" t="t" r="r" b="b"/>
            <a:pathLst>
              <a:path w="1603554" h="1389079">
                <a:moveTo>
                  <a:pt x="0" y="0"/>
                </a:moveTo>
                <a:lnTo>
                  <a:pt x="1603554" y="0"/>
                </a:lnTo>
                <a:lnTo>
                  <a:pt x="1603554" y="1389079"/>
                </a:lnTo>
                <a:lnTo>
                  <a:pt x="0" y="13890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9" name="TextBox 19"/>
          <p:cNvSpPr txBox="1"/>
          <p:nvPr/>
        </p:nvSpPr>
        <p:spPr>
          <a:xfrm>
            <a:off x="6529131" y="4423019"/>
            <a:ext cx="1200054" cy="517583"/>
          </a:xfrm>
          <a:prstGeom prst="rect">
            <a:avLst/>
          </a:prstGeom>
        </p:spPr>
        <p:txBody>
          <a:bodyPr lIns="0" tIns="0" rIns="0" bIns="0" rtlCol="0" anchor="t">
            <a:spAutoFit/>
          </a:bodyPr>
          <a:lstStyle/>
          <a:p>
            <a:pPr marL="0" lvl="0" indent="0" algn="ctr">
              <a:lnSpc>
                <a:spcPts val="1893"/>
              </a:lnSpc>
              <a:spcBef>
                <a:spcPct val="0"/>
              </a:spcBef>
            </a:pPr>
            <a:r>
              <a:rPr lang="en-US" sz="1893" b="1">
                <a:solidFill>
                  <a:srgbClr val="FFFFFF"/>
                </a:solidFill>
                <a:latin typeface="Arial Bold"/>
                <a:ea typeface="Arial Bold"/>
                <a:cs typeface="Arial Bold"/>
                <a:sym typeface="Arial Bold"/>
              </a:rPr>
              <a:t>Improved air quality </a:t>
            </a:r>
          </a:p>
        </p:txBody>
      </p:sp>
      <p:sp>
        <p:nvSpPr>
          <p:cNvPr id="20" name="Freeform 20"/>
          <p:cNvSpPr/>
          <p:nvPr/>
        </p:nvSpPr>
        <p:spPr>
          <a:xfrm>
            <a:off x="6373444" y="4060319"/>
            <a:ext cx="1671469" cy="1447910"/>
          </a:xfrm>
          <a:custGeom>
            <a:avLst/>
            <a:gdLst/>
            <a:ahLst/>
            <a:cxnLst/>
            <a:rect l="l" t="t" r="r" b="b"/>
            <a:pathLst>
              <a:path w="1671469" h="1447910">
                <a:moveTo>
                  <a:pt x="0" y="0"/>
                </a:moveTo>
                <a:lnTo>
                  <a:pt x="1671469" y="0"/>
                </a:lnTo>
                <a:lnTo>
                  <a:pt x="1671469" y="1447910"/>
                </a:lnTo>
                <a:lnTo>
                  <a:pt x="0" y="144791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21" name="TextBox 21"/>
          <p:cNvSpPr txBox="1"/>
          <p:nvPr/>
        </p:nvSpPr>
        <p:spPr>
          <a:xfrm>
            <a:off x="6373444" y="4557899"/>
            <a:ext cx="1671469" cy="452750"/>
          </a:xfrm>
          <a:prstGeom prst="rect">
            <a:avLst/>
          </a:prstGeom>
        </p:spPr>
        <p:txBody>
          <a:bodyPr lIns="0" tIns="0" rIns="0" bIns="0" rtlCol="0" anchor="t">
            <a:spAutoFit/>
          </a:bodyPr>
          <a:lstStyle/>
          <a:p>
            <a:pPr marL="0" lvl="0" indent="0" algn="ctr">
              <a:lnSpc>
                <a:spcPts val="1659"/>
              </a:lnSpc>
              <a:spcBef>
                <a:spcPct val="0"/>
              </a:spcBef>
            </a:pPr>
            <a:r>
              <a:rPr lang="en-US" sz="1659" b="1">
                <a:solidFill>
                  <a:srgbClr val="FFFFFF"/>
                </a:solidFill>
                <a:latin typeface="Arial Bold"/>
                <a:ea typeface="Arial Bold"/>
                <a:cs typeface="Arial Bold"/>
                <a:sym typeface="Arial Bold"/>
              </a:rPr>
              <a:t>Availability of appointments</a:t>
            </a:r>
          </a:p>
        </p:txBody>
      </p:sp>
      <p:sp>
        <p:nvSpPr>
          <p:cNvPr id="22" name="Freeform 22"/>
          <p:cNvSpPr/>
          <p:nvPr/>
        </p:nvSpPr>
        <p:spPr>
          <a:xfrm>
            <a:off x="5063552" y="3279623"/>
            <a:ext cx="1702629" cy="1474902"/>
          </a:xfrm>
          <a:custGeom>
            <a:avLst/>
            <a:gdLst/>
            <a:ahLst/>
            <a:cxnLst/>
            <a:rect l="l" t="t" r="r" b="b"/>
            <a:pathLst>
              <a:path w="1702629" h="1474902">
                <a:moveTo>
                  <a:pt x="0" y="0"/>
                </a:moveTo>
                <a:lnTo>
                  <a:pt x="1702628" y="0"/>
                </a:lnTo>
                <a:lnTo>
                  <a:pt x="1702628" y="1474902"/>
                </a:lnTo>
                <a:lnTo>
                  <a:pt x="0" y="147490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23" name="TextBox 23"/>
          <p:cNvSpPr txBox="1"/>
          <p:nvPr/>
        </p:nvSpPr>
        <p:spPr>
          <a:xfrm>
            <a:off x="5049109" y="3688433"/>
            <a:ext cx="1702629" cy="670317"/>
          </a:xfrm>
          <a:prstGeom prst="rect">
            <a:avLst/>
          </a:prstGeom>
        </p:spPr>
        <p:txBody>
          <a:bodyPr lIns="0" tIns="0" rIns="0" bIns="0" rtlCol="0" anchor="t">
            <a:spAutoFit/>
          </a:bodyPr>
          <a:lstStyle/>
          <a:p>
            <a:pPr marL="0" lvl="0" indent="0" algn="ctr">
              <a:lnSpc>
                <a:spcPts val="1690"/>
              </a:lnSpc>
              <a:spcBef>
                <a:spcPct val="0"/>
              </a:spcBef>
            </a:pPr>
            <a:r>
              <a:rPr lang="en-US" sz="1690" b="1">
                <a:solidFill>
                  <a:srgbClr val="FFFFFF"/>
                </a:solidFill>
                <a:latin typeface="Arial Bold"/>
                <a:ea typeface="Arial Bold"/>
                <a:cs typeface="Arial Bold"/>
                <a:sym typeface="Arial Bold"/>
              </a:rPr>
              <a:t>Improved booking systems</a:t>
            </a:r>
          </a:p>
        </p:txBody>
      </p:sp>
      <p:sp>
        <p:nvSpPr>
          <p:cNvPr id="24" name="Freeform 24"/>
          <p:cNvSpPr/>
          <p:nvPr/>
        </p:nvSpPr>
        <p:spPr>
          <a:xfrm>
            <a:off x="5144685" y="4813891"/>
            <a:ext cx="1621495" cy="1404620"/>
          </a:xfrm>
          <a:custGeom>
            <a:avLst/>
            <a:gdLst/>
            <a:ahLst/>
            <a:cxnLst/>
            <a:rect l="l" t="t" r="r" b="b"/>
            <a:pathLst>
              <a:path w="1621495" h="1404620">
                <a:moveTo>
                  <a:pt x="0" y="0"/>
                </a:moveTo>
                <a:lnTo>
                  <a:pt x="1621495" y="0"/>
                </a:lnTo>
                <a:lnTo>
                  <a:pt x="1621495" y="1404620"/>
                </a:lnTo>
                <a:lnTo>
                  <a:pt x="0" y="14046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5" name="TextBox 25"/>
          <p:cNvSpPr txBox="1"/>
          <p:nvPr/>
        </p:nvSpPr>
        <p:spPr>
          <a:xfrm>
            <a:off x="5144685" y="5197804"/>
            <a:ext cx="1621495" cy="448739"/>
          </a:xfrm>
          <a:prstGeom prst="rect">
            <a:avLst/>
          </a:prstGeom>
        </p:spPr>
        <p:txBody>
          <a:bodyPr lIns="0" tIns="0" rIns="0" bIns="0" rtlCol="0" anchor="t">
            <a:spAutoFit/>
          </a:bodyPr>
          <a:lstStyle/>
          <a:p>
            <a:pPr marL="0" lvl="0" indent="0" algn="ctr">
              <a:lnSpc>
                <a:spcPts val="1609"/>
              </a:lnSpc>
              <a:spcBef>
                <a:spcPct val="0"/>
              </a:spcBef>
            </a:pPr>
            <a:r>
              <a:rPr lang="en-US" sz="1609" b="1">
                <a:solidFill>
                  <a:srgbClr val="FFFFFF"/>
                </a:solidFill>
                <a:latin typeface="Arial Bold"/>
                <a:ea typeface="Arial Bold"/>
                <a:cs typeface="Arial Bold"/>
                <a:sym typeface="Arial Bold"/>
              </a:rPr>
              <a:t>Adequate staffing</a:t>
            </a:r>
          </a:p>
        </p:txBody>
      </p:sp>
      <p:sp>
        <p:nvSpPr>
          <p:cNvPr id="26" name="Freeform 26"/>
          <p:cNvSpPr/>
          <p:nvPr/>
        </p:nvSpPr>
        <p:spPr>
          <a:xfrm>
            <a:off x="7690344" y="4804028"/>
            <a:ext cx="1625861" cy="1408402"/>
          </a:xfrm>
          <a:custGeom>
            <a:avLst/>
            <a:gdLst/>
            <a:ahLst/>
            <a:cxnLst/>
            <a:rect l="l" t="t" r="r" b="b"/>
            <a:pathLst>
              <a:path w="1625861" h="1408402">
                <a:moveTo>
                  <a:pt x="0" y="0"/>
                </a:moveTo>
                <a:lnTo>
                  <a:pt x="1625862" y="0"/>
                </a:lnTo>
                <a:lnTo>
                  <a:pt x="1625862" y="1408403"/>
                </a:lnTo>
                <a:lnTo>
                  <a:pt x="0" y="140840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27" name="TextBox 27"/>
          <p:cNvSpPr txBox="1"/>
          <p:nvPr/>
        </p:nvSpPr>
        <p:spPr>
          <a:xfrm>
            <a:off x="7734673" y="5194873"/>
            <a:ext cx="1537203" cy="605190"/>
          </a:xfrm>
          <a:prstGeom prst="rect">
            <a:avLst/>
          </a:prstGeom>
        </p:spPr>
        <p:txBody>
          <a:bodyPr lIns="0" tIns="0" rIns="0" bIns="0" rtlCol="0" anchor="t">
            <a:spAutoFit/>
          </a:bodyPr>
          <a:lstStyle/>
          <a:p>
            <a:pPr algn="ctr">
              <a:lnSpc>
                <a:spcPts val="1526"/>
              </a:lnSpc>
            </a:pPr>
            <a:r>
              <a:rPr lang="en-US" sz="1526" b="1">
                <a:solidFill>
                  <a:srgbClr val="FFFFFF"/>
                </a:solidFill>
                <a:latin typeface="Arial Bold"/>
                <a:ea typeface="Arial Bold"/>
                <a:cs typeface="Arial Bold"/>
                <a:sym typeface="Arial Bold"/>
              </a:rPr>
              <a:t>Accessibility-</a:t>
            </a:r>
          </a:p>
          <a:p>
            <a:pPr algn="ctr">
              <a:lnSpc>
                <a:spcPts val="1526"/>
              </a:lnSpc>
            </a:pPr>
            <a:r>
              <a:rPr lang="en-US" sz="1526" b="1">
                <a:solidFill>
                  <a:srgbClr val="FFFFFF"/>
                </a:solidFill>
                <a:latin typeface="Arial Bold"/>
                <a:ea typeface="Arial Bold"/>
                <a:cs typeface="Arial Bold"/>
                <a:sym typeface="Arial Bold"/>
              </a:rPr>
              <a:t>disabled </a:t>
            </a:r>
          </a:p>
          <a:p>
            <a:pPr marL="0" lvl="0" indent="0" algn="ctr">
              <a:lnSpc>
                <a:spcPts val="1526"/>
              </a:lnSpc>
              <a:spcBef>
                <a:spcPct val="0"/>
              </a:spcBef>
            </a:pPr>
            <a:r>
              <a:rPr lang="en-US" sz="1526" b="1">
                <a:solidFill>
                  <a:srgbClr val="FFFFFF"/>
                </a:solidFill>
                <a:latin typeface="Arial Bold"/>
                <a:ea typeface="Arial Bold"/>
                <a:cs typeface="Arial Bold"/>
                <a:sym typeface="Arial Bold"/>
              </a:rPr>
              <a:t>patients</a:t>
            </a:r>
          </a:p>
        </p:txBody>
      </p:sp>
      <p:sp>
        <p:nvSpPr>
          <p:cNvPr id="28" name="Freeform 28"/>
          <p:cNvSpPr/>
          <p:nvPr/>
        </p:nvSpPr>
        <p:spPr>
          <a:xfrm>
            <a:off x="6453122" y="2666045"/>
            <a:ext cx="1591791" cy="1378889"/>
          </a:xfrm>
          <a:custGeom>
            <a:avLst/>
            <a:gdLst/>
            <a:ahLst/>
            <a:cxnLst/>
            <a:rect l="l" t="t" r="r" b="b"/>
            <a:pathLst>
              <a:path w="1591791" h="1378889">
                <a:moveTo>
                  <a:pt x="0" y="0"/>
                </a:moveTo>
                <a:lnTo>
                  <a:pt x="1591791" y="0"/>
                </a:lnTo>
                <a:lnTo>
                  <a:pt x="1591791" y="1378888"/>
                </a:lnTo>
                <a:lnTo>
                  <a:pt x="0" y="137888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
        <p:nvSpPr>
          <p:cNvPr id="29" name="TextBox 29"/>
          <p:cNvSpPr txBox="1"/>
          <p:nvPr/>
        </p:nvSpPr>
        <p:spPr>
          <a:xfrm>
            <a:off x="6674300" y="3120490"/>
            <a:ext cx="1149435" cy="460473"/>
          </a:xfrm>
          <a:prstGeom prst="rect">
            <a:avLst/>
          </a:prstGeom>
        </p:spPr>
        <p:txBody>
          <a:bodyPr lIns="0" tIns="0" rIns="0" bIns="0" rtlCol="0" anchor="t">
            <a:spAutoFit/>
          </a:bodyPr>
          <a:lstStyle/>
          <a:p>
            <a:pPr marL="0" lvl="0" indent="0" algn="ctr">
              <a:lnSpc>
                <a:spcPts val="1651"/>
              </a:lnSpc>
              <a:spcBef>
                <a:spcPct val="0"/>
              </a:spcBef>
            </a:pPr>
            <a:r>
              <a:rPr lang="en-US" sz="1651" b="1">
                <a:solidFill>
                  <a:srgbClr val="FFFFFF"/>
                </a:solidFill>
                <a:latin typeface="Arial Bold"/>
                <a:ea typeface="Arial Bold"/>
                <a:cs typeface="Arial Bold"/>
                <a:sym typeface="Arial Bold"/>
              </a:rPr>
              <a:t>Affordable care</a:t>
            </a:r>
          </a:p>
        </p:txBody>
      </p:sp>
      <p:sp>
        <p:nvSpPr>
          <p:cNvPr id="30" name="Freeform 30"/>
          <p:cNvSpPr/>
          <p:nvPr/>
        </p:nvSpPr>
        <p:spPr>
          <a:xfrm>
            <a:off x="7690344" y="3359932"/>
            <a:ext cx="1581532" cy="1370002"/>
          </a:xfrm>
          <a:custGeom>
            <a:avLst/>
            <a:gdLst/>
            <a:ahLst/>
            <a:cxnLst/>
            <a:rect l="l" t="t" r="r" b="b"/>
            <a:pathLst>
              <a:path w="1581532" h="1370002">
                <a:moveTo>
                  <a:pt x="0" y="0"/>
                </a:moveTo>
                <a:lnTo>
                  <a:pt x="1581532" y="0"/>
                </a:lnTo>
                <a:lnTo>
                  <a:pt x="1581532" y="1370003"/>
                </a:lnTo>
                <a:lnTo>
                  <a:pt x="0" y="1370003"/>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31" name="Freeform 31"/>
          <p:cNvSpPr/>
          <p:nvPr/>
        </p:nvSpPr>
        <p:spPr>
          <a:xfrm>
            <a:off x="6391057" y="5523969"/>
            <a:ext cx="1636242" cy="1417395"/>
          </a:xfrm>
          <a:custGeom>
            <a:avLst/>
            <a:gdLst/>
            <a:ahLst/>
            <a:cxnLst/>
            <a:rect l="l" t="t" r="r" b="b"/>
            <a:pathLst>
              <a:path w="1636242" h="1417395">
                <a:moveTo>
                  <a:pt x="0" y="0"/>
                </a:moveTo>
                <a:lnTo>
                  <a:pt x="1636242" y="0"/>
                </a:lnTo>
                <a:lnTo>
                  <a:pt x="1636242" y="1417395"/>
                </a:lnTo>
                <a:lnTo>
                  <a:pt x="0" y="14173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a:p>
        </p:txBody>
      </p:sp>
      <p:sp>
        <p:nvSpPr>
          <p:cNvPr id="32" name="TextBox 32"/>
          <p:cNvSpPr txBox="1"/>
          <p:nvPr/>
        </p:nvSpPr>
        <p:spPr>
          <a:xfrm>
            <a:off x="9762711" y="4080815"/>
            <a:ext cx="909224" cy="383580"/>
          </a:xfrm>
          <a:prstGeom prst="rect">
            <a:avLst/>
          </a:prstGeom>
        </p:spPr>
        <p:txBody>
          <a:bodyPr lIns="0" tIns="0" rIns="0" bIns="0" rtlCol="0" anchor="t">
            <a:spAutoFit/>
          </a:bodyPr>
          <a:lstStyle/>
          <a:p>
            <a:pPr marL="0" lvl="0" indent="0" algn="ctr">
              <a:lnSpc>
                <a:spcPts val="967"/>
              </a:lnSpc>
              <a:spcBef>
                <a:spcPct val="0"/>
              </a:spcBef>
            </a:pPr>
            <a:r>
              <a:rPr lang="en-US" sz="967" b="1">
                <a:solidFill>
                  <a:srgbClr val="FFFFFF"/>
                </a:solidFill>
                <a:latin typeface="Arial Bold"/>
                <a:ea typeface="Arial Bold"/>
                <a:cs typeface="Arial Bold"/>
                <a:sym typeface="Arial Bold"/>
              </a:rPr>
              <a:t>Collaboration beyond health and care</a:t>
            </a:r>
          </a:p>
        </p:txBody>
      </p:sp>
      <p:sp>
        <p:nvSpPr>
          <p:cNvPr id="33" name="TextBox 33"/>
          <p:cNvSpPr txBox="1"/>
          <p:nvPr/>
        </p:nvSpPr>
        <p:spPr>
          <a:xfrm>
            <a:off x="12294364" y="5953748"/>
            <a:ext cx="1118717" cy="492027"/>
          </a:xfrm>
          <a:prstGeom prst="rect">
            <a:avLst/>
          </a:prstGeom>
        </p:spPr>
        <p:txBody>
          <a:bodyPr lIns="0" tIns="0" rIns="0" bIns="0" rtlCol="0" anchor="t">
            <a:spAutoFit/>
          </a:bodyPr>
          <a:lstStyle/>
          <a:p>
            <a:pPr marL="0" lvl="0" indent="0" algn="ctr">
              <a:lnSpc>
                <a:spcPts val="1765"/>
              </a:lnSpc>
              <a:spcBef>
                <a:spcPct val="0"/>
              </a:spcBef>
            </a:pPr>
            <a:r>
              <a:rPr lang="en-US" sz="1765" b="1">
                <a:solidFill>
                  <a:srgbClr val="FFFFFF"/>
                </a:solidFill>
                <a:latin typeface="Arial Bold"/>
                <a:ea typeface="Arial Bold"/>
                <a:cs typeface="Arial Bold"/>
                <a:sym typeface="Arial Bold"/>
              </a:rPr>
              <a:t>Improved air quality </a:t>
            </a:r>
          </a:p>
        </p:txBody>
      </p:sp>
      <p:sp>
        <p:nvSpPr>
          <p:cNvPr id="34" name="Freeform 34"/>
          <p:cNvSpPr/>
          <p:nvPr/>
        </p:nvSpPr>
        <p:spPr>
          <a:xfrm>
            <a:off x="12149229" y="5625157"/>
            <a:ext cx="1558181" cy="1349774"/>
          </a:xfrm>
          <a:custGeom>
            <a:avLst/>
            <a:gdLst/>
            <a:ahLst/>
            <a:cxnLst/>
            <a:rect l="l" t="t" r="r" b="b"/>
            <a:pathLst>
              <a:path w="1558181" h="1349774">
                <a:moveTo>
                  <a:pt x="0" y="0"/>
                </a:moveTo>
                <a:lnTo>
                  <a:pt x="1558180" y="0"/>
                </a:lnTo>
                <a:lnTo>
                  <a:pt x="1558180" y="1349773"/>
                </a:lnTo>
                <a:lnTo>
                  <a:pt x="0" y="1349773"/>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a:p>
        </p:txBody>
      </p:sp>
      <p:sp>
        <p:nvSpPr>
          <p:cNvPr id="35" name="TextBox 35"/>
          <p:cNvSpPr txBox="1"/>
          <p:nvPr/>
        </p:nvSpPr>
        <p:spPr>
          <a:xfrm>
            <a:off x="12360015" y="5867581"/>
            <a:ext cx="1136608" cy="673887"/>
          </a:xfrm>
          <a:prstGeom prst="rect">
            <a:avLst/>
          </a:prstGeom>
        </p:spPr>
        <p:txBody>
          <a:bodyPr lIns="0" tIns="0" rIns="0" bIns="0" rtlCol="0" anchor="t">
            <a:spAutoFit/>
          </a:bodyPr>
          <a:lstStyle/>
          <a:p>
            <a:pPr marL="0" lvl="0" indent="0" algn="ctr">
              <a:lnSpc>
                <a:spcPts val="1295"/>
              </a:lnSpc>
              <a:spcBef>
                <a:spcPct val="0"/>
              </a:spcBef>
            </a:pPr>
            <a:r>
              <a:rPr lang="en-US" sz="1295" b="1">
                <a:solidFill>
                  <a:srgbClr val="FFFFFF"/>
                </a:solidFill>
                <a:latin typeface="Arial Bold"/>
                <a:ea typeface="Arial Bold"/>
                <a:cs typeface="Arial Bold"/>
                <a:sym typeface="Arial Bold"/>
              </a:rPr>
              <a:t>Health and care services working with each other</a:t>
            </a:r>
          </a:p>
        </p:txBody>
      </p:sp>
      <p:sp>
        <p:nvSpPr>
          <p:cNvPr id="36" name="Freeform 36"/>
          <p:cNvSpPr/>
          <p:nvPr/>
        </p:nvSpPr>
        <p:spPr>
          <a:xfrm>
            <a:off x="10855722" y="6308394"/>
            <a:ext cx="1648636" cy="1428131"/>
          </a:xfrm>
          <a:custGeom>
            <a:avLst/>
            <a:gdLst/>
            <a:ahLst/>
            <a:cxnLst/>
            <a:rect l="l" t="t" r="r" b="b"/>
            <a:pathLst>
              <a:path w="1648636" h="1428131">
                <a:moveTo>
                  <a:pt x="0" y="0"/>
                </a:moveTo>
                <a:lnTo>
                  <a:pt x="1648636" y="0"/>
                </a:lnTo>
                <a:lnTo>
                  <a:pt x="1648636" y="1428131"/>
                </a:lnTo>
                <a:lnTo>
                  <a:pt x="0" y="1428131"/>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GB"/>
          </a:p>
        </p:txBody>
      </p:sp>
      <p:sp>
        <p:nvSpPr>
          <p:cNvPr id="37" name="TextBox 37"/>
          <p:cNvSpPr txBox="1"/>
          <p:nvPr/>
        </p:nvSpPr>
        <p:spPr>
          <a:xfrm>
            <a:off x="11116042" y="6726026"/>
            <a:ext cx="1127996" cy="456091"/>
          </a:xfrm>
          <a:prstGeom prst="rect">
            <a:avLst/>
          </a:prstGeom>
        </p:spPr>
        <p:txBody>
          <a:bodyPr lIns="0" tIns="0" rIns="0" bIns="0" rtlCol="0" anchor="t">
            <a:spAutoFit/>
          </a:bodyPr>
          <a:lstStyle/>
          <a:p>
            <a:pPr marL="0" lvl="0" indent="0" algn="ctr">
              <a:lnSpc>
                <a:spcPts val="1636"/>
              </a:lnSpc>
              <a:spcBef>
                <a:spcPct val="0"/>
              </a:spcBef>
            </a:pPr>
            <a:r>
              <a:rPr lang="en-US" sz="1636" b="1">
                <a:solidFill>
                  <a:srgbClr val="FFFFFF"/>
                </a:solidFill>
                <a:latin typeface="Arial Bold"/>
                <a:ea typeface="Arial Bold"/>
                <a:cs typeface="Arial Bold"/>
                <a:sym typeface="Arial Bold"/>
              </a:rPr>
              <a:t>Continuity of care</a:t>
            </a:r>
          </a:p>
        </p:txBody>
      </p:sp>
      <p:sp>
        <p:nvSpPr>
          <p:cNvPr id="38" name="Freeform 38"/>
          <p:cNvSpPr/>
          <p:nvPr/>
        </p:nvSpPr>
        <p:spPr>
          <a:xfrm>
            <a:off x="10868848" y="4845351"/>
            <a:ext cx="1635510" cy="1416761"/>
          </a:xfrm>
          <a:custGeom>
            <a:avLst/>
            <a:gdLst/>
            <a:ahLst/>
            <a:cxnLst/>
            <a:rect l="l" t="t" r="r" b="b"/>
            <a:pathLst>
              <a:path w="1635510" h="1416761">
                <a:moveTo>
                  <a:pt x="0" y="0"/>
                </a:moveTo>
                <a:lnTo>
                  <a:pt x="1635510" y="0"/>
                </a:lnTo>
                <a:lnTo>
                  <a:pt x="1635510" y="1416760"/>
                </a:lnTo>
                <a:lnTo>
                  <a:pt x="0" y="141676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GB"/>
          </a:p>
        </p:txBody>
      </p:sp>
      <p:sp>
        <p:nvSpPr>
          <p:cNvPr id="39" name="TextBox 39"/>
          <p:cNvSpPr txBox="1"/>
          <p:nvPr/>
        </p:nvSpPr>
        <p:spPr>
          <a:xfrm>
            <a:off x="11042331" y="5118507"/>
            <a:ext cx="1288545" cy="870447"/>
          </a:xfrm>
          <a:prstGeom prst="rect">
            <a:avLst/>
          </a:prstGeom>
        </p:spPr>
        <p:txBody>
          <a:bodyPr lIns="0" tIns="0" rIns="0" bIns="0" rtlCol="0" anchor="t">
            <a:spAutoFit/>
          </a:bodyPr>
          <a:lstStyle/>
          <a:p>
            <a:pPr algn="ctr">
              <a:lnSpc>
                <a:spcPts val="1673"/>
              </a:lnSpc>
            </a:pPr>
            <a:r>
              <a:rPr lang="en-US" sz="1673" b="1">
                <a:solidFill>
                  <a:srgbClr val="FFFFFF"/>
                </a:solidFill>
                <a:latin typeface="Arial Bold"/>
                <a:ea typeface="Arial Bold"/>
                <a:cs typeface="Arial Bold"/>
                <a:sym typeface="Arial Bold"/>
              </a:rPr>
              <a:t>Patient involvement </a:t>
            </a:r>
          </a:p>
          <a:p>
            <a:pPr marL="0" lvl="0" indent="0" algn="ctr">
              <a:lnSpc>
                <a:spcPts val="1673"/>
              </a:lnSpc>
              <a:spcBef>
                <a:spcPct val="0"/>
              </a:spcBef>
            </a:pPr>
            <a:r>
              <a:rPr lang="en-US" sz="1673" b="1">
                <a:solidFill>
                  <a:srgbClr val="FFFFFF"/>
                </a:solidFill>
                <a:latin typeface="Arial Bold"/>
                <a:ea typeface="Arial Bold"/>
                <a:cs typeface="Arial Bold"/>
                <a:sym typeface="Arial Bold"/>
              </a:rPr>
              <a:t>in treatment options</a:t>
            </a:r>
          </a:p>
        </p:txBody>
      </p:sp>
      <p:sp>
        <p:nvSpPr>
          <p:cNvPr id="40" name="Freeform 40"/>
          <p:cNvSpPr/>
          <p:nvPr/>
        </p:nvSpPr>
        <p:spPr>
          <a:xfrm>
            <a:off x="9538776" y="5537255"/>
            <a:ext cx="1693559" cy="1467046"/>
          </a:xfrm>
          <a:custGeom>
            <a:avLst/>
            <a:gdLst/>
            <a:ahLst/>
            <a:cxnLst/>
            <a:rect l="l" t="t" r="r" b="b"/>
            <a:pathLst>
              <a:path w="1693559" h="1467046">
                <a:moveTo>
                  <a:pt x="0" y="0"/>
                </a:moveTo>
                <a:lnTo>
                  <a:pt x="1693559" y="0"/>
                </a:lnTo>
                <a:lnTo>
                  <a:pt x="1693559" y="1467046"/>
                </a:lnTo>
                <a:lnTo>
                  <a:pt x="0" y="1467046"/>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GB"/>
          </a:p>
        </p:txBody>
      </p:sp>
      <p:sp>
        <p:nvSpPr>
          <p:cNvPr id="41" name="Freeform 41"/>
          <p:cNvSpPr/>
          <p:nvPr/>
        </p:nvSpPr>
        <p:spPr>
          <a:xfrm>
            <a:off x="12149229" y="4157567"/>
            <a:ext cx="1587955" cy="1375566"/>
          </a:xfrm>
          <a:custGeom>
            <a:avLst/>
            <a:gdLst/>
            <a:ahLst/>
            <a:cxnLst/>
            <a:rect l="l" t="t" r="r" b="b"/>
            <a:pathLst>
              <a:path w="1587955" h="1375566">
                <a:moveTo>
                  <a:pt x="0" y="0"/>
                </a:moveTo>
                <a:lnTo>
                  <a:pt x="1587955" y="0"/>
                </a:lnTo>
                <a:lnTo>
                  <a:pt x="1587955" y="1375567"/>
                </a:lnTo>
                <a:lnTo>
                  <a:pt x="0" y="1375567"/>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en-GB"/>
          </a:p>
        </p:txBody>
      </p:sp>
      <p:sp>
        <p:nvSpPr>
          <p:cNvPr id="42" name="TextBox 42"/>
          <p:cNvSpPr txBox="1"/>
          <p:nvPr/>
        </p:nvSpPr>
        <p:spPr>
          <a:xfrm>
            <a:off x="12346834" y="4486076"/>
            <a:ext cx="1192744" cy="754828"/>
          </a:xfrm>
          <a:prstGeom prst="rect">
            <a:avLst/>
          </a:prstGeom>
        </p:spPr>
        <p:txBody>
          <a:bodyPr lIns="0" tIns="0" rIns="0" bIns="0" rtlCol="0" anchor="t">
            <a:spAutoFit/>
          </a:bodyPr>
          <a:lstStyle/>
          <a:p>
            <a:pPr marL="0" lvl="0" indent="0" algn="ctr">
              <a:lnSpc>
                <a:spcPts val="1432"/>
              </a:lnSpc>
              <a:spcBef>
                <a:spcPct val="0"/>
              </a:spcBef>
            </a:pPr>
            <a:r>
              <a:rPr lang="en-US" sz="1432" b="1">
                <a:solidFill>
                  <a:srgbClr val="FFFFFF"/>
                </a:solidFill>
                <a:latin typeface="Arial Bold"/>
                <a:ea typeface="Arial Bold"/>
                <a:cs typeface="Arial Bold"/>
                <a:sym typeface="Arial Bold"/>
              </a:rPr>
              <a:t>Collaboration beyond health and care</a:t>
            </a:r>
          </a:p>
        </p:txBody>
      </p:sp>
      <p:sp>
        <p:nvSpPr>
          <p:cNvPr id="43" name="Freeform 43"/>
          <p:cNvSpPr/>
          <p:nvPr/>
        </p:nvSpPr>
        <p:spPr>
          <a:xfrm>
            <a:off x="9649470" y="4117832"/>
            <a:ext cx="1582866" cy="1371158"/>
          </a:xfrm>
          <a:custGeom>
            <a:avLst/>
            <a:gdLst/>
            <a:ahLst/>
            <a:cxnLst/>
            <a:rect l="l" t="t" r="r" b="b"/>
            <a:pathLst>
              <a:path w="1582866" h="1371158">
                <a:moveTo>
                  <a:pt x="0" y="0"/>
                </a:moveTo>
                <a:lnTo>
                  <a:pt x="1582865" y="0"/>
                </a:lnTo>
                <a:lnTo>
                  <a:pt x="1582865" y="1371158"/>
                </a:lnTo>
                <a:lnTo>
                  <a:pt x="0" y="1371158"/>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en-GB"/>
          </a:p>
        </p:txBody>
      </p:sp>
      <p:sp>
        <p:nvSpPr>
          <p:cNvPr id="44" name="TextBox 44"/>
          <p:cNvSpPr txBox="1"/>
          <p:nvPr/>
        </p:nvSpPr>
        <p:spPr>
          <a:xfrm>
            <a:off x="9830786" y="4385859"/>
            <a:ext cx="1211545" cy="917249"/>
          </a:xfrm>
          <a:prstGeom prst="rect">
            <a:avLst/>
          </a:prstGeom>
        </p:spPr>
        <p:txBody>
          <a:bodyPr lIns="0" tIns="0" rIns="0" bIns="0" rtlCol="0" anchor="t">
            <a:spAutoFit/>
          </a:bodyPr>
          <a:lstStyle/>
          <a:p>
            <a:pPr marL="0" lvl="0" indent="0" algn="ctr">
              <a:lnSpc>
                <a:spcPts val="1409"/>
              </a:lnSpc>
              <a:spcBef>
                <a:spcPct val="0"/>
              </a:spcBef>
            </a:pPr>
            <a:r>
              <a:rPr lang="en-US" sz="1409" b="1">
                <a:solidFill>
                  <a:srgbClr val="FFFFFF"/>
                </a:solidFill>
                <a:latin typeface="Arial Bold"/>
                <a:ea typeface="Arial Bold"/>
                <a:cs typeface="Arial Bold"/>
                <a:sym typeface="Arial Bold"/>
              </a:rPr>
              <a:t>Shared medical records, consistency of care</a:t>
            </a:r>
          </a:p>
        </p:txBody>
      </p:sp>
      <p:sp>
        <p:nvSpPr>
          <p:cNvPr id="45" name="Freeform 45"/>
          <p:cNvSpPr/>
          <p:nvPr/>
        </p:nvSpPr>
        <p:spPr>
          <a:xfrm>
            <a:off x="10855722" y="3386651"/>
            <a:ext cx="1635510" cy="1416761"/>
          </a:xfrm>
          <a:custGeom>
            <a:avLst/>
            <a:gdLst/>
            <a:ahLst/>
            <a:cxnLst/>
            <a:rect l="l" t="t" r="r" b="b"/>
            <a:pathLst>
              <a:path w="1635510" h="1416761">
                <a:moveTo>
                  <a:pt x="0" y="0"/>
                </a:moveTo>
                <a:lnTo>
                  <a:pt x="1635510" y="0"/>
                </a:lnTo>
                <a:lnTo>
                  <a:pt x="1635510" y="1416760"/>
                </a:lnTo>
                <a:lnTo>
                  <a:pt x="0" y="141676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en-GB"/>
          </a:p>
        </p:txBody>
      </p:sp>
      <p:sp>
        <p:nvSpPr>
          <p:cNvPr id="46" name="Freeform 46"/>
          <p:cNvSpPr/>
          <p:nvPr/>
        </p:nvSpPr>
        <p:spPr>
          <a:xfrm>
            <a:off x="13874476" y="4930062"/>
            <a:ext cx="1627362" cy="1409702"/>
          </a:xfrm>
          <a:custGeom>
            <a:avLst/>
            <a:gdLst/>
            <a:ahLst/>
            <a:cxnLst/>
            <a:rect l="l" t="t" r="r" b="b"/>
            <a:pathLst>
              <a:path w="1627362" h="1409702">
                <a:moveTo>
                  <a:pt x="0" y="0"/>
                </a:moveTo>
                <a:lnTo>
                  <a:pt x="1627361" y="0"/>
                </a:lnTo>
                <a:lnTo>
                  <a:pt x="1627361" y="1409703"/>
                </a:lnTo>
                <a:lnTo>
                  <a:pt x="0" y="1409703"/>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en-GB"/>
          </a:p>
        </p:txBody>
      </p:sp>
      <p:sp>
        <p:nvSpPr>
          <p:cNvPr id="47" name="TextBox 47"/>
          <p:cNvSpPr txBox="1"/>
          <p:nvPr/>
        </p:nvSpPr>
        <p:spPr>
          <a:xfrm>
            <a:off x="14150639" y="5133563"/>
            <a:ext cx="1060922" cy="1182319"/>
          </a:xfrm>
          <a:prstGeom prst="rect">
            <a:avLst/>
          </a:prstGeom>
        </p:spPr>
        <p:txBody>
          <a:bodyPr lIns="0" tIns="0" rIns="0" bIns="0" rtlCol="0" anchor="t">
            <a:spAutoFit/>
          </a:bodyPr>
          <a:lstStyle/>
          <a:p>
            <a:pPr algn="ctr">
              <a:lnSpc>
                <a:spcPts val="1315"/>
              </a:lnSpc>
            </a:pPr>
            <a:r>
              <a:rPr lang="en-US" sz="1315" b="1">
                <a:solidFill>
                  <a:srgbClr val="FFFFFF"/>
                </a:solidFill>
                <a:latin typeface="Arial Bold"/>
                <a:ea typeface="Arial Bold"/>
                <a:cs typeface="Arial Bold"/>
                <a:sym typeface="Arial Bold"/>
              </a:rPr>
              <a:t>Services that</a:t>
            </a:r>
          </a:p>
          <a:p>
            <a:pPr marL="0" lvl="0" indent="0" algn="ctr">
              <a:lnSpc>
                <a:spcPts val="1315"/>
              </a:lnSpc>
              <a:spcBef>
                <a:spcPct val="0"/>
              </a:spcBef>
            </a:pPr>
            <a:r>
              <a:rPr lang="en-US" sz="1315" b="1">
                <a:solidFill>
                  <a:srgbClr val="FFFFFF"/>
                </a:solidFill>
                <a:latin typeface="Arial Bold"/>
                <a:ea typeface="Arial Bold"/>
                <a:cs typeface="Arial Bold"/>
                <a:sym typeface="Arial Bold"/>
              </a:rPr>
              <a:t> know / understand specific conditions/ medical needs</a:t>
            </a:r>
          </a:p>
        </p:txBody>
      </p:sp>
      <p:sp>
        <p:nvSpPr>
          <p:cNvPr id="48" name="Freeform 48"/>
          <p:cNvSpPr/>
          <p:nvPr/>
        </p:nvSpPr>
        <p:spPr>
          <a:xfrm>
            <a:off x="15151961" y="4254789"/>
            <a:ext cx="1559073" cy="1350547"/>
          </a:xfrm>
          <a:custGeom>
            <a:avLst/>
            <a:gdLst/>
            <a:ahLst/>
            <a:cxnLst/>
            <a:rect l="l" t="t" r="r" b="b"/>
            <a:pathLst>
              <a:path w="1559073" h="1350547">
                <a:moveTo>
                  <a:pt x="0" y="0"/>
                </a:moveTo>
                <a:lnTo>
                  <a:pt x="1559073" y="0"/>
                </a:lnTo>
                <a:lnTo>
                  <a:pt x="1559073" y="1350547"/>
                </a:lnTo>
                <a:lnTo>
                  <a:pt x="0" y="1350547"/>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en-GB"/>
          </a:p>
        </p:txBody>
      </p:sp>
      <p:sp>
        <p:nvSpPr>
          <p:cNvPr id="49" name="Freeform 49"/>
          <p:cNvSpPr/>
          <p:nvPr/>
        </p:nvSpPr>
        <p:spPr>
          <a:xfrm>
            <a:off x="15151961" y="5643183"/>
            <a:ext cx="1553129" cy="1345398"/>
          </a:xfrm>
          <a:custGeom>
            <a:avLst/>
            <a:gdLst/>
            <a:ahLst/>
            <a:cxnLst/>
            <a:rect l="l" t="t" r="r" b="b"/>
            <a:pathLst>
              <a:path w="1553129" h="1345398">
                <a:moveTo>
                  <a:pt x="0" y="0"/>
                </a:moveTo>
                <a:lnTo>
                  <a:pt x="1553130" y="0"/>
                </a:lnTo>
                <a:lnTo>
                  <a:pt x="1553130" y="1345398"/>
                </a:lnTo>
                <a:lnTo>
                  <a:pt x="0" y="1345398"/>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en-GB"/>
          </a:p>
        </p:txBody>
      </p:sp>
      <p:sp>
        <p:nvSpPr>
          <p:cNvPr id="50" name="TextBox 50"/>
          <p:cNvSpPr txBox="1"/>
          <p:nvPr/>
        </p:nvSpPr>
        <p:spPr>
          <a:xfrm>
            <a:off x="15305068" y="4542022"/>
            <a:ext cx="1234885" cy="925811"/>
          </a:xfrm>
          <a:prstGeom prst="rect">
            <a:avLst/>
          </a:prstGeom>
        </p:spPr>
        <p:txBody>
          <a:bodyPr lIns="0" tIns="0" rIns="0" bIns="0" rtlCol="0" anchor="t">
            <a:spAutoFit/>
          </a:bodyPr>
          <a:lstStyle/>
          <a:p>
            <a:pPr marL="0" lvl="0" indent="0" algn="ctr">
              <a:lnSpc>
                <a:spcPts val="1761"/>
              </a:lnSpc>
              <a:spcBef>
                <a:spcPct val="0"/>
              </a:spcBef>
            </a:pPr>
            <a:r>
              <a:rPr lang="en-US" sz="1761" b="1">
                <a:solidFill>
                  <a:srgbClr val="FFFFFF"/>
                </a:solidFill>
                <a:latin typeface="Arial Bold"/>
                <a:ea typeface="Arial Bold"/>
                <a:cs typeface="Arial Bold"/>
                <a:sym typeface="Arial Bold"/>
              </a:rPr>
              <a:t>Adequate staffing - skills and numbers</a:t>
            </a:r>
          </a:p>
        </p:txBody>
      </p:sp>
      <p:sp>
        <p:nvSpPr>
          <p:cNvPr id="51" name="TextBox 51"/>
          <p:cNvSpPr txBox="1"/>
          <p:nvPr/>
        </p:nvSpPr>
        <p:spPr>
          <a:xfrm>
            <a:off x="15305439" y="6013050"/>
            <a:ext cx="1246173" cy="490036"/>
          </a:xfrm>
          <a:prstGeom prst="rect">
            <a:avLst/>
          </a:prstGeom>
        </p:spPr>
        <p:txBody>
          <a:bodyPr lIns="0" tIns="0" rIns="0" bIns="0" rtlCol="0" anchor="t">
            <a:spAutoFit/>
          </a:bodyPr>
          <a:lstStyle/>
          <a:p>
            <a:pPr marL="0" lvl="0" indent="0" algn="ctr">
              <a:lnSpc>
                <a:spcPts val="1761"/>
              </a:lnSpc>
              <a:spcBef>
                <a:spcPct val="0"/>
              </a:spcBef>
            </a:pPr>
            <a:r>
              <a:rPr lang="en-US" sz="1761" b="1">
                <a:solidFill>
                  <a:srgbClr val="FFFFFF"/>
                </a:solidFill>
                <a:latin typeface="Arial Bold"/>
                <a:ea typeface="Arial Bold"/>
                <a:cs typeface="Arial Bold"/>
                <a:sym typeface="Arial Bold"/>
              </a:rPr>
              <a:t>High quality care </a:t>
            </a:r>
          </a:p>
        </p:txBody>
      </p:sp>
      <p:sp>
        <p:nvSpPr>
          <p:cNvPr id="52" name="Freeform 52"/>
          <p:cNvSpPr/>
          <p:nvPr/>
        </p:nvSpPr>
        <p:spPr>
          <a:xfrm>
            <a:off x="16393467" y="6329943"/>
            <a:ext cx="1520665" cy="1317276"/>
          </a:xfrm>
          <a:custGeom>
            <a:avLst/>
            <a:gdLst/>
            <a:ahLst/>
            <a:cxnLst/>
            <a:rect l="l" t="t" r="r" b="b"/>
            <a:pathLst>
              <a:path w="1520665" h="1317276">
                <a:moveTo>
                  <a:pt x="0" y="0"/>
                </a:moveTo>
                <a:lnTo>
                  <a:pt x="1520665" y="0"/>
                </a:lnTo>
                <a:lnTo>
                  <a:pt x="1520665" y="1317276"/>
                </a:lnTo>
                <a:lnTo>
                  <a:pt x="0" y="1317276"/>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en-GB"/>
          </a:p>
        </p:txBody>
      </p:sp>
      <p:sp>
        <p:nvSpPr>
          <p:cNvPr id="53" name="TextBox 53"/>
          <p:cNvSpPr txBox="1"/>
          <p:nvPr/>
        </p:nvSpPr>
        <p:spPr>
          <a:xfrm>
            <a:off x="16590236" y="6574204"/>
            <a:ext cx="1127127" cy="828753"/>
          </a:xfrm>
          <a:prstGeom prst="rect">
            <a:avLst/>
          </a:prstGeom>
        </p:spPr>
        <p:txBody>
          <a:bodyPr lIns="0" tIns="0" rIns="0" bIns="0" rtlCol="0" anchor="t">
            <a:spAutoFit/>
          </a:bodyPr>
          <a:lstStyle/>
          <a:p>
            <a:pPr marL="0" lvl="0" indent="0" algn="ctr">
              <a:lnSpc>
                <a:spcPts val="1593"/>
              </a:lnSpc>
              <a:spcBef>
                <a:spcPct val="0"/>
              </a:spcBef>
            </a:pPr>
            <a:r>
              <a:rPr lang="en-US" sz="1593" b="1">
                <a:solidFill>
                  <a:srgbClr val="FFFFFF"/>
                </a:solidFill>
                <a:latin typeface="Arial Bold"/>
                <a:ea typeface="Arial Bold"/>
                <a:cs typeface="Arial Bold"/>
                <a:sym typeface="Arial Bold"/>
              </a:rPr>
              <a:t>Prompt, efficient diagnosis process</a:t>
            </a:r>
          </a:p>
        </p:txBody>
      </p:sp>
      <p:sp>
        <p:nvSpPr>
          <p:cNvPr id="54" name="Freeform 54"/>
          <p:cNvSpPr/>
          <p:nvPr/>
        </p:nvSpPr>
        <p:spPr>
          <a:xfrm>
            <a:off x="15184694" y="7028004"/>
            <a:ext cx="1520397" cy="1317044"/>
          </a:xfrm>
          <a:custGeom>
            <a:avLst/>
            <a:gdLst/>
            <a:ahLst/>
            <a:cxnLst/>
            <a:rect l="l" t="t" r="r" b="b"/>
            <a:pathLst>
              <a:path w="1520397" h="1317044">
                <a:moveTo>
                  <a:pt x="0" y="0"/>
                </a:moveTo>
                <a:lnTo>
                  <a:pt x="1520397" y="0"/>
                </a:lnTo>
                <a:lnTo>
                  <a:pt x="1520397" y="1317043"/>
                </a:lnTo>
                <a:lnTo>
                  <a:pt x="0" y="1317043"/>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en-GB"/>
          </a:p>
        </p:txBody>
      </p:sp>
      <p:sp>
        <p:nvSpPr>
          <p:cNvPr id="55" name="TextBox 55"/>
          <p:cNvSpPr txBox="1"/>
          <p:nvPr/>
        </p:nvSpPr>
        <p:spPr>
          <a:xfrm>
            <a:off x="15431645" y="7350053"/>
            <a:ext cx="1026495" cy="584808"/>
          </a:xfrm>
          <a:prstGeom prst="rect">
            <a:avLst/>
          </a:prstGeom>
        </p:spPr>
        <p:txBody>
          <a:bodyPr lIns="0" tIns="0" rIns="0" bIns="0" rtlCol="0" anchor="t">
            <a:spAutoFit/>
          </a:bodyPr>
          <a:lstStyle/>
          <a:p>
            <a:pPr marL="0" lvl="0" indent="0" algn="ctr">
              <a:lnSpc>
                <a:spcPts val="1450"/>
              </a:lnSpc>
              <a:spcBef>
                <a:spcPct val="0"/>
              </a:spcBef>
            </a:pPr>
            <a:r>
              <a:rPr lang="en-US" sz="1450" b="1">
                <a:solidFill>
                  <a:srgbClr val="FFFFFF"/>
                </a:solidFill>
                <a:latin typeface="Arial Bold"/>
                <a:ea typeface="Arial Bold"/>
                <a:cs typeface="Arial Bold"/>
                <a:sym typeface="Arial Bold"/>
              </a:rPr>
              <a:t>Evidence-based medicine</a:t>
            </a:r>
          </a:p>
        </p:txBody>
      </p:sp>
      <p:sp>
        <p:nvSpPr>
          <p:cNvPr id="56" name="Freeform 56"/>
          <p:cNvSpPr/>
          <p:nvPr/>
        </p:nvSpPr>
        <p:spPr>
          <a:xfrm>
            <a:off x="13920584" y="6367904"/>
            <a:ext cx="1581253" cy="1369760"/>
          </a:xfrm>
          <a:custGeom>
            <a:avLst/>
            <a:gdLst/>
            <a:ahLst/>
            <a:cxnLst/>
            <a:rect l="l" t="t" r="r" b="b"/>
            <a:pathLst>
              <a:path w="1581253" h="1369760">
                <a:moveTo>
                  <a:pt x="0" y="0"/>
                </a:moveTo>
                <a:lnTo>
                  <a:pt x="1581253" y="0"/>
                </a:lnTo>
                <a:lnTo>
                  <a:pt x="1581253" y="1369760"/>
                </a:lnTo>
                <a:lnTo>
                  <a:pt x="0" y="136976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txBody>
          <a:bodyPr/>
          <a:lstStyle/>
          <a:p>
            <a:endParaRPr lang="en-GB"/>
          </a:p>
        </p:txBody>
      </p:sp>
      <p:sp>
        <p:nvSpPr>
          <p:cNvPr id="57" name="Freeform 57"/>
          <p:cNvSpPr/>
          <p:nvPr/>
        </p:nvSpPr>
        <p:spPr>
          <a:xfrm>
            <a:off x="16393467" y="4941918"/>
            <a:ext cx="1524862" cy="1320912"/>
          </a:xfrm>
          <a:custGeom>
            <a:avLst/>
            <a:gdLst/>
            <a:ahLst/>
            <a:cxnLst/>
            <a:rect l="l" t="t" r="r" b="b"/>
            <a:pathLst>
              <a:path w="1524862" h="1320912">
                <a:moveTo>
                  <a:pt x="0" y="0"/>
                </a:moveTo>
                <a:lnTo>
                  <a:pt x="1524862" y="0"/>
                </a:lnTo>
                <a:lnTo>
                  <a:pt x="1524862" y="1320912"/>
                </a:lnTo>
                <a:lnTo>
                  <a:pt x="0" y="1320912"/>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txBody>
          <a:bodyPr/>
          <a:lstStyle/>
          <a:p>
            <a:endParaRPr lang="en-GB"/>
          </a:p>
        </p:txBody>
      </p:sp>
      <p:sp>
        <p:nvSpPr>
          <p:cNvPr id="58" name="Freeform 58"/>
          <p:cNvSpPr/>
          <p:nvPr/>
        </p:nvSpPr>
        <p:spPr>
          <a:xfrm>
            <a:off x="51998" y="6367904"/>
            <a:ext cx="4785396" cy="3445485"/>
          </a:xfrm>
          <a:custGeom>
            <a:avLst/>
            <a:gdLst/>
            <a:ahLst/>
            <a:cxnLst/>
            <a:rect l="l" t="t" r="r" b="b"/>
            <a:pathLst>
              <a:path w="4785396" h="3445485">
                <a:moveTo>
                  <a:pt x="0" y="0"/>
                </a:moveTo>
                <a:lnTo>
                  <a:pt x="4785396" y="0"/>
                </a:lnTo>
                <a:lnTo>
                  <a:pt x="4785396" y="3445485"/>
                </a:lnTo>
                <a:lnTo>
                  <a:pt x="0" y="3445485"/>
                </a:lnTo>
                <a:lnTo>
                  <a:pt x="0" y="0"/>
                </a:lnTo>
                <a:close/>
              </a:path>
            </a:pathLst>
          </a:custGeom>
          <a:blipFill>
            <a:blip r:embed="rId56"/>
            <a:stretch>
              <a:fillRect/>
            </a:stretch>
          </a:blipFill>
        </p:spPr>
        <p:txBody>
          <a:bodyPr/>
          <a:lstStyle/>
          <a:p>
            <a:endParaRPr lang="en-GB"/>
          </a:p>
        </p:txBody>
      </p:sp>
      <p:sp>
        <p:nvSpPr>
          <p:cNvPr id="59" name="TextBox 59"/>
          <p:cNvSpPr txBox="1"/>
          <p:nvPr/>
        </p:nvSpPr>
        <p:spPr>
          <a:xfrm>
            <a:off x="4319166" y="2093121"/>
            <a:ext cx="5726982" cy="423545"/>
          </a:xfrm>
          <a:prstGeom prst="rect">
            <a:avLst/>
          </a:prstGeom>
        </p:spPr>
        <p:txBody>
          <a:bodyPr lIns="0" tIns="0" rIns="0" bIns="0" rtlCol="0" anchor="t">
            <a:spAutoFit/>
          </a:bodyPr>
          <a:lstStyle/>
          <a:p>
            <a:pPr marL="0" lvl="0" indent="0" algn="ctr">
              <a:lnSpc>
                <a:spcPts val="2799"/>
              </a:lnSpc>
              <a:spcBef>
                <a:spcPct val="0"/>
              </a:spcBef>
            </a:pPr>
            <a:r>
              <a:rPr lang="en-US" sz="2799" b="1">
                <a:solidFill>
                  <a:srgbClr val="366EC2"/>
                </a:solidFill>
                <a:latin typeface="Arial Bold"/>
                <a:ea typeface="Arial Bold"/>
                <a:cs typeface="Arial Bold"/>
                <a:sym typeface="Arial Bold"/>
              </a:rPr>
              <a:t>Good care is: </a:t>
            </a:r>
            <a:r>
              <a:rPr lang="en-US" sz="2799" b="1">
                <a:solidFill>
                  <a:srgbClr val="AD2473"/>
                </a:solidFill>
                <a:latin typeface="Arial Bold"/>
                <a:ea typeface="Arial Bold"/>
                <a:cs typeface="Arial Bold"/>
                <a:sym typeface="Arial Bold"/>
              </a:rPr>
              <a:t>accessible</a:t>
            </a:r>
          </a:p>
        </p:txBody>
      </p:sp>
      <p:sp>
        <p:nvSpPr>
          <p:cNvPr id="60" name="TextBox 60"/>
          <p:cNvSpPr txBox="1"/>
          <p:nvPr/>
        </p:nvSpPr>
        <p:spPr>
          <a:xfrm>
            <a:off x="12355208" y="505677"/>
            <a:ext cx="1230042" cy="492096"/>
          </a:xfrm>
          <a:prstGeom prst="rect">
            <a:avLst/>
          </a:prstGeom>
        </p:spPr>
        <p:txBody>
          <a:bodyPr lIns="0" tIns="0" rIns="0" bIns="0" rtlCol="0" anchor="t">
            <a:spAutoFit/>
          </a:bodyPr>
          <a:lstStyle/>
          <a:p>
            <a:pPr marL="0" lvl="0" indent="0" algn="ctr">
              <a:lnSpc>
                <a:spcPts val="1767"/>
              </a:lnSpc>
              <a:spcBef>
                <a:spcPct val="0"/>
              </a:spcBef>
            </a:pPr>
            <a:r>
              <a:rPr lang="en-US" sz="1767" b="1">
                <a:solidFill>
                  <a:srgbClr val="FFFFFF"/>
                </a:solidFill>
                <a:latin typeface="Arial Bold"/>
                <a:ea typeface="Arial Bold"/>
                <a:cs typeface="Arial Bold"/>
                <a:sym typeface="Arial Bold"/>
              </a:rPr>
              <a:t>Affordable care</a:t>
            </a:r>
          </a:p>
        </p:txBody>
      </p:sp>
      <p:sp>
        <p:nvSpPr>
          <p:cNvPr id="61" name="TextBox 61"/>
          <p:cNvSpPr txBox="1"/>
          <p:nvPr/>
        </p:nvSpPr>
        <p:spPr>
          <a:xfrm>
            <a:off x="324941" y="1354686"/>
            <a:ext cx="4791334" cy="423545"/>
          </a:xfrm>
          <a:prstGeom prst="rect">
            <a:avLst/>
          </a:prstGeom>
        </p:spPr>
        <p:txBody>
          <a:bodyPr lIns="0" tIns="0" rIns="0" bIns="0" rtlCol="0" anchor="t">
            <a:spAutoFit/>
          </a:bodyPr>
          <a:lstStyle/>
          <a:p>
            <a:pPr marL="0" lvl="0" indent="0" algn="ctr">
              <a:lnSpc>
                <a:spcPts val="2799"/>
              </a:lnSpc>
              <a:spcBef>
                <a:spcPct val="0"/>
              </a:spcBef>
            </a:pPr>
            <a:r>
              <a:rPr lang="en-US" sz="2799" b="1">
                <a:solidFill>
                  <a:srgbClr val="366EC2"/>
                </a:solidFill>
                <a:latin typeface="Arial Bold"/>
                <a:ea typeface="Arial Bold"/>
                <a:cs typeface="Arial Bold"/>
                <a:sym typeface="Arial Bold"/>
              </a:rPr>
              <a:t>Good care is: </a:t>
            </a:r>
            <a:r>
              <a:rPr lang="en-US" sz="2799" b="1">
                <a:solidFill>
                  <a:srgbClr val="AD2473"/>
                </a:solidFill>
                <a:latin typeface="Arial Bold"/>
                <a:ea typeface="Arial Bold"/>
                <a:cs typeface="Arial Bold"/>
                <a:sym typeface="Arial Bold"/>
              </a:rPr>
              <a:t>trustworthy</a:t>
            </a:r>
          </a:p>
        </p:txBody>
      </p:sp>
      <p:sp>
        <p:nvSpPr>
          <p:cNvPr id="62" name="TextBox 62"/>
          <p:cNvSpPr txBox="1"/>
          <p:nvPr/>
        </p:nvSpPr>
        <p:spPr>
          <a:xfrm>
            <a:off x="606577" y="358165"/>
            <a:ext cx="16297078" cy="538930"/>
          </a:xfrm>
          <a:prstGeom prst="rect">
            <a:avLst/>
          </a:prstGeom>
        </p:spPr>
        <p:txBody>
          <a:bodyPr lIns="0" tIns="0" rIns="0" bIns="0" rtlCol="0" anchor="t">
            <a:spAutoFit/>
          </a:bodyPr>
          <a:lstStyle/>
          <a:p>
            <a:pPr marL="0" lvl="0" indent="0" algn="just">
              <a:lnSpc>
                <a:spcPts val="3592"/>
              </a:lnSpc>
              <a:spcBef>
                <a:spcPct val="0"/>
              </a:spcBef>
            </a:pPr>
            <a:r>
              <a:rPr lang="en-US" sz="3592" b="1" u="none" strike="noStrike">
                <a:solidFill>
                  <a:srgbClr val="366EC2"/>
                </a:solidFill>
                <a:latin typeface="Arial Bold"/>
                <a:ea typeface="Arial Bold"/>
                <a:cs typeface="Arial Bold"/>
                <a:sym typeface="Arial Bold"/>
              </a:rPr>
              <a:t>What does good care look like?</a:t>
            </a:r>
          </a:p>
        </p:txBody>
      </p:sp>
      <p:sp>
        <p:nvSpPr>
          <p:cNvPr id="63" name="TextBox 63"/>
          <p:cNvSpPr txBox="1"/>
          <p:nvPr/>
        </p:nvSpPr>
        <p:spPr>
          <a:xfrm>
            <a:off x="6598131" y="627630"/>
            <a:ext cx="748092" cy="352559"/>
          </a:xfrm>
          <a:prstGeom prst="rect">
            <a:avLst/>
          </a:prstGeom>
        </p:spPr>
        <p:txBody>
          <a:bodyPr lIns="0" tIns="0" rIns="0" bIns="0" rtlCol="0" anchor="t">
            <a:spAutoFit/>
          </a:bodyPr>
          <a:lstStyle/>
          <a:p>
            <a:pPr marL="0" lvl="0" indent="0" algn="ctr">
              <a:lnSpc>
                <a:spcPts val="889"/>
              </a:lnSpc>
              <a:spcBef>
                <a:spcPct val="0"/>
              </a:spcBef>
            </a:pPr>
            <a:r>
              <a:rPr lang="en-US" sz="889" b="1">
                <a:solidFill>
                  <a:srgbClr val="FFFFFF"/>
                </a:solidFill>
                <a:latin typeface="Arial Bold"/>
                <a:ea typeface="Arial Bold"/>
                <a:cs typeface="Arial Bold"/>
                <a:sym typeface="Arial Bold"/>
              </a:rPr>
              <a:t>Follow-on, ongoing support</a:t>
            </a:r>
          </a:p>
        </p:txBody>
      </p:sp>
      <p:sp>
        <p:nvSpPr>
          <p:cNvPr id="64" name="TextBox 64"/>
          <p:cNvSpPr txBox="1"/>
          <p:nvPr/>
        </p:nvSpPr>
        <p:spPr>
          <a:xfrm>
            <a:off x="1132328" y="4507718"/>
            <a:ext cx="1165849" cy="422532"/>
          </a:xfrm>
          <a:prstGeom prst="rect">
            <a:avLst/>
          </a:prstGeom>
        </p:spPr>
        <p:txBody>
          <a:bodyPr lIns="0" tIns="0" rIns="0" bIns="0" rtlCol="0" anchor="t">
            <a:spAutoFit/>
          </a:bodyPr>
          <a:lstStyle/>
          <a:p>
            <a:pPr marL="0" lvl="0" indent="0" algn="ctr">
              <a:lnSpc>
                <a:spcPts val="1513"/>
              </a:lnSpc>
              <a:spcBef>
                <a:spcPct val="0"/>
              </a:spcBef>
            </a:pPr>
            <a:r>
              <a:rPr lang="en-US" sz="1513" b="1">
                <a:solidFill>
                  <a:srgbClr val="FFFFFF"/>
                </a:solidFill>
                <a:latin typeface="Arial Bold"/>
                <a:ea typeface="Arial Bold"/>
                <a:cs typeface="Arial Bold"/>
                <a:sym typeface="Arial Bold"/>
              </a:rPr>
              <a:t>No gatekeeping</a:t>
            </a:r>
          </a:p>
        </p:txBody>
      </p:sp>
      <p:sp>
        <p:nvSpPr>
          <p:cNvPr id="65" name="TextBox 65"/>
          <p:cNvSpPr txBox="1"/>
          <p:nvPr/>
        </p:nvSpPr>
        <p:spPr>
          <a:xfrm>
            <a:off x="3638435" y="3144149"/>
            <a:ext cx="1135424" cy="377683"/>
          </a:xfrm>
          <a:prstGeom prst="rect">
            <a:avLst/>
          </a:prstGeom>
        </p:spPr>
        <p:txBody>
          <a:bodyPr lIns="0" tIns="0" rIns="0" bIns="0" rtlCol="0" anchor="t">
            <a:spAutoFit/>
          </a:bodyPr>
          <a:lstStyle/>
          <a:p>
            <a:pPr marL="0" lvl="0" indent="0" algn="ctr">
              <a:lnSpc>
                <a:spcPts val="1349"/>
              </a:lnSpc>
              <a:spcBef>
                <a:spcPct val="0"/>
              </a:spcBef>
            </a:pPr>
            <a:r>
              <a:rPr lang="en-US" sz="1349" b="1">
                <a:solidFill>
                  <a:srgbClr val="FFFFFF"/>
                </a:solidFill>
                <a:latin typeface="Arial Bold"/>
                <a:ea typeface="Arial Bold"/>
                <a:cs typeface="Arial Bold"/>
                <a:sym typeface="Arial Bold"/>
              </a:rPr>
              <a:t>Accountable care</a:t>
            </a:r>
          </a:p>
        </p:txBody>
      </p:sp>
      <p:sp>
        <p:nvSpPr>
          <p:cNvPr id="66" name="TextBox 66"/>
          <p:cNvSpPr txBox="1"/>
          <p:nvPr/>
        </p:nvSpPr>
        <p:spPr>
          <a:xfrm>
            <a:off x="7865700" y="3809293"/>
            <a:ext cx="1136391" cy="415563"/>
          </a:xfrm>
          <a:prstGeom prst="rect">
            <a:avLst/>
          </a:prstGeom>
        </p:spPr>
        <p:txBody>
          <a:bodyPr lIns="0" tIns="0" rIns="0" bIns="0" rtlCol="0" anchor="t">
            <a:spAutoFit/>
          </a:bodyPr>
          <a:lstStyle/>
          <a:p>
            <a:pPr marL="0" lvl="0" indent="0" algn="ctr">
              <a:lnSpc>
                <a:spcPts val="1523"/>
              </a:lnSpc>
              <a:spcBef>
                <a:spcPct val="0"/>
              </a:spcBef>
            </a:pPr>
            <a:r>
              <a:rPr lang="en-US" sz="1523" b="1">
                <a:solidFill>
                  <a:srgbClr val="FFFFFF"/>
                </a:solidFill>
                <a:latin typeface="Arial Bold"/>
                <a:ea typeface="Arial Bold"/>
                <a:cs typeface="Arial Bold"/>
                <a:sym typeface="Arial Bold"/>
              </a:rPr>
              <a:t>Convenient locations</a:t>
            </a:r>
          </a:p>
        </p:txBody>
      </p:sp>
      <p:sp>
        <p:nvSpPr>
          <p:cNvPr id="67" name="TextBox 67"/>
          <p:cNvSpPr txBox="1"/>
          <p:nvPr/>
        </p:nvSpPr>
        <p:spPr>
          <a:xfrm>
            <a:off x="6630377" y="5912570"/>
            <a:ext cx="1157602" cy="615273"/>
          </a:xfrm>
          <a:prstGeom prst="rect">
            <a:avLst/>
          </a:prstGeom>
        </p:spPr>
        <p:txBody>
          <a:bodyPr lIns="0" tIns="0" rIns="0" bIns="0" rtlCol="0" anchor="t">
            <a:spAutoFit/>
          </a:bodyPr>
          <a:lstStyle/>
          <a:p>
            <a:pPr marL="0" lvl="0" indent="0" algn="ctr">
              <a:lnSpc>
                <a:spcPts val="1551"/>
              </a:lnSpc>
              <a:spcBef>
                <a:spcPct val="0"/>
              </a:spcBef>
            </a:pPr>
            <a:r>
              <a:rPr lang="en-US" sz="1551" b="1">
                <a:solidFill>
                  <a:srgbClr val="FFFFFF"/>
                </a:solidFill>
                <a:latin typeface="Arial Bold"/>
                <a:ea typeface="Arial Bold"/>
                <a:cs typeface="Arial Bold"/>
                <a:sym typeface="Arial Bold"/>
              </a:rPr>
              <a:t>Convenient opening times</a:t>
            </a:r>
          </a:p>
        </p:txBody>
      </p:sp>
      <p:sp>
        <p:nvSpPr>
          <p:cNvPr id="68" name="TextBox 68"/>
          <p:cNvSpPr txBox="1"/>
          <p:nvPr/>
        </p:nvSpPr>
        <p:spPr>
          <a:xfrm>
            <a:off x="13054788" y="3667348"/>
            <a:ext cx="5295948" cy="423545"/>
          </a:xfrm>
          <a:prstGeom prst="rect">
            <a:avLst/>
          </a:prstGeom>
        </p:spPr>
        <p:txBody>
          <a:bodyPr lIns="0" tIns="0" rIns="0" bIns="0" rtlCol="0" anchor="t">
            <a:spAutoFit/>
          </a:bodyPr>
          <a:lstStyle/>
          <a:p>
            <a:pPr marL="0" lvl="0" indent="0" algn="ctr">
              <a:lnSpc>
                <a:spcPts val="2799"/>
              </a:lnSpc>
              <a:spcBef>
                <a:spcPct val="0"/>
              </a:spcBef>
            </a:pPr>
            <a:r>
              <a:rPr lang="en-US" sz="2799" b="1">
                <a:solidFill>
                  <a:srgbClr val="366EC2"/>
                </a:solidFill>
                <a:latin typeface="Arial Bold"/>
                <a:ea typeface="Arial Bold"/>
                <a:cs typeface="Arial Bold"/>
                <a:sym typeface="Arial Bold"/>
              </a:rPr>
              <a:t>Good care is: </a:t>
            </a:r>
            <a:r>
              <a:rPr lang="en-US" sz="2799" b="1">
                <a:solidFill>
                  <a:srgbClr val="AD2473"/>
                </a:solidFill>
                <a:latin typeface="Arial Bold"/>
                <a:ea typeface="Arial Bold"/>
                <a:cs typeface="Arial Bold"/>
                <a:sym typeface="Arial Bold"/>
              </a:rPr>
              <a:t>competent</a:t>
            </a:r>
          </a:p>
        </p:txBody>
      </p:sp>
      <p:sp>
        <p:nvSpPr>
          <p:cNvPr id="69" name="TextBox 69"/>
          <p:cNvSpPr txBox="1"/>
          <p:nvPr/>
        </p:nvSpPr>
        <p:spPr>
          <a:xfrm>
            <a:off x="8755116" y="2780115"/>
            <a:ext cx="5726982" cy="423545"/>
          </a:xfrm>
          <a:prstGeom prst="rect">
            <a:avLst/>
          </a:prstGeom>
        </p:spPr>
        <p:txBody>
          <a:bodyPr lIns="0" tIns="0" rIns="0" bIns="0" rtlCol="0" anchor="t">
            <a:spAutoFit/>
          </a:bodyPr>
          <a:lstStyle/>
          <a:p>
            <a:pPr marL="0" lvl="0" indent="0" algn="ctr">
              <a:lnSpc>
                <a:spcPts val="2799"/>
              </a:lnSpc>
              <a:spcBef>
                <a:spcPct val="0"/>
              </a:spcBef>
            </a:pPr>
            <a:r>
              <a:rPr lang="en-US" sz="2799" b="1">
                <a:solidFill>
                  <a:srgbClr val="366EC2"/>
                </a:solidFill>
                <a:latin typeface="Arial Bold"/>
                <a:ea typeface="Arial Bold"/>
                <a:cs typeface="Arial Bold"/>
                <a:sym typeface="Arial Bold"/>
              </a:rPr>
              <a:t>Good care is: </a:t>
            </a:r>
            <a:r>
              <a:rPr lang="en-US" sz="2799" b="1">
                <a:solidFill>
                  <a:srgbClr val="AD2473"/>
                </a:solidFill>
                <a:latin typeface="Arial Bold"/>
                <a:ea typeface="Arial Bold"/>
                <a:cs typeface="Arial Bold"/>
                <a:sym typeface="Arial Bold"/>
              </a:rPr>
              <a:t>person-centred</a:t>
            </a:r>
          </a:p>
        </p:txBody>
      </p:sp>
      <p:sp>
        <p:nvSpPr>
          <p:cNvPr id="70" name="TextBox 70"/>
          <p:cNvSpPr txBox="1"/>
          <p:nvPr/>
        </p:nvSpPr>
        <p:spPr>
          <a:xfrm>
            <a:off x="9796075" y="5897049"/>
            <a:ext cx="1157334" cy="605425"/>
          </a:xfrm>
          <a:prstGeom prst="rect">
            <a:avLst/>
          </a:prstGeom>
        </p:spPr>
        <p:txBody>
          <a:bodyPr lIns="0" tIns="0" rIns="0" bIns="0" rtlCol="0" anchor="t">
            <a:spAutoFit/>
          </a:bodyPr>
          <a:lstStyle/>
          <a:p>
            <a:pPr marL="0" lvl="0" indent="0" algn="ctr">
              <a:lnSpc>
                <a:spcPts val="1502"/>
              </a:lnSpc>
              <a:spcBef>
                <a:spcPct val="0"/>
              </a:spcBef>
            </a:pPr>
            <a:r>
              <a:rPr lang="en-US" sz="1502" b="1">
                <a:solidFill>
                  <a:srgbClr val="FFFFFF"/>
                </a:solidFill>
                <a:latin typeface="Arial Bold"/>
                <a:ea typeface="Arial Bold"/>
                <a:cs typeface="Arial Bold"/>
                <a:sym typeface="Arial Bold"/>
              </a:rPr>
              <a:t>Holistic approach to care</a:t>
            </a:r>
          </a:p>
        </p:txBody>
      </p:sp>
      <p:sp>
        <p:nvSpPr>
          <p:cNvPr id="71" name="TextBox 71"/>
          <p:cNvSpPr txBox="1"/>
          <p:nvPr/>
        </p:nvSpPr>
        <p:spPr>
          <a:xfrm>
            <a:off x="11047557" y="3529112"/>
            <a:ext cx="1251840" cy="1127623"/>
          </a:xfrm>
          <a:prstGeom prst="rect">
            <a:avLst/>
          </a:prstGeom>
        </p:spPr>
        <p:txBody>
          <a:bodyPr lIns="0" tIns="0" rIns="0" bIns="0" rtlCol="0" anchor="t">
            <a:spAutoFit/>
          </a:bodyPr>
          <a:lstStyle/>
          <a:p>
            <a:pPr marL="0" lvl="0" indent="0" algn="ctr">
              <a:lnSpc>
                <a:spcPts val="1456"/>
              </a:lnSpc>
              <a:spcBef>
                <a:spcPct val="0"/>
              </a:spcBef>
            </a:pPr>
            <a:r>
              <a:rPr lang="en-US" sz="1456" b="1">
                <a:solidFill>
                  <a:srgbClr val="FFFFFF"/>
                </a:solidFill>
                <a:latin typeface="Arial Bold"/>
                <a:ea typeface="Arial Bold"/>
                <a:cs typeface="Arial Bold"/>
                <a:sym typeface="Arial Bold"/>
              </a:rPr>
              <a:t>Patients having a choice about where/ how they access care</a:t>
            </a:r>
          </a:p>
        </p:txBody>
      </p:sp>
      <p:sp>
        <p:nvSpPr>
          <p:cNvPr id="72" name="TextBox 72"/>
          <p:cNvSpPr txBox="1"/>
          <p:nvPr/>
        </p:nvSpPr>
        <p:spPr>
          <a:xfrm>
            <a:off x="14150639" y="6574204"/>
            <a:ext cx="1132782" cy="954631"/>
          </a:xfrm>
          <a:prstGeom prst="rect">
            <a:avLst/>
          </a:prstGeom>
        </p:spPr>
        <p:txBody>
          <a:bodyPr lIns="0" tIns="0" rIns="0" bIns="0" rtlCol="0" anchor="t">
            <a:spAutoFit/>
          </a:bodyPr>
          <a:lstStyle/>
          <a:p>
            <a:pPr algn="ctr">
              <a:lnSpc>
                <a:spcPts val="1243"/>
              </a:lnSpc>
            </a:pPr>
            <a:r>
              <a:rPr lang="en-US" sz="1243" b="1">
                <a:solidFill>
                  <a:srgbClr val="FFFFFF"/>
                </a:solidFill>
                <a:latin typeface="Arial Bold"/>
                <a:ea typeface="Arial Bold"/>
                <a:cs typeface="Arial Bold"/>
                <a:sym typeface="Arial Bold"/>
              </a:rPr>
              <a:t>Services that</a:t>
            </a:r>
          </a:p>
          <a:p>
            <a:pPr marL="0" lvl="0" indent="0" algn="ctr">
              <a:lnSpc>
                <a:spcPts val="1243"/>
              </a:lnSpc>
              <a:spcBef>
                <a:spcPct val="0"/>
              </a:spcBef>
            </a:pPr>
            <a:r>
              <a:rPr lang="en-US" sz="1243" b="1">
                <a:solidFill>
                  <a:srgbClr val="FFFFFF"/>
                </a:solidFill>
                <a:latin typeface="Arial Bold"/>
                <a:ea typeface="Arial Bold"/>
                <a:cs typeface="Arial Bold"/>
                <a:sym typeface="Arial Bold"/>
              </a:rPr>
              <a:t> know / understand patients’ cultural and social needs</a:t>
            </a:r>
          </a:p>
        </p:txBody>
      </p:sp>
      <p:sp>
        <p:nvSpPr>
          <p:cNvPr id="73" name="TextBox 73"/>
          <p:cNvSpPr txBox="1"/>
          <p:nvPr/>
        </p:nvSpPr>
        <p:spPr>
          <a:xfrm>
            <a:off x="16539953" y="5205790"/>
            <a:ext cx="1183609" cy="848722"/>
          </a:xfrm>
          <a:prstGeom prst="rect">
            <a:avLst/>
          </a:prstGeom>
        </p:spPr>
        <p:txBody>
          <a:bodyPr lIns="0" tIns="0" rIns="0" bIns="0" rtlCol="0" anchor="t">
            <a:spAutoFit/>
          </a:bodyPr>
          <a:lstStyle/>
          <a:p>
            <a:pPr marL="0" lvl="0" indent="0" algn="ctr">
              <a:lnSpc>
                <a:spcPts val="1613"/>
              </a:lnSpc>
              <a:spcBef>
                <a:spcPct val="0"/>
              </a:spcBef>
            </a:pPr>
            <a:r>
              <a:rPr lang="en-US" sz="1613" b="1">
                <a:solidFill>
                  <a:srgbClr val="FFFFFF"/>
                </a:solidFill>
                <a:latin typeface="Arial Bold"/>
                <a:ea typeface="Arial Bold"/>
                <a:cs typeface="Arial Bold"/>
                <a:sym typeface="Arial Bold"/>
              </a:rPr>
              <a:t>Adequate funding, resourcing, facilities</a:t>
            </a:r>
          </a:p>
        </p:txBody>
      </p:sp>
      <p:grpSp>
        <p:nvGrpSpPr>
          <p:cNvPr id="74" name="Group 74"/>
          <p:cNvGrpSpPr/>
          <p:nvPr/>
        </p:nvGrpSpPr>
        <p:grpSpPr>
          <a:xfrm>
            <a:off x="15836026" y="375211"/>
            <a:ext cx="1861009" cy="1730037"/>
            <a:chOff x="0" y="0"/>
            <a:chExt cx="2481346" cy="2306716"/>
          </a:xfrm>
        </p:grpSpPr>
        <p:grpSp>
          <p:nvGrpSpPr>
            <p:cNvPr id="75" name="Group 75"/>
            <p:cNvGrpSpPr/>
            <p:nvPr/>
          </p:nvGrpSpPr>
          <p:grpSpPr>
            <a:xfrm>
              <a:off x="330798" y="769711"/>
              <a:ext cx="218911" cy="1484593"/>
              <a:chOff x="0" y="0"/>
              <a:chExt cx="119852" cy="812800"/>
            </a:xfrm>
          </p:grpSpPr>
          <p:sp>
            <p:nvSpPr>
              <p:cNvPr id="76" name="Freeform 76"/>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9A24AD"/>
              </a:solidFill>
            </p:spPr>
            <p:txBody>
              <a:bodyPr/>
              <a:lstStyle/>
              <a:p>
                <a:endParaRPr lang="en-GB"/>
              </a:p>
            </p:txBody>
          </p:sp>
          <p:sp>
            <p:nvSpPr>
              <p:cNvPr id="77" name="TextBox 77"/>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78" name="Group 78"/>
            <p:cNvGrpSpPr/>
            <p:nvPr/>
          </p:nvGrpSpPr>
          <p:grpSpPr>
            <a:xfrm>
              <a:off x="252623" y="769711"/>
              <a:ext cx="375260" cy="104824"/>
              <a:chOff x="0" y="0"/>
              <a:chExt cx="205451" cy="57390"/>
            </a:xfrm>
          </p:grpSpPr>
          <p:sp>
            <p:nvSpPr>
              <p:cNvPr id="79" name="Freeform 7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80" name="TextBox 80"/>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81" name="Group 81"/>
            <p:cNvGrpSpPr/>
            <p:nvPr/>
          </p:nvGrpSpPr>
          <p:grpSpPr>
            <a:xfrm>
              <a:off x="252623" y="2201892"/>
              <a:ext cx="375260" cy="104824"/>
              <a:chOff x="0" y="0"/>
              <a:chExt cx="205451" cy="57390"/>
            </a:xfrm>
          </p:grpSpPr>
          <p:sp>
            <p:nvSpPr>
              <p:cNvPr id="82" name="Freeform 82"/>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9A24AD"/>
              </a:solidFill>
            </p:spPr>
            <p:txBody>
              <a:bodyPr/>
              <a:lstStyle/>
              <a:p>
                <a:endParaRPr lang="en-GB"/>
              </a:p>
            </p:txBody>
          </p:sp>
          <p:sp>
            <p:nvSpPr>
              <p:cNvPr id="83" name="TextBox 83"/>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84" name="Group 84"/>
            <p:cNvGrpSpPr/>
            <p:nvPr/>
          </p:nvGrpSpPr>
          <p:grpSpPr>
            <a:xfrm>
              <a:off x="860499" y="769711"/>
              <a:ext cx="218911" cy="1484593"/>
              <a:chOff x="0" y="0"/>
              <a:chExt cx="119852" cy="812800"/>
            </a:xfrm>
          </p:grpSpPr>
          <p:sp>
            <p:nvSpPr>
              <p:cNvPr id="85" name="Freeform 85"/>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366EC2"/>
              </a:solidFill>
            </p:spPr>
            <p:txBody>
              <a:bodyPr/>
              <a:lstStyle/>
              <a:p>
                <a:endParaRPr lang="en-GB"/>
              </a:p>
            </p:txBody>
          </p:sp>
          <p:sp>
            <p:nvSpPr>
              <p:cNvPr id="86" name="TextBox 86"/>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87" name="Group 87"/>
            <p:cNvGrpSpPr/>
            <p:nvPr/>
          </p:nvGrpSpPr>
          <p:grpSpPr>
            <a:xfrm>
              <a:off x="782325" y="769711"/>
              <a:ext cx="375260" cy="104824"/>
              <a:chOff x="0" y="0"/>
              <a:chExt cx="205451" cy="57390"/>
            </a:xfrm>
          </p:grpSpPr>
          <p:sp>
            <p:nvSpPr>
              <p:cNvPr id="88" name="Freeform 88"/>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89" name="TextBox 89"/>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90" name="Group 90"/>
            <p:cNvGrpSpPr/>
            <p:nvPr/>
          </p:nvGrpSpPr>
          <p:grpSpPr>
            <a:xfrm>
              <a:off x="782325" y="2201892"/>
              <a:ext cx="375260" cy="104824"/>
              <a:chOff x="0" y="0"/>
              <a:chExt cx="205451" cy="57390"/>
            </a:xfrm>
          </p:grpSpPr>
          <p:sp>
            <p:nvSpPr>
              <p:cNvPr id="91" name="Freeform 91"/>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92" name="TextBox 92"/>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93" name="Group 93"/>
            <p:cNvGrpSpPr/>
            <p:nvPr/>
          </p:nvGrpSpPr>
          <p:grpSpPr>
            <a:xfrm>
              <a:off x="1396004" y="769711"/>
              <a:ext cx="218911" cy="1484593"/>
              <a:chOff x="0" y="0"/>
              <a:chExt cx="119852" cy="812800"/>
            </a:xfrm>
          </p:grpSpPr>
          <p:sp>
            <p:nvSpPr>
              <p:cNvPr id="94" name="Freeform 94"/>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E4B705"/>
              </a:solidFill>
            </p:spPr>
            <p:txBody>
              <a:bodyPr/>
              <a:lstStyle/>
              <a:p>
                <a:endParaRPr lang="en-GB"/>
              </a:p>
            </p:txBody>
          </p:sp>
          <p:sp>
            <p:nvSpPr>
              <p:cNvPr id="95" name="TextBox 95"/>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96" name="Group 96"/>
            <p:cNvGrpSpPr/>
            <p:nvPr/>
          </p:nvGrpSpPr>
          <p:grpSpPr>
            <a:xfrm>
              <a:off x="1317829" y="769711"/>
              <a:ext cx="375260" cy="104824"/>
              <a:chOff x="0" y="0"/>
              <a:chExt cx="205451" cy="57390"/>
            </a:xfrm>
          </p:grpSpPr>
          <p:sp>
            <p:nvSpPr>
              <p:cNvPr id="97" name="Freeform 9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98" name="TextBox 98"/>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99" name="Group 99"/>
            <p:cNvGrpSpPr/>
            <p:nvPr/>
          </p:nvGrpSpPr>
          <p:grpSpPr>
            <a:xfrm>
              <a:off x="1317829" y="2201892"/>
              <a:ext cx="375260" cy="104824"/>
              <a:chOff x="0" y="0"/>
              <a:chExt cx="205451" cy="57390"/>
            </a:xfrm>
          </p:grpSpPr>
          <p:sp>
            <p:nvSpPr>
              <p:cNvPr id="100" name="Freeform 100"/>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E4B705"/>
              </a:solidFill>
            </p:spPr>
            <p:txBody>
              <a:bodyPr/>
              <a:lstStyle/>
              <a:p>
                <a:endParaRPr lang="en-GB"/>
              </a:p>
            </p:txBody>
          </p:sp>
          <p:sp>
            <p:nvSpPr>
              <p:cNvPr id="101" name="TextBox 101"/>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102" name="Group 102"/>
            <p:cNvGrpSpPr/>
            <p:nvPr/>
          </p:nvGrpSpPr>
          <p:grpSpPr>
            <a:xfrm>
              <a:off x="1931637" y="769711"/>
              <a:ext cx="218911" cy="1484593"/>
              <a:chOff x="0" y="0"/>
              <a:chExt cx="119852" cy="812800"/>
            </a:xfrm>
          </p:grpSpPr>
          <p:sp>
            <p:nvSpPr>
              <p:cNvPr id="103" name="Freeform 103"/>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C1282D"/>
              </a:solidFill>
            </p:spPr>
            <p:txBody>
              <a:bodyPr/>
              <a:lstStyle/>
              <a:p>
                <a:endParaRPr lang="en-GB"/>
              </a:p>
            </p:txBody>
          </p:sp>
          <p:sp>
            <p:nvSpPr>
              <p:cNvPr id="104" name="TextBox 104"/>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105" name="Group 105"/>
            <p:cNvGrpSpPr/>
            <p:nvPr/>
          </p:nvGrpSpPr>
          <p:grpSpPr>
            <a:xfrm>
              <a:off x="1853462" y="769711"/>
              <a:ext cx="375260" cy="104824"/>
              <a:chOff x="0" y="0"/>
              <a:chExt cx="205451" cy="57390"/>
            </a:xfrm>
          </p:grpSpPr>
          <p:sp>
            <p:nvSpPr>
              <p:cNvPr id="106" name="Freeform 106"/>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107" name="TextBox 107"/>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108" name="Group 108"/>
            <p:cNvGrpSpPr/>
            <p:nvPr/>
          </p:nvGrpSpPr>
          <p:grpSpPr>
            <a:xfrm>
              <a:off x="1853462" y="2201892"/>
              <a:ext cx="375260" cy="104824"/>
              <a:chOff x="0" y="0"/>
              <a:chExt cx="205451" cy="57390"/>
            </a:xfrm>
          </p:grpSpPr>
          <p:sp>
            <p:nvSpPr>
              <p:cNvPr id="109" name="Freeform 109"/>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C1282D"/>
              </a:solidFill>
            </p:spPr>
            <p:txBody>
              <a:bodyPr/>
              <a:lstStyle/>
              <a:p>
                <a:endParaRPr lang="en-GB"/>
              </a:p>
            </p:txBody>
          </p:sp>
          <p:sp>
            <p:nvSpPr>
              <p:cNvPr id="110" name="TextBox 110"/>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111" name="Group 111"/>
            <p:cNvGrpSpPr/>
            <p:nvPr/>
          </p:nvGrpSpPr>
          <p:grpSpPr>
            <a:xfrm>
              <a:off x="0" y="0"/>
              <a:ext cx="2481346" cy="749079"/>
              <a:chOff x="0" y="0"/>
              <a:chExt cx="812800" cy="245372"/>
            </a:xfrm>
          </p:grpSpPr>
          <p:sp>
            <p:nvSpPr>
              <p:cNvPr id="112" name="Freeform 112"/>
              <p:cNvSpPr/>
              <p:nvPr/>
            </p:nvSpPr>
            <p:spPr>
              <a:xfrm>
                <a:off x="0" y="0"/>
                <a:ext cx="812800" cy="245372"/>
              </a:xfrm>
              <a:custGeom>
                <a:avLst/>
                <a:gdLst/>
                <a:ahLst/>
                <a:cxnLst/>
                <a:rect l="l" t="t" r="r" b="b"/>
                <a:pathLst>
                  <a:path w="812800" h="245372">
                    <a:moveTo>
                      <a:pt x="406400" y="0"/>
                    </a:moveTo>
                    <a:lnTo>
                      <a:pt x="812800" y="245372"/>
                    </a:lnTo>
                    <a:lnTo>
                      <a:pt x="0" y="245372"/>
                    </a:lnTo>
                    <a:lnTo>
                      <a:pt x="406400" y="0"/>
                    </a:lnTo>
                    <a:close/>
                  </a:path>
                </a:pathLst>
              </a:custGeom>
              <a:solidFill>
                <a:srgbClr val="0D5669"/>
              </a:solidFill>
            </p:spPr>
            <p:txBody>
              <a:bodyPr/>
              <a:lstStyle/>
              <a:p>
                <a:endParaRPr lang="en-GB"/>
              </a:p>
            </p:txBody>
          </p:sp>
          <p:sp>
            <p:nvSpPr>
              <p:cNvPr id="113" name="TextBox 113"/>
              <p:cNvSpPr txBox="1"/>
              <p:nvPr/>
            </p:nvSpPr>
            <p:spPr>
              <a:xfrm>
                <a:off x="127000" y="152022"/>
                <a:ext cx="558800" cy="75822"/>
              </a:xfrm>
              <a:prstGeom prst="rect">
                <a:avLst/>
              </a:prstGeom>
            </p:spPr>
            <p:txBody>
              <a:bodyPr lIns="50800" tIns="50800" rIns="50800" bIns="50800" rtlCol="0" anchor="ctr"/>
              <a:lstStyle/>
              <a:p>
                <a:pPr algn="ctr">
                  <a:lnSpc>
                    <a:spcPts val="1899"/>
                  </a:lnSpc>
                </a:pPr>
                <a:endParaRPr/>
              </a:p>
            </p:txBody>
          </p:sp>
        </p:grpSp>
        <p:sp>
          <p:nvSpPr>
            <p:cNvPr id="114" name="TextBox 114"/>
            <p:cNvSpPr txBox="1"/>
            <p:nvPr/>
          </p:nvSpPr>
          <p:spPr>
            <a:xfrm rot="-5400000">
              <a:off x="-236882" y="1429062"/>
              <a:ext cx="1324104" cy="218303"/>
            </a:xfrm>
            <a:prstGeom prst="rect">
              <a:avLst/>
            </a:prstGeom>
          </p:spPr>
          <p:txBody>
            <a:bodyPr lIns="0" tIns="0" rIns="0" bIns="0" rtlCol="0" anchor="t">
              <a:spAutoFit/>
            </a:bodyPr>
            <a:lstStyle/>
            <a:p>
              <a:pPr algn="ctr">
                <a:lnSpc>
                  <a:spcPts val="1262"/>
                </a:lnSpc>
              </a:pPr>
              <a:r>
                <a:rPr lang="en-US" sz="901" b="1" spc="10">
                  <a:solidFill>
                    <a:srgbClr val="FFFFFF"/>
                  </a:solidFill>
                  <a:latin typeface="Calibri (MS) Bold"/>
                  <a:ea typeface="Calibri (MS) Bold"/>
                  <a:cs typeface="Calibri (MS) Bold"/>
                  <a:sym typeface="Calibri (MS) Bold"/>
                </a:rPr>
                <a:t>Trustworthy</a:t>
              </a:r>
            </a:p>
          </p:txBody>
        </p:sp>
        <p:sp>
          <p:nvSpPr>
            <p:cNvPr id="115" name="TextBox 115"/>
            <p:cNvSpPr txBox="1"/>
            <p:nvPr/>
          </p:nvSpPr>
          <p:spPr>
            <a:xfrm rot="-5400000">
              <a:off x="292820" y="1429062"/>
              <a:ext cx="1324104" cy="218303"/>
            </a:xfrm>
            <a:prstGeom prst="rect">
              <a:avLst/>
            </a:prstGeom>
          </p:spPr>
          <p:txBody>
            <a:bodyPr lIns="0" tIns="0" rIns="0" bIns="0" rtlCol="0" anchor="t">
              <a:spAutoFit/>
            </a:bodyPr>
            <a:lstStyle/>
            <a:p>
              <a:pPr algn="ctr">
                <a:lnSpc>
                  <a:spcPts val="1262"/>
                </a:lnSpc>
              </a:pPr>
              <a:r>
                <a:rPr lang="en-US" sz="901" b="1" spc="10">
                  <a:solidFill>
                    <a:srgbClr val="FFFFFF"/>
                  </a:solidFill>
                  <a:latin typeface="Calibri (MS) Bold"/>
                  <a:ea typeface="Calibri (MS) Bold"/>
                  <a:cs typeface="Calibri (MS) Bold"/>
                  <a:sym typeface="Calibri (MS) Bold"/>
                </a:rPr>
                <a:t>Accessible</a:t>
              </a:r>
            </a:p>
          </p:txBody>
        </p:sp>
        <p:sp>
          <p:nvSpPr>
            <p:cNvPr id="116" name="TextBox 116"/>
            <p:cNvSpPr txBox="1"/>
            <p:nvPr/>
          </p:nvSpPr>
          <p:spPr>
            <a:xfrm rot="-5400000">
              <a:off x="824358" y="1429062"/>
              <a:ext cx="1324104" cy="218303"/>
            </a:xfrm>
            <a:prstGeom prst="rect">
              <a:avLst/>
            </a:prstGeom>
          </p:spPr>
          <p:txBody>
            <a:bodyPr lIns="0" tIns="0" rIns="0" bIns="0" rtlCol="0" anchor="t">
              <a:spAutoFit/>
            </a:bodyPr>
            <a:lstStyle/>
            <a:p>
              <a:pPr algn="ctr">
                <a:lnSpc>
                  <a:spcPts val="1262"/>
                </a:lnSpc>
              </a:pPr>
              <a:r>
                <a:rPr lang="en-US" sz="901" b="1" spc="10">
                  <a:solidFill>
                    <a:srgbClr val="FFFFFF"/>
                  </a:solidFill>
                  <a:latin typeface="Calibri (MS) Bold"/>
                  <a:ea typeface="Calibri (MS) Bold"/>
                  <a:cs typeface="Calibri (MS) Bold"/>
                  <a:sym typeface="Calibri (MS) Bold"/>
                </a:rPr>
                <a:t>Person-centred</a:t>
              </a:r>
            </a:p>
          </p:txBody>
        </p:sp>
        <p:sp>
          <p:nvSpPr>
            <p:cNvPr id="117" name="TextBox 117"/>
            <p:cNvSpPr txBox="1"/>
            <p:nvPr/>
          </p:nvSpPr>
          <p:spPr>
            <a:xfrm rot="-5400000">
              <a:off x="1359991" y="1429062"/>
              <a:ext cx="1324104" cy="218303"/>
            </a:xfrm>
            <a:prstGeom prst="rect">
              <a:avLst/>
            </a:prstGeom>
          </p:spPr>
          <p:txBody>
            <a:bodyPr lIns="0" tIns="0" rIns="0" bIns="0" rtlCol="0" anchor="t">
              <a:spAutoFit/>
            </a:bodyPr>
            <a:lstStyle/>
            <a:p>
              <a:pPr algn="ctr">
                <a:lnSpc>
                  <a:spcPts val="1262"/>
                </a:lnSpc>
              </a:pPr>
              <a:r>
                <a:rPr lang="en-US" sz="901" b="1" spc="10">
                  <a:solidFill>
                    <a:srgbClr val="FFFFFF"/>
                  </a:solidFill>
                  <a:latin typeface="Calibri (MS) Bold"/>
                  <a:ea typeface="Calibri (MS) Bold"/>
                  <a:cs typeface="Calibri (MS) Bold"/>
                  <a:sym typeface="Calibri (MS) Bold"/>
                </a:rPr>
                <a:t>Competent</a:t>
              </a:r>
            </a:p>
          </p:txBody>
        </p:sp>
        <p:sp>
          <p:nvSpPr>
            <p:cNvPr id="118" name="TextBox 118"/>
            <p:cNvSpPr txBox="1"/>
            <p:nvPr/>
          </p:nvSpPr>
          <p:spPr>
            <a:xfrm>
              <a:off x="555984" y="282192"/>
              <a:ext cx="1406762" cy="466887"/>
            </a:xfrm>
            <a:prstGeom prst="rect">
              <a:avLst/>
            </a:prstGeom>
          </p:spPr>
          <p:txBody>
            <a:bodyPr lIns="0" tIns="0" rIns="0" bIns="0" rtlCol="0" anchor="t">
              <a:spAutoFit/>
            </a:bodyPr>
            <a:lstStyle/>
            <a:p>
              <a:pPr algn="ctr">
                <a:lnSpc>
                  <a:spcPts val="1260"/>
                </a:lnSpc>
              </a:pPr>
              <a:r>
                <a:rPr lang="en-US" sz="1312" b="1" spc="-45">
                  <a:solidFill>
                    <a:srgbClr val="FFFFFF"/>
                  </a:solidFill>
                  <a:latin typeface="Calibri (MS) Bold"/>
                  <a:ea typeface="Calibri (MS) Bold"/>
                  <a:cs typeface="Calibri (MS) Bold"/>
                  <a:sym typeface="Calibri (MS) Bold"/>
                </a:rPr>
                <a:t>Everybody</a:t>
              </a:r>
            </a:p>
            <a:p>
              <a:pPr algn="ctr">
                <a:lnSpc>
                  <a:spcPts val="1260"/>
                </a:lnSpc>
              </a:pPr>
              <a:r>
                <a:rPr lang="en-US" sz="1312" b="1" spc="-45">
                  <a:solidFill>
                    <a:srgbClr val="FFFFFF"/>
                  </a:solidFill>
                  <a:latin typeface="Calibri (MS) Bold"/>
                  <a:ea typeface="Calibri (MS) Bold"/>
                  <a:cs typeface="Calibri (MS) Bold"/>
                  <a:sym typeface="Calibri (MS) Bold"/>
                </a:rPr>
                <a:t> can THRIVE</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3548" y="86961"/>
            <a:ext cx="15000302" cy="842929"/>
          </a:xfrm>
          <a:prstGeom prst="rect">
            <a:avLst/>
          </a:prstGeom>
        </p:spPr>
        <p:txBody>
          <a:bodyPr lIns="0" tIns="0" rIns="0" bIns="0" rtlCol="0" anchor="t">
            <a:spAutoFit/>
          </a:bodyPr>
          <a:lstStyle/>
          <a:p>
            <a:pPr marL="0" lvl="0" indent="0" algn="l">
              <a:lnSpc>
                <a:spcPts val="6039"/>
              </a:lnSpc>
              <a:spcBef>
                <a:spcPct val="0"/>
              </a:spcBef>
            </a:pPr>
            <a:r>
              <a:rPr lang="en-US" sz="4313" b="1">
                <a:solidFill>
                  <a:srgbClr val="060644"/>
                </a:solidFill>
                <a:latin typeface="Overpass Ultra-Bold"/>
                <a:ea typeface="Overpass Ultra-Bold"/>
                <a:cs typeface="Overpass Ultra-Bold"/>
                <a:sym typeface="Overpass Ultra-Bold"/>
              </a:rPr>
              <a:t>How to engage on vaccines </a:t>
            </a:r>
          </a:p>
        </p:txBody>
      </p:sp>
      <p:sp>
        <p:nvSpPr>
          <p:cNvPr id="3" name="TextBox 3"/>
          <p:cNvSpPr txBox="1"/>
          <p:nvPr/>
        </p:nvSpPr>
        <p:spPr>
          <a:xfrm>
            <a:off x="493548" y="773294"/>
            <a:ext cx="16765752" cy="680471"/>
          </a:xfrm>
          <a:prstGeom prst="rect">
            <a:avLst/>
          </a:prstGeom>
        </p:spPr>
        <p:txBody>
          <a:bodyPr lIns="0" tIns="0" rIns="0" bIns="0" rtlCol="0" anchor="t">
            <a:spAutoFit/>
          </a:bodyPr>
          <a:lstStyle/>
          <a:p>
            <a:pPr marL="0" lvl="0" indent="0" algn="l">
              <a:lnSpc>
                <a:spcPts val="4800"/>
              </a:lnSpc>
              <a:spcBef>
                <a:spcPct val="0"/>
              </a:spcBef>
            </a:pPr>
            <a:r>
              <a:rPr lang="en-US" sz="3428" b="1">
                <a:solidFill>
                  <a:srgbClr val="E73E97"/>
                </a:solidFill>
                <a:latin typeface="Overpass Ultra-Bold"/>
                <a:ea typeface="Overpass Ultra-Bold"/>
                <a:cs typeface="Overpass Ultra-Bold"/>
                <a:sym typeface="Overpass Ultra-Bold"/>
              </a:rPr>
              <a:t>in an accessible, person-centred way that shows competence and builds trust</a:t>
            </a:r>
          </a:p>
        </p:txBody>
      </p:sp>
      <p:grpSp>
        <p:nvGrpSpPr>
          <p:cNvPr id="4" name="Group 4"/>
          <p:cNvGrpSpPr/>
          <p:nvPr/>
        </p:nvGrpSpPr>
        <p:grpSpPr>
          <a:xfrm>
            <a:off x="434669" y="1602116"/>
            <a:ext cx="8502505" cy="3974666"/>
            <a:chOff x="0" y="0"/>
            <a:chExt cx="2953209" cy="1380536"/>
          </a:xfrm>
        </p:grpSpPr>
        <p:sp>
          <p:nvSpPr>
            <p:cNvPr id="5" name="Freeform 5"/>
            <p:cNvSpPr/>
            <p:nvPr/>
          </p:nvSpPr>
          <p:spPr>
            <a:xfrm>
              <a:off x="0" y="0"/>
              <a:ext cx="2953209" cy="1380536"/>
            </a:xfrm>
            <a:custGeom>
              <a:avLst/>
              <a:gdLst/>
              <a:ahLst/>
              <a:cxnLst/>
              <a:rect l="l" t="t" r="r" b="b"/>
              <a:pathLst>
                <a:path w="2953209" h="1380536">
                  <a:moveTo>
                    <a:pt x="46438" y="0"/>
                  </a:moveTo>
                  <a:lnTo>
                    <a:pt x="2906771" y="0"/>
                  </a:lnTo>
                  <a:cubicBezTo>
                    <a:pt x="2932418" y="0"/>
                    <a:pt x="2953209" y="20791"/>
                    <a:pt x="2953209" y="46438"/>
                  </a:cubicBezTo>
                  <a:lnTo>
                    <a:pt x="2953209" y="1334099"/>
                  </a:lnTo>
                  <a:cubicBezTo>
                    <a:pt x="2953209" y="1346415"/>
                    <a:pt x="2948317" y="1358226"/>
                    <a:pt x="2939608" y="1366935"/>
                  </a:cubicBezTo>
                  <a:cubicBezTo>
                    <a:pt x="2930899" y="1375644"/>
                    <a:pt x="2919087" y="1380536"/>
                    <a:pt x="2906771" y="1380536"/>
                  </a:cubicBezTo>
                  <a:lnTo>
                    <a:pt x="46438" y="1380536"/>
                  </a:lnTo>
                  <a:cubicBezTo>
                    <a:pt x="20791" y="1380536"/>
                    <a:pt x="0" y="1359746"/>
                    <a:pt x="0" y="1334099"/>
                  </a:cubicBezTo>
                  <a:lnTo>
                    <a:pt x="0" y="46438"/>
                  </a:lnTo>
                  <a:cubicBezTo>
                    <a:pt x="0" y="20791"/>
                    <a:pt x="20791" y="0"/>
                    <a:pt x="46438" y="0"/>
                  </a:cubicBezTo>
                  <a:close/>
                </a:path>
              </a:pathLst>
            </a:custGeom>
            <a:solidFill>
              <a:srgbClr val="830C4F">
                <a:alpha val="12941"/>
              </a:srgbClr>
            </a:solidFill>
          </p:spPr>
          <p:txBody>
            <a:bodyPr/>
            <a:lstStyle/>
            <a:p>
              <a:endParaRPr lang="en-GB"/>
            </a:p>
          </p:txBody>
        </p:sp>
        <p:sp>
          <p:nvSpPr>
            <p:cNvPr id="6" name="TextBox 6"/>
            <p:cNvSpPr txBox="1"/>
            <p:nvPr/>
          </p:nvSpPr>
          <p:spPr>
            <a:xfrm>
              <a:off x="0" y="-38100"/>
              <a:ext cx="2953209" cy="1418636"/>
            </a:xfrm>
            <a:prstGeom prst="rect">
              <a:avLst/>
            </a:prstGeom>
          </p:spPr>
          <p:txBody>
            <a:bodyPr lIns="50800" tIns="50800" rIns="50800" bIns="50800" rtlCol="0" anchor="ctr"/>
            <a:lstStyle/>
            <a:p>
              <a:pPr algn="ctr">
                <a:lnSpc>
                  <a:spcPts val="2855"/>
                </a:lnSpc>
              </a:pPr>
              <a:endParaRPr/>
            </a:p>
          </p:txBody>
        </p:sp>
      </p:grpSp>
      <p:sp>
        <p:nvSpPr>
          <p:cNvPr id="7" name="TextBox 7"/>
          <p:cNvSpPr txBox="1"/>
          <p:nvPr/>
        </p:nvSpPr>
        <p:spPr>
          <a:xfrm>
            <a:off x="855236" y="1669524"/>
            <a:ext cx="7461985" cy="741570"/>
          </a:xfrm>
          <a:prstGeom prst="rect">
            <a:avLst/>
          </a:prstGeom>
        </p:spPr>
        <p:txBody>
          <a:bodyPr lIns="0" tIns="0" rIns="0" bIns="0" rtlCol="0" anchor="t">
            <a:spAutoFit/>
          </a:bodyPr>
          <a:lstStyle/>
          <a:p>
            <a:pPr marL="0" lvl="0" indent="0" algn="l">
              <a:lnSpc>
                <a:spcPts val="5320"/>
              </a:lnSpc>
              <a:spcBef>
                <a:spcPct val="0"/>
              </a:spcBef>
            </a:pPr>
            <a:r>
              <a:rPr lang="en-US" sz="3800" b="1">
                <a:solidFill>
                  <a:srgbClr val="060644"/>
                </a:solidFill>
                <a:latin typeface="Overpass Ultra-Bold"/>
                <a:ea typeface="Overpass Ultra-Bold"/>
                <a:cs typeface="Overpass Ultra-Bold"/>
                <a:sym typeface="Overpass Ultra-Bold"/>
              </a:rPr>
              <a:t>The Bangladeshi community</a:t>
            </a:r>
          </a:p>
        </p:txBody>
      </p:sp>
      <p:grpSp>
        <p:nvGrpSpPr>
          <p:cNvPr id="8" name="Group 8"/>
          <p:cNvGrpSpPr/>
          <p:nvPr/>
        </p:nvGrpSpPr>
        <p:grpSpPr>
          <a:xfrm>
            <a:off x="9204750" y="1602116"/>
            <a:ext cx="8502505" cy="3974666"/>
            <a:chOff x="0" y="0"/>
            <a:chExt cx="2953209" cy="1380536"/>
          </a:xfrm>
        </p:grpSpPr>
        <p:sp>
          <p:nvSpPr>
            <p:cNvPr id="9" name="Freeform 9"/>
            <p:cNvSpPr/>
            <p:nvPr/>
          </p:nvSpPr>
          <p:spPr>
            <a:xfrm>
              <a:off x="0" y="0"/>
              <a:ext cx="2953209" cy="1380536"/>
            </a:xfrm>
            <a:custGeom>
              <a:avLst/>
              <a:gdLst/>
              <a:ahLst/>
              <a:cxnLst/>
              <a:rect l="l" t="t" r="r" b="b"/>
              <a:pathLst>
                <a:path w="2953209" h="1380536">
                  <a:moveTo>
                    <a:pt x="46438" y="0"/>
                  </a:moveTo>
                  <a:lnTo>
                    <a:pt x="2906771" y="0"/>
                  </a:lnTo>
                  <a:cubicBezTo>
                    <a:pt x="2932418" y="0"/>
                    <a:pt x="2953209" y="20791"/>
                    <a:pt x="2953209" y="46438"/>
                  </a:cubicBezTo>
                  <a:lnTo>
                    <a:pt x="2953209" y="1334099"/>
                  </a:lnTo>
                  <a:cubicBezTo>
                    <a:pt x="2953209" y="1346415"/>
                    <a:pt x="2948317" y="1358226"/>
                    <a:pt x="2939608" y="1366935"/>
                  </a:cubicBezTo>
                  <a:cubicBezTo>
                    <a:pt x="2930899" y="1375644"/>
                    <a:pt x="2919087" y="1380536"/>
                    <a:pt x="2906771" y="1380536"/>
                  </a:cubicBezTo>
                  <a:lnTo>
                    <a:pt x="46438" y="1380536"/>
                  </a:lnTo>
                  <a:cubicBezTo>
                    <a:pt x="20791" y="1380536"/>
                    <a:pt x="0" y="1359746"/>
                    <a:pt x="0" y="1334099"/>
                  </a:cubicBezTo>
                  <a:lnTo>
                    <a:pt x="0" y="46438"/>
                  </a:lnTo>
                  <a:cubicBezTo>
                    <a:pt x="0" y="20791"/>
                    <a:pt x="20791" y="0"/>
                    <a:pt x="46438" y="0"/>
                  </a:cubicBezTo>
                  <a:close/>
                </a:path>
              </a:pathLst>
            </a:custGeom>
            <a:solidFill>
              <a:srgbClr val="00401A">
                <a:alpha val="12941"/>
              </a:srgbClr>
            </a:solidFill>
          </p:spPr>
          <p:txBody>
            <a:bodyPr/>
            <a:lstStyle/>
            <a:p>
              <a:endParaRPr lang="en-GB"/>
            </a:p>
          </p:txBody>
        </p:sp>
        <p:sp>
          <p:nvSpPr>
            <p:cNvPr id="10" name="TextBox 10"/>
            <p:cNvSpPr txBox="1"/>
            <p:nvPr/>
          </p:nvSpPr>
          <p:spPr>
            <a:xfrm>
              <a:off x="0" y="-38100"/>
              <a:ext cx="2953209" cy="1418636"/>
            </a:xfrm>
            <a:prstGeom prst="rect">
              <a:avLst/>
            </a:prstGeom>
          </p:spPr>
          <p:txBody>
            <a:bodyPr lIns="50800" tIns="50800" rIns="50800" bIns="50800" rtlCol="0" anchor="ctr"/>
            <a:lstStyle/>
            <a:p>
              <a:pPr algn="ctr">
                <a:lnSpc>
                  <a:spcPts val="2855"/>
                </a:lnSpc>
              </a:pPr>
              <a:endParaRPr/>
            </a:p>
          </p:txBody>
        </p:sp>
      </p:grpSp>
      <p:grpSp>
        <p:nvGrpSpPr>
          <p:cNvPr id="11" name="Group 11"/>
          <p:cNvGrpSpPr/>
          <p:nvPr/>
        </p:nvGrpSpPr>
        <p:grpSpPr>
          <a:xfrm>
            <a:off x="434669" y="5765049"/>
            <a:ext cx="8502505" cy="4234608"/>
            <a:chOff x="0" y="0"/>
            <a:chExt cx="2953209" cy="1470823"/>
          </a:xfrm>
        </p:grpSpPr>
        <p:sp>
          <p:nvSpPr>
            <p:cNvPr id="12" name="Freeform 12"/>
            <p:cNvSpPr/>
            <p:nvPr/>
          </p:nvSpPr>
          <p:spPr>
            <a:xfrm>
              <a:off x="0" y="0"/>
              <a:ext cx="2953209" cy="1470823"/>
            </a:xfrm>
            <a:custGeom>
              <a:avLst/>
              <a:gdLst/>
              <a:ahLst/>
              <a:cxnLst/>
              <a:rect l="l" t="t" r="r" b="b"/>
              <a:pathLst>
                <a:path w="2953209" h="1470823">
                  <a:moveTo>
                    <a:pt x="46438" y="0"/>
                  </a:moveTo>
                  <a:lnTo>
                    <a:pt x="2906771" y="0"/>
                  </a:lnTo>
                  <a:cubicBezTo>
                    <a:pt x="2932418" y="0"/>
                    <a:pt x="2953209" y="20791"/>
                    <a:pt x="2953209" y="46438"/>
                  </a:cubicBezTo>
                  <a:lnTo>
                    <a:pt x="2953209" y="1424385"/>
                  </a:lnTo>
                  <a:cubicBezTo>
                    <a:pt x="2953209" y="1450032"/>
                    <a:pt x="2932418" y="1470823"/>
                    <a:pt x="2906771" y="1470823"/>
                  </a:cubicBezTo>
                  <a:lnTo>
                    <a:pt x="46438" y="1470823"/>
                  </a:lnTo>
                  <a:cubicBezTo>
                    <a:pt x="34122" y="1470823"/>
                    <a:pt x="22310" y="1465931"/>
                    <a:pt x="13601" y="1457222"/>
                  </a:cubicBezTo>
                  <a:cubicBezTo>
                    <a:pt x="4893" y="1448513"/>
                    <a:pt x="0" y="1436701"/>
                    <a:pt x="0" y="1424385"/>
                  </a:cubicBezTo>
                  <a:lnTo>
                    <a:pt x="0" y="46438"/>
                  </a:lnTo>
                  <a:cubicBezTo>
                    <a:pt x="0" y="20791"/>
                    <a:pt x="20791" y="0"/>
                    <a:pt x="46438" y="0"/>
                  </a:cubicBezTo>
                  <a:close/>
                </a:path>
              </a:pathLst>
            </a:custGeom>
            <a:solidFill>
              <a:srgbClr val="9A24AD">
                <a:alpha val="12941"/>
              </a:srgbClr>
            </a:solidFill>
          </p:spPr>
          <p:txBody>
            <a:bodyPr/>
            <a:lstStyle/>
            <a:p>
              <a:endParaRPr lang="en-GB"/>
            </a:p>
          </p:txBody>
        </p:sp>
        <p:sp>
          <p:nvSpPr>
            <p:cNvPr id="13" name="TextBox 13"/>
            <p:cNvSpPr txBox="1"/>
            <p:nvPr/>
          </p:nvSpPr>
          <p:spPr>
            <a:xfrm>
              <a:off x="0" y="-38100"/>
              <a:ext cx="2953209" cy="1508923"/>
            </a:xfrm>
            <a:prstGeom prst="rect">
              <a:avLst/>
            </a:prstGeom>
          </p:spPr>
          <p:txBody>
            <a:bodyPr lIns="50800" tIns="50800" rIns="50800" bIns="50800" rtlCol="0" anchor="ctr"/>
            <a:lstStyle/>
            <a:p>
              <a:pPr algn="ctr">
                <a:lnSpc>
                  <a:spcPts val="2855"/>
                </a:lnSpc>
              </a:pPr>
              <a:endParaRPr/>
            </a:p>
          </p:txBody>
        </p:sp>
      </p:grpSp>
      <p:grpSp>
        <p:nvGrpSpPr>
          <p:cNvPr id="14" name="Group 14"/>
          <p:cNvGrpSpPr/>
          <p:nvPr/>
        </p:nvGrpSpPr>
        <p:grpSpPr>
          <a:xfrm>
            <a:off x="9350826" y="5765049"/>
            <a:ext cx="8502505" cy="4234608"/>
            <a:chOff x="0" y="0"/>
            <a:chExt cx="2953209" cy="1470823"/>
          </a:xfrm>
        </p:grpSpPr>
        <p:sp>
          <p:nvSpPr>
            <p:cNvPr id="15" name="Freeform 15"/>
            <p:cNvSpPr/>
            <p:nvPr/>
          </p:nvSpPr>
          <p:spPr>
            <a:xfrm>
              <a:off x="0" y="0"/>
              <a:ext cx="2953209" cy="1470823"/>
            </a:xfrm>
            <a:custGeom>
              <a:avLst/>
              <a:gdLst/>
              <a:ahLst/>
              <a:cxnLst/>
              <a:rect l="l" t="t" r="r" b="b"/>
              <a:pathLst>
                <a:path w="2953209" h="1470823">
                  <a:moveTo>
                    <a:pt x="46438" y="0"/>
                  </a:moveTo>
                  <a:lnTo>
                    <a:pt x="2906771" y="0"/>
                  </a:lnTo>
                  <a:cubicBezTo>
                    <a:pt x="2932418" y="0"/>
                    <a:pt x="2953209" y="20791"/>
                    <a:pt x="2953209" y="46438"/>
                  </a:cubicBezTo>
                  <a:lnTo>
                    <a:pt x="2953209" y="1424385"/>
                  </a:lnTo>
                  <a:cubicBezTo>
                    <a:pt x="2953209" y="1450032"/>
                    <a:pt x="2932418" y="1470823"/>
                    <a:pt x="2906771" y="1470823"/>
                  </a:cubicBezTo>
                  <a:lnTo>
                    <a:pt x="46438" y="1470823"/>
                  </a:lnTo>
                  <a:cubicBezTo>
                    <a:pt x="34122" y="1470823"/>
                    <a:pt x="22310" y="1465931"/>
                    <a:pt x="13601" y="1457222"/>
                  </a:cubicBezTo>
                  <a:cubicBezTo>
                    <a:pt x="4893" y="1448513"/>
                    <a:pt x="0" y="1436701"/>
                    <a:pt x="0" y="1424385"/>
                  </a:cubicBezTo>
                  <a:lnTo>
                    <a:pt x="0" y="46438"/>
                  </a:lnTo>
                  <a:cubicBezTo>
                    <a:pt x="0" y="20791"/>
                    <a:pt x="20791" y="0"/>
                    <a:pt x="46438" y="0"/>
                  </a:cubicBezTo>
                  <a:close/>
                </a:path>
              </a:pathLst>
            </a:custGeom>
            <a:solidFill>
              <a:srgbClr val="FFA500">
                <a:alpha val="12941"/>
              </a:srgbClr>
            </a:solidFill>
          </p:spPr>
          <p:txBody>
            <a:bodyPr/>
            <a:lstStyle/>
            <a:p>
              <a:endParaRPr lang="en-GB"/>
            </a:p>
          </p:txBody>
        </p:sp>
        <p:sp>
          <p:nvSpPr>
            <p:cNvPr id="16" name="TextBox 16"/>
            <p:cNvSpPr txBox="1"/>
            <p:nvPr/>
          </p:nvSpPr>
          <p:spPr>
            <a:xfrm>
              <a:off x="0" y="-38100"/>
              <a:ext cx="2953209" cy="1508923"/>
            </a:xfrm>
            <a:prstGeom prst="rect">
              <a:avLst/>
            </a:prstGeom>
          </p:spPr>
          <p:txBody>
            <a:bodyPr lIns="50800" tIns="50800" rIns="50800" bIns="50800" rtlCol="0" anchor="ctr"/>
            <a:lstStyle/>
            <a:p>
              <a:pPr algn="ctr">
                <a:lnSpc>
                  <a:spcPts val="2855"/>
                </a:lnSpc>
              </a:pPr>
              <a:endParaRPr/>
            </a:p>
          </p:txBody>
        </p:sp>
      </p:grpSp>
      <p:sp>
        <p:nvSpPr>
          <p:cNvPr id="17" name="TextBox 17"/>
          <p:cNvSpPr txBox="1"/>
          <p:nvPr/>
        </p:nvSpPr>
        <p:spPr>
          <a:xfrm>
            <a:off x="9542081" y="1669524"/>
            <a:ext cx="7461985" cy="741570"/>
          </a:xfrm>
          <a:prstGeom prst="rect">
            <a:avLst/>
          </a:prstGeom>
        </p:spPr>
        <p:txBody>
          <a:bodyPr lIns="0" tIns="0" rIns="0" bIns="0" rtlCol="0" anchor="t">
            <a:spAutoFit/>
          </a:bodyPr>
          <a:lstStyle/>
          <a:p>
            <a:pPr marL="0" lvl="0" indent="0" algn="l">
              <a:lnSpc>
                <a:spcPts val="5320"/>
              </a:lnSpc>
              <a:spcBef>
                <a:spcPct val="0"/>
              </a:spcBef>
            </a:pPr>
            <a:r>
              <a:rPr lang="en-US" sz="3800" b="1">
                <a:solidFill>
                  <a:srgbClr val="060644"/>
                </a:solidFill>
                <a:latin typeface="Overpass Ultra-Bold"/>
                <a:ea typeface="Overpass Ultra-Bold"/>
                <a:cs typeface="Overpass Ultra-Bold"/>
                <a:sym typeface="Overpass Ultra-Bold"/>
              </a:rPr>
              <a:t>The Pakistani community</a:t>
            </a:r>
          </a:p>
        </p:txBody>
      </p:sp>
      <p:sp>
        <p:nvSpPr>
          <p:cNvPr id="18" name="TextBox 18"/>
          <p:cNvSpPr txBox="1"/>
          <p:nvPr/>
        </p:nvSpPr>
        <p:spPr>
          <a:xfrm>
            <a:off x="638945" y="6014931"/>
            <a:ext cx="8093952" cy="746454"/>
          </a:xfrm>
          <a:prstGeom prst="rect">
            <a:avLst/>
          </a:prstGeom>
        </p:spPr>
        <p:txBody>
          <a:bodyPr lIns="0" tIns="0" rIns="0" bIns="0" rtlCol="0" anchor="t">
            <a:spAutoFit/>
          </a:bodyPr>
          <a:lstStyle/>
          <a:p>
            <a:pPr marL="0" lvl="0" indent="0" algn="l">
              <a:lnSpc>
                <a:spcPts val="5322"/>
              </a:lnSpc>
              <a:spcBef>
                <a:spcPct val="0"/>
              </a:spcBef>
            </a:pPr>
            <a:r>
              <a:rPr lang="en-US" sz="3801" b="1">
                <a:solidFill>
                  <a:srgbClr val="060644"/>
                </a:solidFill>
                <a:latin typeface="Overpass Ultra-Bold"/>
                <a:ea typeface="Overpass Ultra-Bold"/>
                <a:cs typeface="Overpass Ultra-Bold"/>
                <a:sym typeface="Overpass Ultra-Bold"/>
              </a:rPr>
              <a:t>The African/Caribbean community</a:t>
            </a:r>
          </a:p>
        </p:txBody>
      </p:sp>
      <p:sp>
        <p:nvSpPr>
          <p:cNvPr id="19" name="TextBox 19"/>
          <p:cNvSpPr txBox="1"/>
          <p:nvPr/>
        </p:nvSpPr>
        <p:spPr>
          <a:xfrm>
            <a:off x="9542081" y="5972238"/>
            <a:ext cx="8093952" cy="741522"/>
          </a:xfrm>
          <a:prstGeom prst="rect">
            <a:avLst/>
          </a:prstGeom>
        </p:spPr>
        <p:txBody>
          <a:bodyPr lIns="0" tIns="0" rIns="0" bIns="0" rtlCol="0" anchor="t">
            <a:spAutoFit/>
          </a:bodyPr>
          <a:lstStyle/>
          <a:p>
            <a:pPr marL="0" lvl="0" indent="0" algn="l">
              <a:lnSpc>
                <a:spcPts val="5322"/>
              </a:lnSpc>
              <a:spcBef>
                <a:spcPct val="0"/>
              </a:spcBef>
            </a:pPr>
            <a:r>
              <a:rPr lang="en-US" sz="3801" b="1">
                <a:solidFill>
                  <a:srgbClr val="060644"/>
                </a:solidFill>
                <a:latin typeface="Overpass Ultra-Bold"/>
                <a:ea typeface="Overpass Ultra-Bold"/>
                <a:cs typeface="Overpass Ultra-Bold"/>
                <a:sym typeface="Overpass Ultra-Bold"/>
              </a:rPr>
              <a:t>Children and young people</a:t>
            </a:r>
          </a:p>
        </p:txBody>
      </p:sp>
      <p:grpSp>
        <p:nvGrpSpPr>
          <p:cNvPr id="20" name="Group 20"/>
          <p:cNvGrpSpPr/>
          <p:nvPr/>
        </p:nvGrpSpPr>
        <p:grpSpPr>
          <a:xfrm>
            <a:off x="434669" y="2615016"/>
            <a:ext cx="938206" cy="437481"/>
            <a:chOff x="0" y="0"/>
            <a:chExt cx="342205" cy="159569"/>
          </a:xfrm>
        </p:grpSpPr>
        <p:sp>
          <p:nvSpPr>
            <p:cNvPr id="21" name="Freeform 21"/>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830C4F"/>
            </a:solidFill>
          </p:spPr>
          <p:txBody>
            <a:bodyPr/>
            <a:lstStyle/>
            <a:p>
              <a:endParaRPr lang="en-GB"/>
            </a:p>
          </p:txBody>
        </p:sp>
        <p:sp>
          <p:nvSpPr>
            <p:cNvPr id="22" name="TextBox 22"/>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23" name="TextBox 23"/>
          <p:cNvSpPr txBox="1"/>
          <p:nvPr/>
        </p:nvSpPr>
        <p:spPr>
          <a:xfrm>
            <a:off x="1741639" y="2605491"/>
            <a:ext cx="6991258" cy="744832"/>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Higher levels of trust in GPs, the NHS and scientists; less trust in online information.</a:t>
            </a:r>
          </a:p>
        </p:txBody>
      </p:sp>
      <p:grpSp>
        <p:nvGrpSpPr>
          <p:cNvPr id="24" name="Group 24"/>
          <p:cNvGrpSpPr/>
          <p:nvPr/>
        </p:nvGrpSpPr>
        <p:grpSpPr>
          <a:xfrm>
            <a:off x="493548" y="4098768"/>
            <a:ext cx="938206" cy="437481"/>
            <a:chOff x="0" y="0"/>
            <a:chExt cx="342205" cy="159569"/>
          </a:xfrm>
        </p:grpSpPr>
        <p:sp>
          <p:nvSpPr>
            <p:cNvPr id="25" name="Freeform 25"/>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830C4F"/>
            </a:solidFill>
          </p:spPr>
          <p:txBody>
            <a:bodyPr/>
            <a:lstStyle/>
            <a:p>
              <a:endParaRPr lang="en-GB"/>
            </a:p>
          </p:txBody>
        </p:sp>
        <p:sp>
          <p:nvSpPr>
            <p:cNvPr id="26" name="TextBox 26"/>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27" name="TextBox 27"/>
          <p:cNvSpPr txBox="1"/>
          <p:nvPr/>
        </p:nvSpPr>
        <p:spPr>
          <a:xfrm>
            <a:off x="1741639" y="3540823"/>
            <a:ext cx="6991258" cy="1744957"/>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Levels of literacy and digital inclusion may vary, with a generational element- GPs especially important for those with lower levels, especially those perceived by patients as good and supportive.</a:t>
            </a:r>
          </a:p>
        </p:txBody>
      </p:sp>
      <p:grpSp>
        <p:nvGrpSpPr>
          <p:cNvPr id="28" name="Group 28"/>
          <p:cNvGrpSpPr/>
          <p:nvPr/>
        </p:nvGrpSpPr>
        <p:grpSpPr>
          <a:xfrm>
            <a:off x="9226244" y="2466103"/>
            <a:ext cx="938206" cy="437481"/>
            <a:chOff x="0" y="0"/>
            <a:chExt cx="342205" cy="159569"/>
          </a:xfrm>
        </p:grpSpPr>
        <p:sp>
          <p:nvSpPr>
            <p:cNvPr id="29" name="Freeform 29"/>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0401A"/>
            </a:solidFill>
          </p:spPr>
          <p:txBody>
            <a:bodyPr/>
            <a:lstStyle/>
            <a:p>
              <a:endParaRPr lang="en-GB"/>
            </a:p>
          </p:txBody>
        </p:sp>
        <p:sp>
          <p:nvSpPr>
            <p:cNvPr id="30" name="TextBox 30"/>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31" name="TextBox 31"/>
          <p:cNvSpPr txBox="1"/>
          <p:nvPr/>
        </p:nvSpPr>
        <p:spPr>
          <a:xfrm>
            <a:off x="10249243" y="2456578"/>
            <a:ext cx="7399812" cy="744832"/>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Lower trust in GPs, more likely to seek information online or through friends/ family.</a:t>
            </a:r>
          </a:p>
        </p:txBody>
      </p:sp>
      <p:grpSp>
        <p:nvGrpSpPr>
          <p:cNvPr id="32" name="Group 32"/>
          <p:cNvGrpSpPr/>
          <p:nvPr/>
        </p:nvGrpSpPr>
        <p:grpSpPr>
          <a:xfrm>
            <a:off x="9244597" y="3661287"/>
            <a:ext cx="938206" cy="437481"/>
            <a:chOff x="0" y="0"/>
            <a:chExt cx="342205" cy="159569"/>
          </a:xfrm>
        </p:grpSpPr>
        <p:sp>
          <p:nvSpPr>
            <p:cNvPr id="33" name="Freeform 33"/>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0401A"/>
            </a:solidFill>
          </p:spPr>
          <p:txBody>
            <a:bodyPr/>
            <a:lstStyle/>
            <a:p>
              <a:endParaRPr lang="en-GB"/>
            </a:p>
          </p:txBody>
        </p:sp>
        <p:sp>
          <p:nvSpPr>
            <p:cNvPr id="34" name="TextBox 34"/>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35" name="TextBox 35"/>
          <p:cNvSpPr txBox="1"/>
          <p:nvPr/>
        </p:nvSpPr>
        <p:spPr>
          <a:xfrm>
            <a:off x="10267596" y="3340798"/>
            <a:ext cx="7399812" cy="1078207"/>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People perceived as prestigious can be effective influencers (for example: someone running a successful local business)</a:t>
            </a:r>
          </a:p>
        </p:txBody>
      </p:sp>
      <p:grpSp>
        <p:nvGrpSpPr>
          <p:cNvPr id="36" name="Group 36"/>
          <p:cNvGrpSpPr/>
          <p:nvPr/>
        </p:nvGrpSpPr>
        <p:grpSpPr>
          <a:xfrm>
            <a:off x="9226244" y="4713168"/>
            <a:ext cx="938206" cy="437481"/>
            <a:chOff x="0" y="0"/>
            <a:chExt cx="342205" cy="159569"/>
          </a:xfrm>
        </p:grpSpPr>
        <p:sp>
          <p:nvSpPr>
            <p:cNvPr id="37" name="Freeform 37"/>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00401A"/>
            </a:solidFill>
          </p:spPr>
          <p:txBody>
            <a:bodyPr/>
            <a:lstStyle/>
            <a:p>
              <a:endParaRPr lang="en-GB"/>
            </a:p>
          </p:txBody>
        </p:sp>
        <p:sp>
          <p:nvSpPr>
            <p:cNvPr id="38" name="TextBox 38"/>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39" name="TextBox 39"/>
          <p:cNvSpPr txBox="1"/>
          <p:nvPr/>
        </p:nvSpPr>
        <p:spPr>
          <a:xfrm>
            <a:off x="10307443" y="4561880"/>
            <a:ext cx="7399812" cy="744832"/>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Government/WHO websites and BBC News are trusted sources of info.</a:t>
            </a:r>
          </a:p>
        </p:txBody>
      </p:sp>
      <p:grpSp>
        <p:nvGrpSpPr>
          <p:cNvPr id="40" name="Group 40"/>
          <p:cNvGrpSpPr/>
          <p:nvPr/>
        </p:nvGrpSpPr>
        <p:grpSpPr>
          <a:xfrm>
            <a:off x="493548" y="7110323"/>
            <a:ext cx="938206" cy="437481"/>
            <a:chOff x="0" y="0"/>
            <a:chExt cx="342205" cy="159569"/>
          </a:xfrm>
        </p:grpSpPr>
        <p:sp>
          <p:nvSpPr>
            <p:cNvPr id="41" name="Freeform 41"/>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9A24AD"/>
            </a:solidFill>
          </p:spPr>
          <p:txBody>
            <a:bodyPr/>
            <a:lstStyle/>
            <a:p>
              <a:endParaRPr lang="en-GB"/>
            </a:p>
          </p:txBody>
        </p:sp>
        <p:sp>
          <p:nvSpPr>
            <p:cNvPr id="42" name="TextBox 42"/>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43" name="TextBox 43"/>
          <p:cNvSpPr txBox="1"/>
          <p:nvPr/>
        </p:nvSpPr>
        <p:spPr>
          <a:xfrm>
            <a:off x="1656991" y="6951885"/>
            <a:ext cx="6991258" cy="744832"/>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High levels of trust in the NHS brand, but not necessarily individual local GPs.</a:t>
            </a:r>
          </a:p>
        </p:txBody>
      </p:sp>
      <p:grpSp>
        <p:nvGrpSpPr>
          <p:cNvPr id="44" name="Group 44"/>
          <p:cNvGrpSpPr/>
          <p:nvPr/>
        </p:nvGrpSpPr>
        <p:grpSpPr>
          <a:xfrm>
            <a:off x="493548" y="7861193"/>
            <a:ext cx="938206" cy="437481"/>
            <a:chOff x="0" y="0"/>
            <a:chExt cx="342205" cy="159569"/>
          </a:xfrm>
        </p:grpSpPr>
        <p:sp>
          <p:nvSpPr>
            <p:cNvPr id="45" name="Freeform 45"/>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9A24AD"/>
            </a:solidFill>
          </p:spPr>
          <p:txBody>
            <a:bodyPr/>
            <a:lstStyle/>
            <a:p>
              <a:endParaRPr lang="en-GB"/>
            </a:p>
          </p:txBody>
        </p:sp>
        <p:sp>
          <p:nvSpPr>
            <p:cNvPr id="46" name="TextBox 46"/>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47" name="TextBox 47"/>
          <p:cNvSpPr txBox="1"/>
          <p:nvPr/>
        </p:nvSpPr>
        <p:spPr>
          <a:xfrm>
            <a:off x="1656991" y="7887217"/>
            <a:ext cx="6991258" cy="411457"/>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Likely to seek out information online.</a:t>
            </a:r>
          </a:p>
        </p:txBody>
      </p:sp>
      <p:grpSp>
        <p:nvGrpSpPr>
          <p:cNvPr id="48" name="Group 48"/>
          <p:cNvGrpSpPr/>
          <p:nvPr/>
        </p:nvGrpSpPr>
        <p:grpSpPr>
          <a:xfrm>
            <a:off x="493548" y="8814300"/>
            <a:ext cx="938206" cy="437481"/>
            <a:chOff x="0" y="0"/>
            <a:chExt cx="342205" cy="159569"/>
          </a:xfrm>
        </p:grpSpPr>
        <p:sp>
          <p:nvSpPr>
            <p:cNvPr id="49" name="Freeform 49"/>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9A24AD"/>
            </a:solidFill>
          </p:spPr>
          <p:txBody>
            <a:bodyPr/>
            <a:lstStyle/>
            <a:p>
              <a:endParaRPr lang="en-GB"/>
            </a:p>
          </p:txBody>
        </p:sp>
        <p:sp>
          <p:nvSpPr>
            <p:cNvPr id="50" name="TextBox 50"/>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51" name="TextBox 51"/>
          <p:cNvSpPr txBox="1"/>
          <p:nvPr/>
        </p:nvSpPr>
        <p:spPr>
          <a:xfrm>
            <a:off x="1656991" y="8489174"/>
            <a:ext cx="6991258" cy="1078207"/>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Some may prefer information NOT to be in writing. NHS-produced online videos or reels could be effective for engagement.</a:t>
            </a:r>
          </a:p>
        </p:txBody>
      </p:sp>
      <p:grpSp>
        <p:nvGrpSpPr>
          <p:cNvPr id="52" name="Group 52"/>
          <p:cNvGrpSpPr/>
          <p:nvPr/>
        </p:nvGrpSpPr>
        <p:grpSpPr>
          <a:xfrm>
            <a:off x="9388962" y="7204239"/>
            <a:ext cx="938206" cy="437481"/>
            <a:chOff x="0" y="0"/>
            <a:chExt cx="342205" cy="159569"/>
          </a:xfrm>
        </p:grpSpPr>
        <p:sp>
          <p:nvSpPr>
            <p:cNvPr id="53" name="Freeform 53"/>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CC5B21"/>
            </a:solidFill>
          </p:spPr>
          <p:txBody>
            <a:bodyPr/>
            <a:lstStyle/>
            <a:p>
              <a:endParaRPr lang="en-GB"/>
            </a:p>
          </p:txBody>
        </p:sp>
        <p:sp>
          <p:nvSpPr>
            <p:cNvPr id="54" name="TextBox 54"/>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55" name="TextBox 55"/>
          <p:cNvSpPr txBox="1"/>
          <p:nvPr/>
        </p:nvSpPr>
        <p:spPr>
          <a:xfrm>
            <a:off x="10453520" y="6951885"/>
            <a:ext cx="7399812" cy="1078207"/>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Reliant on parents or school for information; some may feel that decisions about vaccines are up to the school/parent, not them.</a:t>
            </a:r>
          </a:p>
        </p:txBody>
      </p:sp>
      <p:grpSp>
        <p:nvGrpSpPr>
          <p:cNvPr id="56" name="Group 56"/>
          <p:cNvGrpSpPr/>
          <p:nvPr/>
        </p:nvGrpSpPr>
        <p:grpSpPr>
          <a:xfrm>
            <a:off x="9388962" y="8522787"/>
            <a:ext cx="938206" cy="437481"/>
            <a:chOff x="0" y="0"/>
            <a:chExt cx="342205" cy="159569"/>
          </a:xfrm>
        </p:grpSpPr>
        <p:sp>
          <p:nvSpPr>
            <p:cNvPr id="57" name="Freeform 57"/>
            <p:cNvSpPr/>
            <p:nvPr/>
          </p:nvSpPr>
          <p:spPr>
            <a:xfrm>
              <a:off x="0" y="0"/>
              <a:ext cx="342205" cy="159569"/>
            </a:xfrm>
            <a:custGeom>
              <a:avLst/>
              <a:gdLst/>
              <a:ahLst/>
              <a:cxnLst/>
              <a:rect l="l" t="t" r="r" b="b"/>
              <a:pathLst>
                <a:path w="342205" h="159569">
                  <a:moveTo>
                    <a:pt x="139005" y="0"/>
                  </a:moveTo>
                  <a:lnTo>
                    <a:pt x="0" y="0"/>
                  </a:lnTo>
                  <a:lnTo>
                    <a:pt x="0" y="159569"/>
                  </a:lnTo>
                  <a:lnTo>
                    <a:pt x="139005" y="159569"/>
                  </a:lnTo>
                  <a:lnTo>
                    <a:pt x="342205" y="79784"/>
                  </a:lnTo>
                  <a:lnTo>
                    <a:pt x="139005" y="0"/>
                  </a:lnTo>
                  <a:close/>
                </a:path>
              </a:pathLst>
            </a:custGeom>
            <a:solidFill>
              <a:srgbClr val="CC5B21"/>
            </a:solidFill>
          </p:spPr>
          <p:txBody>
            <a:bodyPr/>
            <a:lstStyle/>
            <a:p>
              <a:endParaRPr lang="en-GB"/>
            </a:p>
          </p:txBody>
        </p:sp>
        <p:sp>
          <p:nvSpPr>
            <p:cNvPr id="58" name="TextBox 58"/>
            <p:cNvSpPr txBox="1"/>
            <p:nvPr/>
          </p:nvSpPr>
          <p:spPr>
            <a:xfrm>
              <a:off x="0" y="-38100"/>
              <a:ext cx="227905" cy="197669"/>
            </a:xfrm>
            <a:prstGeom prst="rect">
              <a:avLst/>
            </a:prstGeom>
          </p:spPr>
          <p:txBody>
            <a:bodyPr lIns="50800" tIns="50800" rIns="50800" bIns="50800" rtlCol="0" anchor="ctr"/>
            <a:lstStyle/>
            <a:p>
              <a:pPr algn="ctr">
                <a:lnSpc>
                  <a:spcPts val="2855"/>
                </a:lnSpc>
              </a:pPr>
              <a:endParaRPr/>
            </a:p>
          </p:txBody>
        </p:sp>
      </p:grpSp>
      <p:sp>
        <p:nvSpPr>
          <p:cNvPr id="59" name="TextBox 59"/>
          <p:cNvSpPr txBox="1"/>
          <p:nvPr/>
        </p:nvSpPr>
        <p:spPr>
          <a:xfrm>
            <a:off x="10453520" y="8270434"/>
            <a:ext cx="7399812" cy="1078207"/>
          </a:xfrm>
          <a:prstGeom prst="rect">
            <a:avLst/>
          </a:prstGeom>
        </p:spPr>
        <p:txBody>
          <a:bodyPr lIns="0" tIns="0" rIns="0" bIns="0" rtlCol="0" anchor="t">
            <a:spAutoFit/>
          </a:bodyPr>
          <a:lstStyle/>
          <a:p>
            <a:pPr marL="0" lvl="0" indent="0" algn="l">
              <a:lnSpc>
                <a:spcPts val="2699"/>
              </a:lnSpc>
            </a:pPr>
            <a:r>
              <a:rPr lang="en-US" sz="2699" b="1">
                <a:solidFill>
                  <a:srgbClr val="060644"/>
                </a:solidFill>
                <a:latin typeface="Overpass Ultra-Bold"/>
                <a:ea typeface="Overpass Ultra-Bold"/>
                <a:cs typeface="Overpass Ultra-Bold"/>
                <a:sym typeface="Overpass Ultra-Bold"/>
              </a:rPr>
              <a:t>For early childhood vaccinations, health visitors can play an important role in communicating with parents.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72716"/>
            <a:ext cx="18288000" cy="9447227"/>
            <a:chOff x="0" y="0"/>
            <a:chExt cx="4816593" cy="2488159"/>
          </a:xfrm>
        </p:grpSpPr>
        <p:sp>
          <p:nvSpPr>
            <p:cNvPr id="3" name="Freeform 3"/>
            <p:cNvSpPr/>
            <p:nvPr/>
          </p:nvSpPr>
          <p:spPr>
            <a:xfrm>
              <a:off x="0" y="0"/>
              <a:ext cx="4816592" cy="2488159"/>
            </a:xfrm>
            <a:custGeom>
              <a:avLst/>
              <a:gdLst/>
              <a:ahLst/>
              <a:cxnLst/>
              <a:rect l="l" t="t" r="r" b="b"/>
              <a:pathLst>
                <a:path w="4816592" h="2488159">
                  <a:moveTo>
                    <a:pt x="0" y="0"/>
                  </a:moveTo>
                  <a:lnTo>
                    <a:pt x="4816592" y="0"/>
                  </a:lnTo>
                  <a:lnTo>
                    <a:pt x="4816592" y="2488159"/>
                  </a:lnTo>
                  <a:lnTo>
                    <a:pt x="0" y="2488159"/>
                  </a:lnTo>
                  <a:close/>
                </a:path>
              </a:pathLst>
            </a:custGeom>
            <a:solidFill>
              <a:srgbClr val="E1BBCD"/>
            </a:solidFill>
          </p:spPr>
          <p:txBody>
            <a:bodyPr/>
            <a:lstStyle/>
            <a:p>
              <a:endParaRPr lang="en-GB"/>
            </a:p>
          </p:txBody>
        </p:sp>
        <p:sp>
          <p:nvSpPr>
            <p:cNvPr id="4" name="TextBox 4"/>
            <p:cNvSpPr txBox="1"/>
            <p:nvPr/>
          </p:nvSpPr>
          <p:spPr>
            <a:xfrm>
              <a:off x="0" y="-9525"/>
              <a:ext cx="4816593" cy="2497684"/>
            </a:xfrm>
            <a:prstGeom prst="rect">
              <a:avLst/>
            </a:prstGeom>
          </p:spPr>
          <p:txBody>
            <a:bodyPr lIns="50800" tIns="50800" rIns="50800" bIns="50800" rtlCol="0" anchor="ctr"/>
            <a:lstStyle/>
            <a:p>
              <a:pPr algn="ctr">
                <a:lnSpc>
                  <a:spcPts val="1623"/>
                </a:lnSpc>
              </a:pPr>
              <a:endParaRPr/>
            </a:p>
          </p:txBody>
        </p:sp>
      </p:grpSp>
      <p:sp>
        <p:nvSpPr>
          <p:cNvPr id="5" name="TextBox 5"/>
          <p:cNvSpPr txBox="1"/>
          <p:nvPr/>
        </p:nvSpPr>
        <p:spPr>
          <a:xfrm>
            <a:off x="1028700" y="784856"/>
            <a:ext cx="11260633" cy="829766"/>
          </a:xfrm>
          <a:prstGeom prst="rect">
            <a:avLst/>
          </a:prstGeom>
        </p:spPr>
        <p:txBody>
          <a:bodyPr lIns="0" tIns="0" rIns="0" bIns="0" rtlCol="0" anchor="t">
            <a:spAutoFit/>
          </a:bodyPr>
          <a:lstStyle/>
          <a:p>
            <a:pPr algn="l">
              <a:lnSpc>
                <a:spcPts val="5292"/>
              </a:lnSpc>
            </a:pPr>
            <a:r>
              <a:rPr lang="en-US" sz="5292" b="1">
                <a:solidFill>
                  <a:srgbClr val="000000"/>
                </a:solidFill>
                <a:latin typeface="Overpass Ultra-Bold"/>
                <a:ea typeface="Overpass Ultra-Bold"/>
                <a:cs typeface="Overpass Ultra-Bold"/>
                <a:sym typeface="Overpass Ultra-Bold"/>
              </a:rPr>
              <a:t>Hospital to community</a:t>
            </a:r>
          </a:p>
        </p:txBody>
      </p:sp>
      <p:sp>
        <p:nvSpPr>
          <p:cNvPr id="6" name="TextBox 6"/>
          <p:cNvSpPr txBox="1"/>
          <p:nvPr/>
        </p:nvSpPr>
        <p:spPr>
          <a:xfrm>
            <a:off x="513285" y="1519371"/>
            <a:ext cx="17261430" cy="8096251"/>
          </a:xfrm>
          <a:prstGeom prst="rect">
            <a:avLst/>
          </a:prstGeom>
        </p:spPr>
        <p:txBody>
          <a:bodyPr lIns="0" tIns="0" rIns="0" bIns="0" rtlCol="0" anchor="t">
            <a:spAutoFit/>
          </a:bodyPr>
          <a:lstStyle/>
          <a:p>
            <a:pPr marL="755651" lvl="1" indent="-377825" algn="l">
              <a:lnSpc>
                <a:spcPts val="4200"/>
              </a:lnSpc>
              <a:buFont typeface="Arial"/>
              <a:buChar char="•"/>
            </a:pPr>
            <a:r>
              <a:rPr lang="en-US" sz="3500" dirty="0">
                <a:solidFill>
                  <a:srgbClr val="000000"/>
                </a:solidFill>
                <a:latin typeface="Overpass"/>
                <a:ea typeface="Overpass"/>
                <a:cs typeface="Overpass"/>
                <a:sym typeface="Overpass"/>
              </a:rPr>
              <a:t>Experience of access to services, including long waiting times, impacts the level of trust people have in the service, which in turn impacts perception of the quality of care.  If people feel they can’t access primary care when they need it, and that the quality isn’t as good, they will continue to overuse hospitals.</a:t>
            </a:r>
          </a:p>
          <a:p>
            <a:pPr marL="755651" lvl="1" indent="-377825" algn="l">
              <a:lnSpc>
                <a:spcPts val="4200"/>
              </a:lnSpc>
              <a:buFont typeface="Arial"/>
              <a:buChar char="•"/>
            </a:pPr>
            <a:r>
              <a:rPr lang="en-US" sz="3500" dirty="0">
                <a:solidFill>
                  <a:srgbClr val="000000"/>
                </a:solidFill>
                <a:latin typeface="Overpass"/>
                <a:ea typeface="Overpass"/>
                <a:cs typeface="Overpass"/>
                <a:sym typeface="Overpass"/>
              </a:rPr>
              <a:t>A simple, straightforward and transparent process for accessing care across the hospital and community is needed.</a:t>
            </a:r>
          </a:p>
          <a:p>
            <a:pPr marL="755651" lvl="1" indent="-377825" algn="l">
              <a:lnSpc>
                <a:spcPts val="4200"/>
              </a:lnSpc>
              <a:buFont typeface="Arial"/>
              <a:buChar char="•"/>
            </a:pPr>
            <a:r>
              <a:rPr lang="en-US" sz="3500" dirty="0">
                <a:solidFill>
                  <a:srgbClr val="000000"/>
                </a:solidFill>
                <a:latin typeface="Overpass"/>
                <a:ea typeface="Overpass"/>
                <a:cs typeface="Overpass"/>
                <a:sym typeface="Overpass"/>
              </a:rPr>
              <a:t>People want to feel that their care is well managed by a consistent team and that they can access the information that’s important to them easily without having to understand the complex systems of multiple service providers. Requires improved administrative processes within and between services. </a:t>
            </a:r>
          </a:p>
          <a:p>
            <a:pPr marL="755651" lvl="1" indent="-377825" algn="l">
              <a:lnSpc>
                <a:spcPts val="4200"/>
              </a:lnSpc>
              <a:buFont typeface="Arial"/>
              <a:buChar char="•"/>
            </a:pPr>
            <a:r>
              <a:rPr lang="en-US" sz="3500" dirty="0">
                <a:solidFill>
                  <a:srgbClr val="000000"/>
                </a:solidFill>
                <a:latin typeface="Overpass"/>
                <a:ea typeface="Overpass"/>
                <a:cs typeface="Overpass"/>
                <a:sym typeface="Overpass"/>
              </a:rPr>
              <a:t>Anticipative care- feeling that you are being checked up on, looked after before issues escalate. Support to understand how to use systems when needed.</a:t>
            </a:r>
          </a:p>
          <a:p>
            <a:pPr marL="755651" lvl="1" indent="-377825" algn="l">
              <a:lnSpc>
                <a:spcPts val="4200"/>
              </a:lnSpc>
              <a:buFont typeface="Arial"/>
              <a:buChar char="•"/>
            </a:pPr>
            <a:r>
              <a:rPr lang="en-US" sz="3500" dirty="0">
                <a:solidFill>
                  <a:srgbClr val="000000"/>
                </a:solidFill>
                <a:latin typeface="Overpass"/>
                <a:ea typeface="Overpass"/>
                <a:cs typeface="Overpass"/>
                <a:sym typeface="Overpass"/>
              </a:rPr>
              <a:t>More seamless interface between GP and hospital with reliable shared patient records </a:t>
            </a:r>
          </a:p>
          <a:p>
            <a:pPr marL="755651" lvl="1" indent="-377825" algn="l">
              <a:lnSpc>
                <a:spcPts val="4200"/>
              </a:lnSpc>
              <a:buFont typeface="Arial"/>
              <a:buChar char="•"/>
            </a:pPr>
            <a:r>
              <a:rPr lang="en-US" sz="3500" dirty="0">
                <a:solidFill>
                  <a:srgbClr val="000000"/>
                </a:solidFill>
                <a:latin typeface="Overpass"/>
                <a:ea typeface="Overpass"/>
                <a:cs typeface="Overpass"/>
                <a:sym typeface="Overpass"/>
              </a:rPr>
              <a:t>Timely availability of accurate diagnostic investigations.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9555" y="1624966"/>
            <a:ext cx="11746654" cy="3817892"/>
            <a:chOff x="0" y="0"/>
            <a:chExt cx="3093769" cy="1005535"/>
          </a:xfrm>
        </p:grpSpPr>
        <p:sp>
          <p:nvSpPr>
            <p:cNvPr id="3" name="Freeform 3"/>
            <p:cNvSpPr/>
            <p:nvPr/>
          </p:nvSpPr>
          <p:spPr>
            <a:xfrm>
              <a:off x="0" y="0"/>
              <a:ext cx="3093769" cy="1005535"/>
            </a:xfrm>
            <a:custGeom>
              <a:avLst/>
              <a:gdLst/>
              <a:ahLst/>
              <a:cxnLst/>
              <a:rect l="l" t="t" r="r" b="b"/>
              <a:pathLst>
                <a:path w="3093769" h="1005535">
                  <a:moveTo>
                    <a:pt x="0" y="0"/>
                  </a:moveTo>
                  <a:lnTo>
                    <a:pt x="3093769" y="0"/>
                  </a:lnTo>
                  <a:lnTo>
                    <a:pt x="3093769" y="1005535"/>
                  </a:lnTo>
                  <a:lnTo>
                    <a:pt x="0" y="1005535"/>
                  </a:lnTo>
                  <a:close/>
                </a:path>
              </a:pathLst>
            </a:custGeom>
            <a:solidFill>
              <a:srgbClr val="FF1616">
                <a:alpha val="7843"/>
              </a:srgbClr>
            </a:solidFill>
          </p:spPr>
          <p:txBody>
            <a:bodyPr/>
            <a:lstStyle/>
            <a:p>
              <a:endParaRPr lang="en-GB"/>
            </a:p>
          </p:txBody>
        </p:sp>
        <p:sp>
          <p:nvSpPr>
            <p:cNvPr id="4" name="TextBox 4"/>
            <p:cNvSpPr txBox="1"/>
            <p:nvPr/>
          </p:nvSpPr>
          <p:spPr>
            <a:xfrm>
              <a:off x="0" y="-9525"/>
              <a:ext cx="3093769" cy="1015060"/>
            </a:xfrm>
            <a:prstGeom prst="rect">
              <a:avLst/>
            </a:prstGeom>
          </p:spPr>
          <p:txBody>
            <a:bodyPr lIns="50800" tIns="50800" rIns="50800" bIns="50800" rtlCol="0" anchor="ctr"/>
            <a:lstStyle/>
            <a:p>
              <a:pPr algn="ctr">
                <a:lnSpc>
                  <a:spcPts val="1623"/>
                </a:lnSpc>
              </a:pPr>
              <a:endParaRPr/>
            </a:p>
          </p:txBody>
        </p:sp>
      </p:grpSp>
      <p:grpSp>
        <p:nvGrpSpPr>
          <p:cNvPr id="5" name="Group 5"/>
          <p:cNvGrpSpPr/>
          <p:nvPr/>
        </p:nvGrpSpPr>
        <p:grpSpPr>
          <a:xfrm>
            <a:off x="-3444410" y="1647524"/>
            <a:ext cx="13277765" cy="9246471"/>
            <a:chOff x="0" y="0"/>
            <a:chExt cx="3497025" cy="2435285"/>
          </a:xfrm>
        </p:grpSpPr>
        <p:sp>
          <p:nvSpPr>
            <p:cNvPr id="6" name="Freeform 6"/>
            <p:cNvSpPr/>
            <p:nvPr/>
          </p:nvSpPr>
          <p:spPr>
            <a:xfrm>
              <a:off x="0" y="0"/>
              <a:ext cx="3497025" cy="2435284"/>
            </a:xfrm>
            <a:custGeom>
              <a:avLst/>
              <a:gdLst/>
              <a:ahLst/>
              <a:cxnLst/>
              <a:rect l="l" t="t" r="r" b="b"/>
              <a:pathLst>
                <a:path w="3497025" h="2435284">
                  <a:moveTo>
                    <a:pt x="0" y="0"/>
                  </a:moveTo>
                  <a:lnTo>
                    <a:pt x="3497025" y="0"/>
                  </a:lnTo>
                  <a:lnTo>
                    <a:pt x="3497025" y="2435284"/>
                  </a:lnTo>
                  <a:lnTo>
                    <a:pt x="0" y="2435284"/>
                  </a:lnTo>
                  <a:close/>
                </a:path>
              </a:pathLst>
            </a:custGeom>
            <a:solidFill>
              <a:srgbClr val="C6D428">
                <a:alpha val="9804"/>
              </a:srgbClr>
            </a:solidFill>
          </p:spPr>
          <p:txBody>
            <a:bodyPr/>
            <a:lstStyle/>
            <a:p>
              <a:endParaRPr lang="en-GB"/>
            </a:p>
          </p:txBody>
        </p:sp>
        <p:sp>
          <p:nvSpPr>
            <p:cNvPr id="7" name="TextBox 7"/>
            <p:cNvSpPr txBox="1"/>
            <p:nvPr/>
          </p:nvSpPr>
          <p:spPr>
            <a:xfrm>
              <a:off x="0" y="-9525"/>
              <a:ext cx="3497025" cy="2444810"/>
            </a:xfrm>
            <a:prstGeom prst="rect">
              <a:avLst/>
            </a:prstGeom>
          </p:spPr>
          <p:txBody>
            <a:bodyPr lIns="50800" tIns="50800" rIns="50800" bIns="50800" rtlCol="0" anchor="ctr"/>
            <a:lstStyle/>
            <a:p>
              <a:pPr algn="ctr">
                <a:lnSpc>
                  <a:spcPts val="1623"/>
                </a:lnSpc>
              </a:pPr>
              <a:endParaRPr/>
            </a:p>
          </p:txBody>
        </p:sp>
      </p:grpSp>
      <p:grpSp>
        <p:nvGrpSpPr>
          <p:cNvPr id="8" name="Group 8"/>
          <p:cNvGrpSpPr/>
          <p:nvPr/>
        </p:nvGrpSpPr>
        <p:grpSpPr>
          <a:xfrm>
            <a:off x="0" y="3131421"/>
            <a:ext cx="1336408" cy="669606"/>
            <a:chOff x="0" y="0"/>
            <a:chExt cx="811098" cy="406400"/>
          </a:xfrm>
        </p:grpSpPr>
        <p:sp>
          <p:nvSpPr>
            <p:cNvPr id="9" name="Freeform 9"/>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0" name="TextBox 10"/>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1" name="Group 11"/>
          <p:cNvGrpSpPr/>
          <p:nvPr/>
        </p:nvGrpSpPr>
        <p:grpSpPr>
          <a:xfrm>
            <a:off x="9909555" y="2861215"/>
            <a:ext cx="1336408" cy="669606"/>
            <a:chOff x="0" y="0"/>
            <a:chExt cx="811098" cy="406400"/>
          </a:xfrm>
        </p:grpSpPr>
        <p:sp>
          <p:nvSpPr>
            <p:cNvPr id="12" name="Freeform 12"/>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13" name="TextBox 13"/>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4" name="Group 14"/>
          <p:cNvGrpSpPr/>
          <p:nvPr/>
        </p:nvGrpSpPr>
        <p:grpSpPr>
          <a:xfrm>
            <a:off x="0" y="4773252"/>
            <a:ext cx="1336408" cy="669606"/>
            <a:chOff x="0" y="0"/>
            <a:chExt cx="811098" cy="406400"/>
          </a:xfrm>
        </p:grpSpPr>
        <p:sp>
          <p:nvSpPr>
            <p:cNvPr id="15" name="Freeform 15"/>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16" name="TextBox 16"/>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17" name="Group 17"/>
          <p:cNvGrpSpPr/>
          <p:nvPr/>
        </p:nvGrpSpPr>
        <p:grpSpPr>
          <a:xfrm>
            <a:off x="9909555" y="4376251"/>
            <a:ext cx="1336408" cy="669606"/>
            <a:chOff x="0" y="0"/>
            <a:chExt cx="811098" cy="406400"/>
          </a:xfrm>
        </p:grpSpPr>
        <p:sp>
          <p:nvSpPr>
            <p:cNvPr id="18" name="Freeform 18"/>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C1282D"/>
            </a:solidFill>
          </p:spPr>
          <p:txBody>
            <a:bodyPr/>
            <a:lstStyle/>
            <a:p>
              <a:endParaRPr lang="en-GB"/>
            </a:p>
          </p:txBody>
        </p:sp>
        <p:sp>
          <p:nvSpPr>
            <p:cNvPr id="19" name="TextBox 19"/>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20" name="Group 20"/>
          <p:cNvGrpSpPr/>
          <p:nvPr/>
        </p:nvGrpSpPr>
        <p:grpSpPr>
          <a:xfrm>
            <a:off x="-273444" y="9544050"/>
            <a:ext cx="18624180" cy="752062"/>
            <a:chOff x="0" y="0"/>
            <a:chExt cx="4905134" cy="198074"/>
          </a:xfrm>
        </p:grpSpPr>
        <p:sp>
          <p:nvSpPr>
            <p:cNvPr id="21" name="Freeform 21"/>
            <p:cNvSpPr/>
            <p:nvPr/>
          </p:nvSpPr>
          <p:spPr>
            <a:xfrm>
              <a:off x="0" y="0"/>
              <a:ext cx="4905134" cy="198074"/>
            </a:xfrm>
            <a:custGeom>
              <a:avLst/>
              <a:gdLst/>
              <a:ahLst/>
              <a:cxnLst/>
              <a:rect l="l" t="t" r="r" b="b"/>
              <a:pathLst>
                <a:path w="4905134" h="198074">
                  <a:moveTo>
                    <a:pt x="0" y="0"/>
                  </a:moveTo>
                  <a:lnTo>
                    <a:pt x="4905134" y="0"/>
                  </a:lnTo>
                  <a:lnTo>
                    <a:pt x="4905134" y="198074"/>
                  </a:lnTo>
                  <a:lnTo>
                    <a:pt x="0" y="198074"/>
                  </a:lnTo>
                  <a:close/>
                </a:path>
              </a:pathLst>
            </a:custGeom>
            <a:solidFill>
              <a:srgbClr val="366EC2"/>
            </a:solidFill>
          </p:spPr>
          <p:txBody>
            <a:bodyPr/>
            <a:lstStyle/>
            <a:p>
              <a:endParaRPr lang="en-GB"/>
            </a:p>
          </p:txBody>
        </p:sp>
        <p:sp>
          <p:nvSpPr>
            <p:cNvPr id="22" name="TextBox 22"/>
            <p:cNvSpPr txBox="1"/>
            <p:nvPr/>
          </p:nvSpPr>
          <p:spPr>
            <a:xfrm>
              <a:off x="0" y="-9525"/>
              <a:ext cx="4905134" cy="207599"/>
            </a:xfrm>
            <a:prstGeom prst="rect">
              <a:avLst/>
            </a:prstGeom>
          </p:spPr>
          <p:txBody>
            <a:bodyPr lIns="50800" tIns="50800" rIns="50800" bIns="50800" rtlCol="0" anchor="ctr"/>
            <a:lstStyle/>
            <a:p>
              <a:pPr algn="ctr">
                <a:lnSpc>
                  <a:spcPts val="1623"/>
                </a:lnSpc>
              </a:pPr>
              <a:endParaRPr/>
            </a:p>
          </p:txBody>
        </p:sp>
      </p:grpSp>
      <p:grpSp>
        <p:nvGrpSpPr>
          <p:cNvPr id="23" name="Group 23"/>
          <p:cNvGrpSpPr/>
          <p:nvPr/>
        </p:nvGrpSpPr>
        <p:grpSpPr>
          <a:xfrm>
            <a:off x="0" y="6538671"/>
            <a:ext cx="1336408" cy="669606"/>
            <a:chOff x="0" y="0"/>
            <a:chExt cx="811098" cy="406400"/>
          </a:xfrm>
        </p:grpSpPr>
        <p:sp>
          <p:nvSpPr>
            <p:cNvPr id="24" name="Freeform 24"/>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25" name="TextBox 25"/>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grpSp>
        <p:nvGrpSpPr>
          <p:cNvPr id="26" name="Group 26"/>
          <p:cNvGrpSpPr/>
          <p:nvPr/>
        </p:nvGrpSpPr>
        <p:grpSpPr>
          <a:xfrm>
            <a:off x="0" y="8082153"/>
            <a:ext cx="1336408" cy="669606"/>
            <a:chOff x="0" y="0"/>
            <a:chExt cx="811098" cy="406400"/>
          </a:xfrm>
        </p:grpSpPr>
        <p:sp>
          <p:nvSpPr>
            <p:cNvPr id="27" name="Freeform 27"/>
            <p:cNvSpPr/>
            <p:nvPr/>
          </p:nvSpPr>
          <p:spPr>
            <a:xfrm>
              <a:off x="0" y="0"/>
              <a:ext cx="811098" cy="406400"/>
            </a:xfrm>
            <a:custGeom>
              <a:avLst/>
              <a:gdLst/>
              <a:ahLst/>
              <a:cxnLst/>
              <a:rect l="l" t="t" r="r" b="b"/>
              <a:pathLst>
                <a:path w="811098" h="406400">
                  <a:moveTo>
                    <a:pt x="607898" y="0"/>
                  </a:moveTo>
                  <a:lnTo>
                    <a:pt x="0" y="0"/>
                  </a:lnTo>
                  <a:lnTo>
                    <a:pt x="0" y="406400"/>
                  </a:lnTo>
                  <a:lnTo>
                    <a:pt x="607898" y="406400"/>
                  </a:lnTo>
                  <a:lnTo>
                    <a:pt x="811098" y="203200"/>
                  </a:lnTo>
                  <a:lnTo>
                    <a:pt x="607898" y="0"/>
                  </a:lnTo>
                  <a:close/>
                </a:path>
              </a:pathLst>
            </a:custGeom>
            <a:solidFill>
              <a:srgbClr val="84BD00"/>
            </a:solidFill>
          </p:spPr>
          <p:txBody>
            <a:bodyPr/>
            <a:lstStyle/>
            <a:p>
              <a:endParaRPr lang="en-GB"/>
            </a:p>
          </p:txBody>
        </p:sp>
        <p:sp>
          <p:nvSpPr>
            <p:cNvPr id="28" name="TextBox 28"/>
            <p:cNvSpPr txBox="1"/>
            <p:nvPr/>
          </p:nvSpPr>
          <p:spPr>
            <a:xfrm>
              <a:off x="0" y="-9525"/>
              <a:ext cx="696798" cy="415925"/>
            </a:xfrm>
            <a:prstGeom prst="rect">
              <a:avLst/>
            </a:prstGeom>
          </p:spPr>
          <p:txBody>
            <a:bodyPr lIns="50800" tIns="50800" rIns="50800" bIns="50800" rtlCol="0" anchor="ctr"/>
            <a:lstStyle/>
            <a:p>
              <a:pPr algn="ctr">
                <a:lnSpc>
                  <a:spcPts val="1623"/>
                </a:lnSpc>
              </a:pPr>
              <a:endParaRPr/>
            </a:p>
          </p:txBody>
        </p:sp>
      </p:grpSp>
      <p:sp>
        <p:nvSpPr>
          <p:cNvPr id="29" name="TextBox 29"/>
          <p:cNvSpPr txBox="1"/>
          <p:nvPr/>
        </p:nvSpPr>
        <p:spPr>
          <a:xfrm>
            <a:off x="780962" y="635794"/>
            <a:ext cx="24283567" cy="776286"/>
          </a:xfrm>
          <a:prstGeom prst="rect">
            <a:avLst/>
          </a:prstGeom>
        </p:spPr>
        <p:txBody>
          <a:bodyPr lIns="0" tIns="0" rIns="0" bIns="0" rtlCol="0" anchor="t">
            <a:spAutoFit/>
          </a:bodyPr>
          <a:lstStyle/>
          <a:p>
            <a:pPr marL="0" lvl="0" indent="0" algn="just">
              <a:lnSpc>
                <a:spcPts val="5108"/>
              </a:lnSpc>
              <a:spcBef>
                <a:spcPct val="0"/>
              </a:spcBef>
            </a:pPr>
            <a:r>
              <a:rPr lang="en-US" sz="5108" b="1">
                <a:solidFill>
                  <a:srgbClr val="366EC2"/>
                </a:solidFill>
                <a:latin typeface="Arial Bold"/>
                <a:ea typeface="Arial Bold"/>
                <a:cs typeface="Arial Bold"/>
                <a:sym typeface="Arial Bold"/>
              </a:rPr>
              <a:t>Good care is: </a:t>
            </a:r>
            <a:r>
              <a:rPr lang="en-US" sz="5108" b="1">
                <a:solidFill>
                  <a:srgbClr val="AD2473"/>
                </a:solidFill>
                <a:latin typeface="Arial Bold"/>
                <a:ea typeface="Arial Bold"/>
                <a:cs typeface="Arial Bold"/>
                <a:sym typeface="Arial Bold"/>
              </a:rPr>
              <a:t>accessible</a:t>
            </a:r>
          </a:p>
        </p:txBody>
      </p:sp>
      <p:sp>
        <p:nvSpPr>
          <p:cNvPr id="30" name="TextBox 30"/>
          <p:cNvSpPr txBox="1"/>
          <p:nvPr/>
        </p:nvSpPr>
        <p:spPr>
          <a:xfrm>
            <a:off x="483527" y="1975273"/>
            <a:ext cx="8415070"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indicate accessible care?</a:t>
            </a:r>
          </a:p>
        </p:txBody>
      </p:sp>
      <p:sp>
        <p:nvSpPr>
          <p:cNvPr id="31" name="TextBox 31"/>
          <p:cNvSpPr txBox="1"/>
          <p:nvPr/>
        </p:nvSpPr>
        <p:spPr>
          <a:xfrm>
            <a:off x="10577760" y="1975273"/>
            <a:ext cx="5677952" cy="553995"/>
          </a:xfrm>
          <a:prstGeom prst="rect">
            <a:avLst/>
          </a:prstGeom>
        </p:spPr>
        <p:txBody>
          <a:bodyPr lIns="0" tIns="0" rIns="0" bIns="0" rtlCol="0" anchor="t">
            <a:spAutoFit/>
          </a:bodyPr>
          <a:lstStyle/>
          <a:p>
            <a:pPr marL="0" lvl="0" indent="0" algn="just">
              <a:lnSpc>
                <a:spcPts val="3691"/>
              </a:lnSpc>
              <a:spcBef>
                <a:spcPct val="0"/>
              </a:spcBef>
            </a:pPr>
            <a:r>
              <a:rPr lang="en-US" sz="3691" b="1">
                <a:solidFill>
                  <a:srgbClr val="366EC2"/>
                </a:solidFill>
                <a:latin typeface="Arial Bold"/>
                <a:ea typeface="Arial Bold"/>
                <a:cs typeface="Arial Bold"/>
                <a:sym typeface="Arial Bold"/>
              </a:rPr>
              <a:t>What would NOT happen </a:t>
            </a:r>
          </a:p>
        </p:txBody>
      </p:sp>
      <p:sp>
        <p:nvSpPr>
          <p:cNvPr id="32" name="TextBox 32"/>
          <p:cNvSpPr txBox="1"/>
          <p:nvPr/>
        </p:nvSpPr>
        <p:spPr>
          <a:xfrm>
            <a:off x="1442601" y="2966785"/>
            <a:ext cx="7764135"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can reliably access both routine and urgent care within a reasonable time frame, commensurate with their clinical urgency.</a:t>
            </a:r>
          </a:p>
        </p:txBody>
      </p:sp>
      <p:sp>
        <p:nvSpPr>
          <p:cNvPr id="33" name="TextBox 33"/>
          <p:cNvSpPr txBox="1"/>
          <p:nvPr/>
        </p:nvSpPr>
        <p:spPr>
          <a:xfrm>
            <a:off x="11319973" y="2740896"/>
            <a:ext cx="6675556"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Patients going to A&amp;E for issues that could have been dealt with by a GP or primary care walk-in centre.</a:t>
            </a:r>
          </a:p>
        </p:txBody>
      </p:sp>
      <p:sp>
        <p:nvSpPr>
          <p:cNvPr id="34" name="TextBox 34"/>
          <p:cNvSpPr txBox="1"/>
          <p:nvPr/>
        </p:nvSpPr>
        <p:spPr>
          <a:xfrm>
            <a:off x="1442601" y="4527326"/>
            <a:ext cx="8058009"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There are multiple equally reliable ways of booking appointments, taking into account both the needs of those who are most comfortable using online services and of those who are digitally excluded.</a:t>
            </a:r>
          </a:p>
        </p:txBody>
      </p:sp>
      <p:sp>
        <p:nvSpPr>
          <p:cNvPr id="35" name="TextBox 35"/>
          <p:cNvSpPr txBox="1"/>
          <p:nvPr/>
        </p:nvSpPr>
        <p:spPr>
          <a:xfrm>
            <a:off x="11319973" y="4143927"/>
            <a:ext cx="6675556"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Over-stretched telephone lines, associated with attempts to implement a one size fits all booking system.</a:t>
            </a:r>
          </a:p>
        </p:txBody>
      </p:sp>
      <p:sp>
        <p:nvSpPr>
          <p:cNvPr id="36" name="TextBox 36"/>
          <p:cNvSpPr txBox="1"/>
          <p:nvPr/>
        </p:nvSpPr>
        <p:spPr>
          <a:xfrm>
            <a:off x="1442601" y="7763970"/>
            <a:ext cx="7764135" cy="1473133"/>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Services are available at different times, to meet the needs of patients who work full-time, as well as those who work irregular shifts/ non-standard hours and those with caring responsibilities.</a:t>
            </a:r>
          </a:p>
        </p:txBody>
      </p:sp>
      <p:sp>
        <p:nvSpPr>
          <p:cNvPr id="37" name="TextBox 37"/>
          <p:cNvSpPr txBox="1"/>
          <p:nvPr/>
        </p:nvSpPr>
        <p:spPr>
          <a:xfrm>
            <a:off x="1442601" y="6375530"/>
            <a:ext cx="7764135" cy="1124728"/>
          </a:xfrm>
          <a:prstGeom prst="rect">
            <a:avLst/>
          </a:prstGeom>
        </p:spPr>
        <p:txBody>
          <a:bodyPr lIns="0" tIns="0" rIns="0" bIns="0" rtlCol="0" anchor="t">
            <a:spAutoFit/>
          </a:bodyPr>
          <a:lstStyle/>
          <a:p>
            <a:pPr marL="0" lvl="0" indent="0" algn="just">
              <a:lnSpc>
                <a:spcPts val="2755"/>
              </a:lnSpc>
              <a:spcBef>
                <a:spcPct val="0"/>
              </a:spcBef>
            </a:pPr>
            <a:r>
              <a:rPr lang="en-US" sz="2755">
                <a:solidFill>
                  <a:srgbClr val="366EC2"/>
                </a:solidFill>
                <a:latin typeface="Arial"/>
                <a:ea typeface="Arial"/>
                <a:cs typeface="Arial"/>
                <a:sym typeface="Arial"/>
              </a:rPr>
              <a:t>Services are available locally or within reasonably commuting distance; the needs of patients who don’t drive are taken into account.</a:t>
            </a:r>
          </a:p>
        </p:txBody>
      </p:sp>
      <p:grpSp>
        <p:nvGrpSpPr>
          <p:cNvPr id="38" name="Group 38"/>
          <p:cNvGrpSpPr/>
          <p:nvPr/>
        </p:nvGrpSpPr>
        <p:grpSpPr>
          <a:xfrm>
            <a:off x="14542308" y="383841"/>
            <a:ext cx="3453220" cy="843105"/>
            <a:chOff x="0" y="0"/>
            <a:chExt cx="4604294" cy="1124139"/>
          </a:xfrm>
        </p:grpSpPr>
        <p:grpSp>
          <p:nvGrpSpPr>
            <p:cNvPr id="39" name="Group 39"/>
            <p:cNvGrpSpPr/>
            <p:nvPr/>
          </p:nvGrpSpPr>
          <p:grpSpPr>
            <a:xfrm rot="5400000">
              <a:off x="2052762" y="-1661574"/>
              <a:ext cx="655776" cy="4447287"/>
              <a:chOff x="0" y="0"/>
              <a:chExt cx="119852" cy="812800"/>
            </a:xfrm>
          </p:grpSpPr>
          <p:sp>
            <p:nvSpPr>
              <p:cNvPr id="40" name="Freeform 40"/>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366EC2"/>
              </a:solidFill>
            </p:spPr>
            <p:txBody>
              <a:bodyPr/>
              <a:lstStyle/>
              <a:p>
                <a:endParaRPr lang="en-GB"/>
              </a:p>
            </p:txBody>
          </p:sp>
          <p:sp>
            <p:nvSpPr>
              <p:cNvPr id="41" name="TextBox 41"/>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42" name="Group 42"/>
            <p:cNvGrpSpPr/>
            <p:nvPr/>
          </p:nvGrpSpPr>
          <p:grpSpPr>
            <a:xfrm rot="5400000">
              <a:off x="3885217" y="405063"/>
              <a:ext cx="1124139" cy="314014"/>
              <a:chOff x="0" y="0"/>
              <a:chExt cx="205451" cy="57390"/>
            </a:xfrm>
          </p:grpSpPr>
          <p:sp>
            <p:nvSpPr>
              <p:cNvPr id="43" name="Freeform 43"/>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44" name="TextBox 44"/>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45" name="Group 45"/>
            <p:cNvGrpSpPr/>
            <p:nvPr/>
          </p:nvGrpSpPr>
          <p:grpSpPr>
            <a:xfrm rot="5400000">
              <a:off x="-405063" y="405063"/>
              <a:ext cx="1124139" cy="314014"/>
              <a:chOff x="0" y="0"/>
              <a:chExt cx="205451" cy="57390"/>
            </a:xfrm>
          </p:grpSpPr>
          <p:sp>
            <p:nvSpPr>
              <p:cNvPr id="46" name="Freeform 46"/>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47" name="TextBox 47"/>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48" name="TextBox 48"/>
            <p:cNvSpPr txBox="1"/>
            <p:nvPr/>
          </p:nvSpPr>
          <p:spPr>
            <a:xfrm>
              <a:off x="318887" y="199268"/>
              <a:ext cx="3966520" cy="644595"/>
            </a:xfrm>
            <a:prstGeom prst="rect">
              <a:avLst/>
            </a:prstGeom>
          </p:spPr>
          <p:txBody>
            <a:bodyPr lIns="0" tIns="0" rIns="0" bIns="0" rtlCol="0" anchor="t">
              <a:spAutoFit/>
            </a:bodyPr>
            <a:lstStyle/>
            <a:p>
              <a:pPr algn="ctr">
                <a:lnSpc>
                  <a:spcPts val="3782"/>
                </a:lnSpc>
              </a:pPr>
              <a:r>
                <a:rPr lang="en-US" sz="2701" b="1" spc="32">
                  <a:solidFill>
                    <a:srgbClr val="FFFFFF"/>
                  </a:solidFill>
                  <a:latin typeface="Calibri (MS) Bold"/>
                  <a:ea typeface="Calibri (MS) Bold"/>
                  <a:cs typeface="Calibri (MS) Bold"/>
                  <a:sym typeface="Calibri (MS) Bold"/>
                </a:rPr>
                <a:t>Accessible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736" y="9423421"/>
            <a:ext cx="18288000" cy="872691"/>
            <a:chOff x="0" y="0"/>
            <a:chExt cx="4816593" cy="229845"/>
          </a:xfrm>
        </p:grpSpPr>
        <p:sp>
          <p:nvSpPr>
            <p:cNvPr id="3" name="Freeform 3"/>
            <p:cNvSpPr/>
            <p:nvPr/>
          </p:nvSpPr>
          <p:spPr>
            <a:xfrm>
              <a:off x="0" y="0"/>
              <a:ext cx="4816592" cy="229845"/>
            </a:xfrm>
            <a:custGeom>
              <a:avLst/>
              <a:gdLst/>
              <a:ahLst/>
              <a:cxnLst/>
              <a:rect l="l" t="t" r="r" b="b"/>
              <a:pathLst>
                <a:path w="4816592" h="229845">
                  <a:moveTo>
                    <a:pt x="0" y="0"/>
                  </a:moveTo>
                  <a:lnTo>
                    <a:pt x="4816592" y="0"/>
                  </a:lnTo>
                  <a:lnTo>
                    <a:pt x="4816592" y="229845"/>
                  </a:lnTo>
                  <a:lnTo>
                    <a:pt x="0" y="229845"/>
                  </a:lnTo>
                  <a:close/>
                </a:path>
              </a:pathLst>
            </a:custGeom>
            <a:solidFill>
              <a:srgbClr val="366EC2"/>
            </a:solidFill>
          </p:spPr>
          <p:txBody>
            <a:bodyPr/>
            <a:lstStyle/>
            <a:p>
              <a:endParaRPr lang="en-GB"/>
            </a:p>
          </p:txBody>
        </p:sp>
        <p:sp>
          <p:nvSpPr>
            <p:cNvPr id="4" name="TextBox 4"/>
            <p:cNvSpPr txBox="1"/>
            <p:nvPr/>
          </p:nvSpPr>
          <p:spPr>
            <a:xfrm>
              <a:off x="0" y="-9525"/>
              <a:ext cx="4816593" cy="239370"/>
            </a:xfrm>
            <a:prstGeom prst="rect">
              <a:avLst/>
            </a:prstGeom>
          </p:spPr>
          <p:txBody>
            <a:bodyPr lIns="50800" tIns="50800" rIns="50800" bIns="50800" rtlCol="0" anchor="ctr"/>
            <a:lstStyle/>
            <a:p>
              <a:pPr algn="ctr">
                <a:lnSpc>
                  <a:spcPts val="1623"/>
                </a:lnSpc>
              </a:pPr>
              <a:endParaRPr/>
            </a:p>
          </p:txBody>
        </p:sp>
      </p:grpSp>
      <p:sp>
        <p:nvSpPr>
          <p:cNvPr id="5" name="Freeform 5"/>
          <p:cNvSpPr/>
          <p:nvPr/>
        </p:nvSpPr>
        <p:spPr>
          <a:xfrm>
            <a:off x="734978" y="3433633"/>
            <a:ext cx="929889" cy="424262"/>
          </a:xfrm>
          <a:custGeom>
            <a:avLst/>
            <a:gdLst/>
            <a:ahLst/>
            <a:cxnLst/>
            <a:rect l="l" t="t" r="r" b="b"/>
            <a:pathLst>
              <a:path w="929889" h="424262">
                <a:moveTo>
                  <a:pt x="0" y="0"/>
                </a:moveTo>
                <a:lnTo>
                  <a:pt x="929888" y="0"/>
                </a:lnTo>
                <a:lnTo>
                  <a:pt x="929888" y="424261"/>
                </a:lnTo>
                <a:lnTo>
                  <a:pt x="0" y="424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734978" y="1179877"/>
            <a:ext cx="18543714" cy="595049"/>
          </a:xfrm>
          <a:prstGeom prst="rect">
            <a:avLst/>
          </a:prstGeom>
        </p:spPr>
        <p:txBody>
          <a:bodyPr lIns="0" tIns="0" rIns="0" bIns="0" rtlCol="0" anchor="t">
            <a:spAutoFit/>
          </a:bodyPr>
          <a:lstStyle/>
          <a:p>
            <a:pPr marL="0" lvl="0" indent="0" algn="just">
              <a:lnSpc>
                <a:spcPts val="3901"/>
              </a:lnSpc>
              <a:spcBef>
                <a:spcPct val="0"/>
              </a:spcBef>
            </a:pPr>
            <a:r>
              <a:rPr lang="en-US" sz="3901" b="1">
                <a:solidFill>
                  <a:srgbClr val="366EC2"/>
                </a:solidFill>
                <a:latin typeface="Arial Bold"/>
                <a:ea typeface="Arial Bold"/>
                <a:cs typeface="Arial Bold"/>
                <a:sym typeface="Arial Bold"/>
              </a:rPr>
              <a:t>Lack of access to GP appointments impacts other services</a:t>
            </a:r>
          </a:p>
        </p:txBody>
      </p:sp>
      <p:sp>
        <p:nvSpPr>
          <p:cNvPr id="7" name="TextBox 7"/>
          <p:cNvSpPr txBox="1"/>
          <p:nvPr/>
        </p:nvSpPr>
        <p:spPr>
          <a:xfrm>
            <a:off x="734978" y="1774926"/>
            <a:ext cx="13883804" cy="43815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National GP Patient Survey- North East London practices</a:t>
            </a:r>
          </a:p>
        </p:txBody>
      </p:sp>
      <p:sp>
        <p:nvSpPr>
          <p:cNvPr id="8" name="TextBox 8"/>
          <p:cNvSpPr txBox="1"/>
          <p:nvPr/>
        </p:nvSpPr>
        <p:spPr>
          <a:xfrm>
            <a:off x="734978" y="2403576"/>
            <a:ext cx="7764226" cy="477372"/>
          </a:xfrm>
          <a:prstGeom prst="rect">
            <a:avLst/>
          </a:prstGeom>
        </p:spPr>
        <p:txBody>
          <a:bodyPr lIns="0" tIns="0" rIns="0" bIns="0" rtlCol="0" anchor="t">
            <a:spAutoFit/>
          </a:bodyPr>
          <a:lstStyle/>
          <a:p>
            <a:pPr marL="0" lvl="0" indent="0" algn="ctr">
              <a:lnSpc>
                <a:spcPts val="3922"/>
              </a:lnSpc>
              <a:spcBef>
                <a:spcPct val="0"/>
              </a:spcBef>
            </a:pPr>
            <a:r>
              <a:rPr lang="en-US" sz="2801" b="1">
                <a:solidFill>
                  <a:srgbClr val="032B74"/>
                </a:solidFill>
                <a:latin typeface="Trebuchet MS 1"/>
                <a:ea typeface="Trebuchet MS 1"/>
                <a:cs typeface="Trebuchet MS 1"/>
                <a:sym typeface="Trebuchet MS 1"/>
              </a:rPr>
              <a:t>BEFORE TRYING TO MAKE A GP APPOINTMENT:</a:t>
            </a:r>
          </a:p>
        </p:txBody>
      </p:sp>
      <p:sp>
        <p:nvSpPr>
          <p:cNvPr id="9" name="TextBox 9"/>
          <p:cNvSpPr txBox="1"/>
          <p:nvPr/>
        </p:nvSpPr>
        <p:spPr>
          <a:xfrm>
            <a:off x="1856550" y="3433633"/>
            <a:ext cx="2793734"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12% </a:t>
            </a:r>
            <a:r>
              <a:rPr lang="en-US" sz="2920" b="1">
                <a:solidFill>
                  <a:srgbClr val="082B74"/>
                </a:solidFill>
                <a:latin typeface="Arial Bold"/>
                <a:ea typeface="Arial Bold"/>
                <a:cs typeface="Arial Bold"/>
                <a:sym typeface="Arial Bold"/>
              </a:rPr>
              <a:t>called 111</a:t>
            </a:r>
          </a:p>
        </p:txBody>
      </p:sp>
      <p:sp>
        <p:nvSpPr>
          <p:cNvPr id="10" name="Freeform 10"/>
          <p:cNvSpPr/>
          <p:nvPr/>
        </p:nvSpPr>
        <p:spPr>
          <a:xfrm>
            <a:off x="734978" y="4136473"/>
            <a:ext cx="929889" cy="424262"/>
          </a:xfrm>
          <a:custGeom>
            <a:avLst/>
            <a:gdLst/>
            <a:ahLst/>
            <a:cxnLst/>
            <a:rect l="l" t="t" r="r" b="b"/>
            <a:pathLst>
              <a:path w="929889" h="424262">
                <a:moveTo>
                  <a:pt x="0" y="0"/>
                </a:moveTo>
                <a:lnTo>
                  <a:pt x="929888" y="0"/>
                </a:lnTo>
                <a:lnTo>
                  <a:pt x="929888"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TextBox 11"/>
          <p:cNvSpPr txBox="1"/>
          <p:nvPr/>
        </p:nvSpPr>
        <p:spPr>
          <a:xfrm>
            <a:off x="1856550" y="4136473"/>
            <a:ext cx="3986430"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22% </a:t>
            </a:r>
            <a:r>
              <a:rPr lang="en-US" sz="2920" b="1">
                <a:solidFill>
                  <a:srgbClr val="082B74"/>
                </a:solidFill>
                <a:latin typeface="Arial Bold"/>
                <a:ea typeface="Arial Bold"/>
                <a:cs typeface="Arial Bold"/>
                <a:sym typeface="Arial Bold"/>
              </a:rPr>
              <a:t>used 111 online</a:t>
            </a:r>
          </a:p>
        </p:txBody>
      </p:sp>
      <p:sp>
        <p:nvSpPr>
          <p:cNvPr id="12" name="TextBox 12"/>
          <p:cNvSpPr txBox="1"/>
          <p:nvPr/>
        </p:nvSpPr>
        <p:spPr>
          <a:xfrm>
            <a:off x="1856550" y="4726903"/>
            <a:ext cx="4838355"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22% </a:t>
            </a:r>
            <a:r>
              <a:rPr lang="en-US" sz="2920" b="1">
                <a:solidFill>
                  <a:srgbClr val="082B74"/>
                </a:solidFill>
                <a:latin typeface="Arial Bold"/>
                <a:ea typeface="Arial Bold"/>
                <a:cs typeface="Arial Bold"/>
                <a:sym typeface="Arial Bold"/>
              </a:rPr>
              <a:t>spoke to a pharmacist</a:t>
            </a:r>
          </a:p>
        </p:txBody>
      </p:sp>
      <p:sp>
        <p:nvSpPr>
          <p:cNvPr id="13" name="Freeform 13"/>
          <p:cNvSpPr/>
          <p:nvPr/>
        </p:nvSpPr>
        <p:spPr>
          <a:xfrm>
            <a:off x="734978" y="4738782"/>
            <a:ext cx="929889" cy="424262"/>
          </a:xfrm>
          <a:custGeom>
            <a:avLst/>
            <a:gdLst/>
            <a:ahLst/>
            <a:cxnLst/>
            <a:rect l="l" t="t" r="r" b="b"/>
            <a:pathLst>
              <a:path w="929889" h="424262">
                <a:moveTo>
                  <a:pt x="0" y="0"/>
                </a:moveTo>
                <a:lnTo>
                  <a:pt x="929888" y="0"/>
                </a:lnTo>
                <a:lnTo>
                  <a:pt x="929888" y="424261"/>
                </a:lnTo>
                <a:lnTo>
                  <a:pt x="0" y="424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14"/>
          <p:cNvSpPr txBox="1"/>
          <p:nvPr/>
        </p:nvSpPr>
        <p:spPr>
          <a:xfrm>
            <a:off x="1856550" y="5439268"/>
            <a:ext cx="6712591"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29% </a:t>
            </a:r>
            <a:r>
              <a:rPr lang="en-US" sz="2920" b="1">
                <a:solidFill>
                  <a:srgbClr val="082B74"/>
                </a:solidFill>
                <a:latin typeface="Arial Bold"/>
                <a:ea typeface="Arial Bold"/>
                <a:cs typeface="Arial Bold"/>
                <a:sym typeface="Arial Bold"/>
              </a:rPr>
              <a:t>tried to treat themselves at home</a:t>
            </a:r>
          </a:p>
        </p:txBody>
      </p:sp>
      <p:sp>
        <p:nvSpPr>
          <p:cNvPr id="15" name="Freeform 15"/>
          <p:cNvSpPr/>
          <p:nvPr/>
        </p:nvSpPr>
        <p:spPr>
          <a:xfrm>
            <a:off x="734978" y="5451147"/>
            <a:ext cx="929889" cy="424262"/>
          </a:xfrm>
          <a:custGeom>
            <a:avLst/>
            <a:gdLst/>
            <a:ahLst/>
            <a:cxnLst/>
            <a:rect l="l" t="t" r="r" b="b"/>
            <a:pathLst>
              <a:path w="929889" h="424262">
                <a:moveTo>
                  <a:pt x="0" y="0"/>
                </a:moveTo>
                <a:lnTo>
                  <a:pt x="929888" y="0"/>
                </a:lnTo>
                <a:lnTo>
                  <a:pt x="929888"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TextBox 16"/>
          <p:cNvSpPr txBox="1"/>
          <p:nvPr/>
        </p:nvSpPr>
        <p:spPr>
          <a:xfrm>
            <a:off x="734978" y="6329766"/>
            <a:ext cx="8499099" cy="1530031"/>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Practices where more patients tried calling 111 or speaking to a pharmacist BEFORE trying to get an appointment were less likely to receive overall positive feedback in the survey.</a:t>
            </a:r>
          </a:p>
        </p:txBody>
      </p:sp>
      <p:sp>
        <p:nvSpPr>
          <p:cNvPr id="17" name="TextBox 17"/>
          <p:cNvSpPr txBox="1"/>
          <p:nvPr/>
        </p:nvSpPr>
        <p:spPr>
          <a:xfrm>
            <a:off x="9780341" y="2403576"/>
            <a:ext cx="7478959" cy="976583"/>
          </a:xfrm>
          <a:prstGeom prst="rect">
            <a:avLst/>
          </a:prstGeom>
        </p:spPr>
        <p:txBody>
          <a:bodyPr lIns="0" tIns="0" rIns="0" bIns="0" rtlCol="0" anchor="t">
            <a:spAutoFit/>
          </a:bodyPr>
          <a:lstStyle/>
          <a:p>
            <a:pPr marL="0" lvl="0" indent="0" algn="l">
              <a:lnSpc>
                <a:spcPts val="3922"/>
              </a:lnSpc>
              <a:spcBef>
                <a:spcPct val="0"/>
              </a:spcBef>
            </a:pPr>
            <a:r>
              <a:rPr lang="en-US" sz="2801" b="1">
                <a:solidFill>
                  <a:srgbClr val="032B74"/>
                </a:solidFill>
                <a:latin typeface="Trebuchet MS 1"/>
                <a:ea typeface="Trebuchet MS 1"/>
                <a:cs typeface="Trebuchet MS 1"/>
                <a:sym typeface="Trebuchet MS 1"/>
              </a:rPr>
              <a:t>AFTER TRYING TO MAKE A GP APPOINTMENT AND </a:t>
            </a:r>
            <a:r>
              <a:rPr lang="en-US" sz="2801" b="1">
                <a:solidFill>
                  <a:srgbClr val="700482"/>
                </a:solidFill>
                <a:latin typeface="Trebuchet MS 1"/>
                <a:ea typeface="Trebuchet MS 1"/>
                <a:cs typeface="Trebuchet MS 1"/>
                <a:sym typeface="Trebuchet MS 1"/>
              </a:rPr>
              <a:t>NOT</a:t>
            </a:r>
            <a:r>
              <a:rPr lang="en-US" sz="2801" b="1">
                <a:solidFill>
                  <a:srgbClr val="032B74"/>
                </a:solidFill>
                <a:latin typeface="Trebuchet MS 1"/>
                <a:ea typeface="Trebuchet MS 1"/>
                <a:cs typeface="Trebuchet MS 1"/>
                <a:sym typeface="Trebuchet MS 1"/>
              </a:rPr>
              <a:t> RECEIVING ONE</a:t>
            </a:r>
          </a:p>
        </p:txBody>
      </p:sp>
      <p:sp>
        <p:nvSpPr>
          <p:cNvPr id="18" name="Freeform 18"/>
          <p:cNvSpPr/>
          <p:nvPr/>
        </p:nvSpPr>
        <p:spPr>
          <a:xfrm>
            <a:off x="10079527" y="3835250"/>
            <a:ext cx="929889" cy="424262"/>
          </a:xfrm>
          <a:custGeom>
            <a:avLst/>
            <a:gdLst/>
            <a:ahLst/>
            <a:cxnLst/>
            <a:rect l="l" t="t" r="r" b="b"/>
            <a:pathLst>
              <a:path w="929889" h="424262">
                <a:moveTo>
                  <a:pt x="0" y="0"/>
                </a:moveTo>
                <a:lnTo>
                  <a:pt x="929888" y="0"/>
                </a:lnTo>
                <a:lnTo>
                  <a:pt x="929888" y="424261"/>
                </a:lnTo>
                <a:lnTo>
                  <a:pt x="0" y="424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TextBox 19"/>
          <p:cNvSpPr txBox="1"/>
          <p:nvPr/>
        </p:nvSpPr>
        <p:spPr>
          <a:xfrm>
            <a:off x="11201099" y="3835250"/>
            <a:ext cx="2793734"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16% </a:t>
            </a:r>
            <a:r>
              <a:rPr lang="en-US" sz="2920" b="1">
                <a:solidFill>
                  <a:srgbClr val="082B74"/>
                </a:solidFill>
                <a:latin typeface="Arial Bold"/>
                <a:ea typeface="Arial Bold"/>
                <a:cs typeface="Arial Bold"/>
                <a:sym typeface="Arial Bold"/>
              </a:rPr>
              <a:t>called 111</a:t>
            </a:r>
          </a:p>
        </p:txBody>
      </p:sp>
      <p:sp>
        <p:nvSpPr>
          <p:cNvPr id="20" name="Freeform 20"/>
          <p:cNvSpPr/>
          <p:nvPr/>
        </p:nvSpPr>
        <p:spPr>
          <a:xfrm>
            <a:off x="10079527" y="5128520"/>
            <a:ext cx="929889" cy="424262"/>
          </a:xfrm>
          <a:custGeom>
            <a:avLst/>
            <a:gdLst/>
            <a:ahLst/>
            <a:cxnLst/>
            <a:rect l="l" t="t" r="r" b="b"/>
            <a:pathLst>
              <a:path w="929889" h="424262">
                <a:moveTo>
                  <a:pt x="0" y="0"/>
                </a:moveTo>
                <a:lnTo>
                  <a:pt x="929888" y="0"/>
                </a:lnTo>
                <a:lnTo>
                  <a:pt x="929888"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1" name="TextBox 21"/>
          <p:cNvSpPr txBox="1"/>
          <p:nvPr/>
        </p:nvSpPr>
        <p:spPr>
          <a:xfrm>
            <a:off x="11201099" y="5128520"/>
            <a:ext cx="3986430"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6% </a:t>
            </a:r>
            <a:r>
              <a:rPr lang="en-US" sz="2920" b="1">
                <a:solidFill>
                  <a:srgbClr val="082B74"/>
                </a:solidFill>
                <a:latin typeface="Arial Bold"/>
                <a:ea typeface="Arial Bold"/>
                <a:cs typeface="Arial Bold"/>
                <a:sym typeface="Arial Bold"/>
              </a:rPr>
              <a:t>used 111 online</a:t>
            </a:r>
          </a:p>
        </p:txBody>
      </p:sp>
      <p:sp>
        <p:nvSpPr>
          <p:cNvPr id="22" name="Freeform 22"/>
          <p:cNvSpPr/>
          <p:nvPr/>
        </p:nvSpPr>
        <p:spPr>
          <a:xfrm>
            <a:off x="10079527" y="4481885"/>
            <a:ext cx="929889" cy="424262"/>
          </a:xfrm>
          <a:custGeom>
            <a:avLst/>
            <a:gdLst/>
            <a:ahLst/>
            <a:cxnLst/>
            <a:rect l="l" t="t" r="r" b="b"/>
            <a:pathLst>
              <a:path w="929889" h="424262">
                <a:moveTo>
                  <a:pt x="0" y="0"/>
                </a:moveTo>
                <a:lnTo>
                  <a:pt x="929888" y="0"/>
                </a:lnTo>
                <a:lnTo>
                  <a:pt x="929888"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3" name="TextBox 23"/>
          <p:cNvSpPr txBox="1"/>
          <p:nvPr/>
        </p:nvSpPr>
        <p:spPr>
          <a:xfrm>
            <a:off x="11201099" y="4481885"/>
            <a:ext cx="3219697"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16% </a:t>
            </a:r>
            <a:r>
              <a:rPr lang="en-US" sz="2920" b="1">
                <a:solidFill>
                  <a:srgbClr val="082B74"/>
                </a:solidFill>
                <a:latin typeface="Arial Bold"/>
                <a:ea typeface="Arial Bold"/>
                <a:cs typeface="Arial Bold"/>
                <a:sym typeface="Arial Bold"/>
              </a:rPr>
              <a:t>went to A&amp;E</a:t>
            </a:r>
          </a:p>
        </p:txBody>
      </p:sp>
      <p:sp>
        <p:nvSpPr>
          <p:cNvPr id="24" name="Freeform 24"/>
          <p:cNvSpPr/>
          <p:nvPr/>
        </p:nvSpPr>
        <p:spPr>
          <a:xfrm>
            <a:off x="10079527" y="6450485"/>
            <a:ext cx="929889" cy="424262"/>
          </a:xfrm>
          <a:custGeom>
            <a:avLst/>
            <a:gdLst/>
            <a:ahLst/>
            <a:cxnLst/>
            <a:rect l="l" t="t" r="r" b="b"/>
            <a:pathLst>
              <a:path w="929889" h="424262">
                <a:moveTo>
                  <a:pt x="0" y="0"/>
                </a:moveTo>
                <a:lnTo>
                  <a:pt x="929888" y="0"/>
                </a:lnTo>
                <a:lnTo>
                  <a:pt x="929888"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5" name="TextBox 25"/>
          <p:cNvSpPr txBox="1"/>
          <p:nvPr/>
        </p:nvSpPr>
        <p:spPr>
          <a:xfrm>
            <a:off x="11201099" y="6450485"/>
            <a:ext cx="3986430"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31%</a:t>
            </a:r>
            <a:r>
              <a:rPr lang="en-US" sz="2920" b="1">
                <a:solidFill>
                  <a:srgbClr val="082B74"/>
                </a:solidFill>
                <a:latin typeface="Arial Bold"/>
                <a:ea typeface="Arial Bold"/>
                <a:cs typeface="Arial Bold"/>
                <a:sym typeface="Arial Bold"/>
              </a:rPr>
              <a:t> did nothing</a:t>
            </a:r>
          </a:p>
        </p:txBody>
      </p:sp>
      <p:sp>
        <p:nvSpPr>
          <p:cNvPr id="26" name="Freeform 26"/>
          <p:cNvSpPr/>
          <p:nvPr/>
        </p:nvSpPr>
        <p:spPr>
          <a:xfrm>
            <a:off x="10079527" y="5774210"/>
            <a:ext cx="929889" cy="424262"/>
          </a:xfrm>
          <a:custGeom>
            <a:avLst/>
            <a:gdLst/>
            <a:ahLst/>
            <a:cxnLst/>
            <a:rect l="l" t="t" r="r" b="b"/>
            <a:pathLst>
              <a:path w="929889" h="424262">
                <a:moveTo>
                  <a:pt x="0" y="0"/>
                </a:moveTo>
                <a:lnTo>
                  <a:pt x="929888" y="0"/>
                </a:lnTo>
                <a:lnTo>
                  <a:pt x="929888" y="424262"/>
                </a:lnTo>
                <a:lnTo>
                  <a:pt x="0" y="424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7" name="TextBox 27"/>
          <p:cNvSpPr txBox="1"/>
          <p:nvPr/>
        </p:nvSpPr>
        <p:spPr>
          <a:xfrm>
            <a:off x="11201099" y="5774210"/>
            <a:ext cx="6058201" cy="436140"/>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13% </a:t>
            </a:r>
            <a:r>
              <a:rPr lang="en-US" sz="2920" b="1">
                <a:solidFill>
                  <a:srgbClr val="082B74"/>
                </a:solidFill>
                <a:latin typeface="Arial Bold"/>
                <a:ea typeface="Arial Bold"/>
                <a:cs typeface="Arial Bold"/>
                <a:sym typeface="Arial Bold"/>
              </a:rPr>
              <a:t>contacted the practice again</a:t>
            </a:r>
          </a:p>
        </p:txBody>
      </p:sp>
      <p:sp>
        <p:nvSpPr>
          <p:cNvPr id="28" name="TextBox 28"/>
          <p:cNvSpPr txBox="1"/>
          <p:nvPr/>
        </p:nvSpPr>
        <p:spPr>
          <a:xfrm>
            <a:off x="10059820" y="7094781"/>
            <a:ext cx="7625876" cy="802111"/>
          </a:xfrm>
          <a:prstGeom prst="rect">
            <a:avLst/>
          </a:prstGeom>
        </p:spPr>
        <p:txBody>
          <a:bodyPr lIns="0" tIns="0" rIns="0" bIns="0" rtlCol="0" anchor="t">
            <a:spAutoFit/>
          </a:bodyPr>
          <a:lstStyle/>
          <a:p>
            <a:pPr marL="0" lvl="0" indent="0" algn="just">
              <a:lnSpc>
                <a:spcPts val="2920"/>
              </a:lnSpc>
              <a:spcBef>
                <a:spcPct val="0"/>
              </a:spcBef>
            </a:pPr>
            <a:r>
              <a:rPr lang="en-US" sz="2920" b="1">
                <a:solidFill>
                  <a:srgbClr val="AD2473"/>
                </a:solidFill>
                <a:latin typeface="Arial Bold"/>
                <a:ea typeface="Arial Bold"/>
                <a:cs typeface="Arial Bold"/>
                <a:sym typeface="Arial Bold"/>
              </a:rPr>
              <a:t>Only 7% say the practice helped in a different way.</a:t>
            </a:r>
          </a:p>
        </p:txBody>
      </p:sp>
      <p:grpSp>
        <p:nvGrpSpPr>
          <p:cNvPr id="29" name="Group 29"/>
          <p:cNvGrpSpPr/>
          <p:nvPr/>
        </p:nvGrpSpPr>
        <p:grpSpPr>
          <a:xfrm>
            <a:off x="14591441" y="515725"/>
            <a:ext cx="2949750" cy="720182"/>
            <a:chOff x="0" y="0"/>
            <a:chExt cx="3933000" cy="960243"/>
          </a:xfrm>
        </p:grpSpPr>
        <p:grpSp>
          <p:nvGrpSpPr>
            <p:cNvPr id="30" name="Group 30"/>
            <p:cNvGrpSpPr/>
            <p:nvPr/>
          </p:nvGrpSpPr>
          <p:grpSpPr>
            <a:xfrm rot="5400000">
              <a:off x="1753475" y="-1419321"/>
              <a:ext cx="560166" cy="3798884"/>
              <a:chOff x="0" y="0"/>
              <a:chExt cx="119852" cy="812800"/>
            </a:xfrm>
          </p:grpSpPr>
          <p:sp>
            <p:nvSpPr>
              <p:cNvPr id="31" name="Freeform 31"/>
              <p:cNvSpPr/>
              <p:nvPr/>
            </p:nvSpPr>
            <p:spPr>
              <a:xfrm>
                <a:off x="0" y="0"/>
                <a:ext cx="119852" cy="812800"/>
              </a:xfrm>
              <a:custGeom>
                <a:avLst/>
                <a:gdLst/>
                <a:ahLst/>
                <a:cxnLst/>
                <a:rect l="l" t="t" r="r" b="b"/>
                <a:pathLst>
                  <a:path w="119852" h="812800">
                    <a:moveTo>
                      <a:pt x="0" y="0"/>
                    </a:moveTo>
                    <a:lnTo>
                      <a:pt x="119852" y="0"/>
                    </a:lnTo>
                    <a:lnTo>
                      <a:pt x="119852" y="812800"/>
                    </a:lnTo>
                    <a:lnTo>
                      <a:pt x="0" y="812800"/>
                    </a:lnTo>
                    <a:close/>
                  </a:path>
                </a:pathLst>
              </a:custGeom>
              <a:solidFill>
                <a:srgbClr val="366EC2"/>
              </a:solidFill>
            </p:spPr>
            <p:txBody>
              <a:bodyPr/>
              <a:lstStyle/>
              <a:p>
                <a:endParaRPr lang="en-GB"/>
              </a:p>
            </p:txBody>
          </p:sp>
          <p:sp>
            <p:nvSpPr>
              <p:cNvPr id="32" name="TextBox 32"/>
              <p:cNvSpPr txBox="1"/>
              <p:nvPr/>
            </p:nvSpPr>
            <p:spPr>
              <a:xfrm>
                <a:off x="0" y="38100"/>
                <a:ext cx="119852" cy="774700"/>
              </a:xfrm>
              <a:prstGeom prst="rect">
                <a:avLst/>
              </a:prstGeom>
            </p:spPr>
            <p:txBody>
              <a:bodyPr lIns="50800" tIns="50800" rIns="50800" bIns="50800" rtlCol="0" anchor="ctr"/>
              <a:lstStyle/>
              <a:p>
                <a:pPr algn="ctr">
                  <a:lnSpc>
                    <a:spcPts val="1899"/>
                  </a:lnSpc>
                </a:pPr>
                <a:endParaRPr/>
              </a:p>
            </p:txBody>
          </p:sp>
        </p:grpSp>
        <p:grpSp>
          <p:nvGrpSpPr>
            <p:cNvPr id="33" name="Group 33"/>
            <p:cNvGrpSpPr/>
            <p:nvPr/>
          </p:nvGrpSpPr>
          <p:grpSpPr>
            <a:xfrm rot="5400000">
              <a:off x="3318763" y="346006"/>
              <a:ext cx="960243" cy="268231"/>
              <a:chOff x="0" y="0"/>
              <a:chExt cx="205451" cy="57390"/>
            </a:xfrm>
          </p:grpSpPr>
          <p:sp>
            <p:nvSpPr>
              <p:cNvPr id="34" name="Freeform 34"/>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35" name="TextBox 35"/>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grpSp>
          <p:nvGrpSpPr>
            <p:cNvPr id="36" name="Group 36"/>
            <p:cNvGrpSpPr/>
            <p:nvPr/>
          </p:nvGrpSpPr>
          <p:grpSpPr>
            <a:xfrm rot="5400000">
              <a:off x="-346006" y="346006"/>
              <a:ext cx="960243" cy="268231"/>
              <a:chOff x="0" y="0"/>
              <a:chExt cx="205451" cy="57390"/>
            </a:xfrm>
          </p:grpSpPr>
          <p:sp>
            <p:nvSpPr>
              <p:cNvPr id="37" name="Freeform 37"/>
              <p:cNvSpPr/>
              <p:nvPr/>
            </p:nvSpPr>
            <p:spPr>
              <a:xfrm>
                <a:off x="0" y="0"/>
                <a:ext cx="205451" cy="57390"/>
              </a:xfrm>
              <a:custGeom>
                <a:avLst/>
                <a:gdLst/>
                <a:ahLst/>
                <a:cxnLst/>
                <a:rect l="l" t="t" r="r" b="b"/>
                <a:pathLst>
                  <a:path w="205451" h="57390">
                    <a:moveTo>
                      <a:pt x="0" y="0"/>
                    </a:moveTo>
                    <a:lnTo>
                      <a:pt x="205451" y="0"/>
                    </a:lnTo>
                    <a:lnTo>
                      <a:pt x="205451" y="57390"/>
                    </a:lnTo>
                    <a:lnTo>
                      <a:pt x="0" y="57390"/>
                    </a:lnTo>
                    <a:close/>
                  </a:path>
                </a:pathLst>
              </a:custGeom>
              <a:solidFill>
                <a:srgbClr val="366EC2"/>
              </a:solidFill>
            </p:spPr>
            <p:txBody>
              <a:bodyPr/>
              <a:lstStyle/>
              <a:p>
                <a:endParaRPr lang="en-GB"/>
              </a:p>
            </p:txBody>
          </p:sp>
          <p:sp>
            <p:nvSpPr>
              <p:cNvPr id="38" name="TextBox 38"/>
              <p:cNvSpPr txBox="1"/>
              <p:nvPr/>
            </p:nvSpPr>
            <p:spPr>
              <a:xfrm>
                <a:off x="0" y="38100"/>
                <a:ext cx="205451" cy="19290"/>
              </a:xfrm>
              <a:prstGeom prst="rect">
                <a:avLst/>
              </a:prstGeom>
            </p:spPr>
            <p:txBody>
              <a:bodyPr lIns="50800" tIns="50800" rIns="50800" bIns="50800" rtlCol="0" anchor="ctr"/>
              <a:lstStyle/>
              <a:p>
                <a:pPr algn="ctr">
                  <a:lnSpc>
                    <a:spcPts val="1899"/>
                  </a:lnSpc>
                </a:pPr>
                <a:endParaRPr/>
              </a:p>
            </p:txBody>
          </p:sp>
        </p:grpSp>
        <p:sp>
          <p:nvSpPr>
            <p:cNvPr id="39" name="TextBox 39"/>
            <p:cNvSpPr txBox="1"/>
            <p:nvPr/>
          </p:nvSpPr>
          <p:spPr>
            <a:xfrm>
              <a:off x="272394" y="164464"/>
              <a:ext cx="3388212" cy="556366"/>
            </a:xfrm>
            <a:prstGeom prst="rect">
              <a:avLst/>
            </a:prstGeom>
          </p:spPr>
          <p:txBody>
            <a:bodyPr lIns="0" tIns="0" rIns="0" bIns="0" rtlCol="0" anchor="t">
              <a:spAutoFit/>
            </a:bodyPr>
            <a:lstStyle/>
            <a:p>
              <a:pPr algn="ctr">
                <a:lnSpc>
                  <a:spcPts val="3231"/>
                </a:lnSpc>
              </a:pPr>
              <a:r>
                <a:rPr lang="en-US" sz="2308" b="1" spc="27">
                  <a:solidFill>
                    <a:srgbClr val="FFFFFF"/>
                  </a:solidFill>
                  <a:latin typeface="Calibri (MS) Bold"/>
                  <a:ea typeface="Calibri (MS) Bold"/>
                  <a:cs typeface="Calibri (MS) Bold"/>
                  <a:sym typeface="Calibri (MS) Bold"/>
                </a:rPr>
                <a:t>Accessible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4278">
            <a:off x="10068167" y="4932367"/>
            <a:ext cx="1588495" cy="1582538"/>
          </a:xfrm>
          <a:custGeom>
            <a:avLst/>
            <a:gdLst/>
            <a:ahLst/>
            <a:cxnLst/>
            <a:rect l="l" t="t" r="r" b="b"/>
            <a:pathLst>
              <a:path w="1588495" h="1582538">
                <a:moveTo>
                  <a:pt x="0" y="0"/>
                </a:moveTo>
                <a:lnTo>
                  <a:pt x="1588496" y="0"/>
                </a:lnTo>
                <a:lnTo>
                  <a:pt x="1588496" y="1582539"/>
                </a:lnTo>
                <a:lnTo>
                  <a:pt x="0" y="15825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9811104" y="1830870"/>
            <a:ext cx="1925772" cy="1925772"/>
          </a:xfrm>
          <a:custGeom>
            <a:avLst/>
            <a:gdLst/>
            <a:ahLst/>
            <a:cxnLst/>
            <a:rect l="l" t="t" r="r" b="b"/>
            <a:pathLst>
              <a:path w="1925772" h="1925772">
                <a:moveTo>
                  <a:pt x="0" y="0"/>
                </a:moveTo>
                <a:lnTo>
                  <a:pt x="1925772" y="0"/>
                </a:lnTo>
                <a:lnTo>
                  <a:pt x="1925772" y="1925772"/>
                </a:lnTo>
                <a:lnTo>
                  <a:pt x="0" y="19257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107685" y="3908155"/>
            <a:ext cx="2154159" cy="2154159"/>
          </a:xfrm>
          <a:custGeom>
            <a:avLst/>
            <a:gdLst/>
            <a:ahLst/>
            <a:cxnLst/>
            <a:rect l="l" t="t" r="r" b="b"/>
            <a:pathLst>
              <a:path w="2154159" h="2154159">
                <a:moveTo>
                  <a:pt x="0" y="0"/>
                </a:moveTo>
                <a:lnTo>
                  <a:pt x="2154159" y="0"/>
                </a:lnTo>
                <a:lnTo>
                  <a:pt x="2154159" y="2154159"/>
                </a:lnTo>
                <a:lnTo>
                  <a:pt x="0" y="2154159"/>
                </a:lnTo>
                <a:lnTo>
                  <a:pt x="0" y="0"/>
                </a:lnTo>
                <a:close/>
              </a:path>
            </a:pathLst>
          </a:custGeom>
          <a:blipFill>
            <a:blip r:embed="rId6"/>
            <a:stretch>
              <a:fillRect/>
            </a:stretch>
          </a:blipFill>
        </p:spPr>
        <p:txBody>
          <a:bodyPr/>
          <a:lstStyle/>
          <a:p>
            <a:endParaRPr lang="en-GB"/>
          </a:p>
        </p:txBody>
      </p:sp>
      <p:sp>
        <p:nvSpPr>
          <p:cNvPr id="5" name="Freeform 5"/>
          <p:cNvSpPr/>
          <p:nvPr/>
        </p:nvSpPr>
        <p:spPr>
          <a:xfrm>
            <a:off x="2216749" y="2461378"/>
            <a:ext cx="3740196" cy="2487376"/>
          </a:xfrm>
          <a:custGeom>
            <a:avLst/>
            <a:gdLst/>
            <a:ahLst/>
            <a:cxnLst/>
            <a:rect l="l" t="t" r="r" b="b"/>
            <a:pathLst>
              <a:path w="3740196" h="2487376">
                <a:moveTo>
                  <a:pt x="0" y="0"/>
                </a:moveTo>
                <a:lnTo>
                  <a:pt x="3740196" y="0"/>
                </a:lnTo>
                <a:lnTo>
                  <a:pt x="3740196" y="2487377"/>
                </a:lnTo>
                <a:lnTo>
                  <a:pt x="0" y="2487377"/>
                </a:lnTo>
                <a:lnTo>
                  <a:pt x="0" y="0"/>
                </a:lnTo>
                <a:close/>
              </a:path>
            </a:pathLst>
          </a:custGeom>
          <a:blipFill>
            <a:blip r:embed="rId7"/>
            <a:stretch>
              <a:fillRect/>
            </a:stretch>
          </a:blipFill>
        </p:spPr>
        <p:txBody>
          <a:bodyPr/>
          <a:lstStyle/>
          <a:p>
            <a:endParaRPr lang="en-GB"/>
          </a:p>
        </p:txBody>
      </p:sp>
      <p:grpSp>
        <p:nvGrpSpPr>
          <p:cNvPr id="6" name="Group 6"/>
          <p:cNvGrpSpPr/>
          <p:nvPr/>
        </p:nvGrpSpPr>
        <p:grpSpPr>
          <a:xfrm>
            <a:off x="13696654" y="3536293"/>
            <a:ext cx="2059083" cy="2059083"/>
            <a:chOff x="0" y="0"/>
            <a:chExt cx="2745444" cy="2745444"/>
          </a:xfrm>
        </p:grpSpPr>
        <p:grpSp>
          <p:nvGrpSpPr>
            <p:cNvPr id="7" name="Group 7"/>
            <p:cNvGrpSpPr/>
            <p:nvPr/>
          </p:nvGrpSpPr>
          <p:grpSpPr>
            <a:xfrm>
              <a:off x="0" y="0"/>
              <a:ext cx="2745444" cy="27454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EB8"/>
              </a:solidFill>
            </p:spPr>
            <p:txBody>
              <a:bodyPr/>
              <a:lstStyle/>
              <a:p>
                <a:endParaRPr lang="en-GB"/>
              </a:p>
            </p:txBody>
          </p:sp>
          <p:sp>
            <p:nvSpPr>
              <p:cNvPr id="9" name="TextBox 9"/>
              <p:cNvSpPr txBox="1"/>
              <p:nvPr/>
            </p:nvSpPr>
            <p:spPr>
              <a:xfrm>
                <a:off x="76200" y="66675"/>
                <a:ext cx="660400" cy="669925"/>
              </a:xfrm>
              <a:prstGeom prst="rect">
                <a:avLst/>
              </a:prstGeom>
            </p:spPr>
            <p:txBody>
              <a:bodyPr lIns="50800" tIns="50800" rIns="50800" bIns="50800" rtlCol="0" anchor="ctr"/>
              <a:lstStyle/>
              <a:p>
                <a:pPr algn="ctr">
                  <a:lnSpc>
                    <a:spcPts val="1873"/>
                  </a:lnSpc>
                </a:pPr>
                <a:endParaRPr/>
              </a:p>
            </p:txBody>
          </p:sp>
        </p:grpSp>
        <p:sp>
          <p:nvSpPr>
            <p:cNvPr id="10" name="Freeform 10"/>
            <p:cNvSpPr/>
            <p:nvPr/>
          </p:nvSpPr>
          <p:spPr>
            <a:xfrm>
              <a:off x="466015" y="0"/>
              <a:ext cx="1770377" cy="2463133"/>
            </a:xfrm>
            <a:custGeom>
              <a:avLst/>
              <a:gdLst/>
              <a:ahLst/>
              <a:cxnLst/>
              <a:rect l="l" t="t" r="r" b="b"/>
              <a:pathLst>
                <a:path w="1770377" h="2463133">
                  <a:moveTo>
                    <a:pt x="0" y="0"/>
                  </a:moveTo>
                  <a:lnTo>
                    <a:pt x="1770377" y="0"/>
                  </a:lnTo>
                  <a:lnTo>
                    <a:pt x="1770377" y="2463133"/>
                  </a:lnTo>
                  <a:lnTo>
                    <a:pt x="0" y="24631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11" name="Freeform 11"/>
          <p:cNvSpPr/>
          <p:nvPr/>
        </p:nvSpPr>
        <p:spPr>
          <a:xfrm>
            <a:off x="14568681" y="6418554"/>
            <a:ext cx="2169468" cy="2169468"/>
          </a:xfrm>
          <a:custGeom>
            <a:avLst/>
            <a:gdLst/>
            <a:ahLst/>
            <a:cxnLst/>
            <a:rect l="l" t="t" r="r" b="b"/>
            <a:pathLst>
              <a:path w="2169468" h="2169468">
                <a:moveTo>
                  <a:pt x="0" y="0"/>
                </a:moveTo>
                <a:lnTo>
                  <a:pt x="2169468" y="0"/>
                </a:lnTo>
                <a:lnTo>
                  <a:pt x="2169468" y="2169467"/>
                </a:lnTo>
                <a:lnTo>
                  <a:pt x="0" y="21694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12" name="Group 12"/>
          <p:cNvGrpSpPr/>
          <p:nvPr/>
        </p:nvGrpSpPr>
        <p:grpSpPr>
          <a:xfrm>
            <a:off x="3539555" y="7147811"/>
            <a:ext cx="2759709" cy="1912620"/>
            <a:chOff x="0" y="0"/>
            <a:chExt cx="3679612" cy="2550160"/>
          </a:xfrm>
        </p:grpSpPr>
        <p:sp>
          <p:nvSpPr>
            <p:cNvPr id="13" name="Freeform 13"/>
            <p:cNvSpPr/>
            <p:nvPr/>
          </p:nvSpPr>
          <p:spPr>
            <a:xfrm>
              <a:off x="0" y="465760"/>
              <a:ext cx="1129451" cy="2084401"/>
            </a:xfrm>
            <a:custGeom>
              <a:avLst/>
              <a:gdLst/>
              <a:ahLst/>
              <a:cxnLst/>
              <a:rect l="l" t="t" r="r" b="b"/>
              <a:pathLst>
                <a:path w="1129451" h="2084401">
                  <a:moveTo>
                    <a:pt x="0" y="0"/>
                  </a:moveTo>
                  <a:lnTo>
                    <a:pt x="1129451" y="0"/>
                  </a:lnTo>
                  <a:lnTo>
                    <a:pt x="1129451" y="2084400"/>
                  </a:lnTo>
                  <a:lnTo>
                    <a:pt x="0" y="2084400"/>
                  </a:lnTo>
                  <a:lnTo>
                    <a:pt x="0" y="0"/>
                  </a:lnTo>
                  <a:close/>
                </a:path>
              </a:pathLst>
            </a:custGeom>
            <a:blipFill>
              <a:blip r:embed="rId12">
                <a:extLst>
                  <a:ext uri="{96DAC541-7B7A-43D3-8B79-37D633B846F1}">
                    <asvg:svgBlip xmlns:asvg="http://schemas.microsoft.com/office/drawing/2016/SVG/main" r:embed="rId13"/>
                  </a:ext>
                </a:extLst>
              </a:blip>
              <a:stretch>
                <a:fillRect r="-162049" b="-6624"/>
              </a:stretch>
            </a:blipFill>
          </p:spPr>
          <p:txBody>
            <a:bodyPr/>
            <a:lstStyle/>
            <a:p>
              <a:endParaRPr lang="en-GB"/>
            </a:p>
          </p:txBody>
        </p:sp>
        <p:sp>
          <p:nvSpPr>
            <p:cNvPr id="14" name="Freeform 14"/>
            <p:cNvSpPr/>
            <p:nvPr/>
          </p:nvSpPr>
          <p:spPr>
            <a:xfrm>
              <a:off x="1129451" y="0"/>
              <a:ext cx="2550160" cy="2550160"/>
            </a:xfrm>
            <a:custGeom>
              <a:avLst/>
              <a:gdLst/>
              <a:ahLst/>
              <a:cxnLst/>
              <a:rect l="l" t="t" r="r" b="b"/>
              <a:pathLst>
                <a:path w="2550160" h="2550160">
                  <a:moveTo>
                    <a:pt x="0" y="0"/>
                  </a:moveTo>
                  <a:lnTo>
                    <a:pt x="2550161" y="0"/>
                  </a:lnTo>
                  <a:lnTo>
                    <a:pt x="2550161" y="2550160"/>
                  </a:lnTo>
                  <a:lnTo>
                    <a:pt x="0" y="25501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grpSp>
          <p:nvGrpSpPr>
            <p:cNvPr id="15" name="Group 15"/>
            <p:cNvGrpSpPr/>
            <p:nvPr/>
          </p:nvGrpSpPr>
          <p:grpSpPr>
            <a:xfrm>
              <a:off x="1198285" y="21921"/>
              <a:ext cx="2481327" cy="1584020"/>
              <a:chOff x="0" y="0"/>
              <a:chExt cx="498005" cy="317914"/>
            </a:xfrm>
          </p:grpSpPr>
          <p:sp>
            <p:nvSpPr>
              <p:cNvPr id="16" name="Freeform 16"/>
              <p:cNvSpPr/>
              <p:nvPr/>
            </p:nvSpPr>
            <p:spPr>
              <a:xfrm>
                <a:off x="0" y="0"/>
                <a:ext cx="498005" cy="317914"/>
              </a:xfrm>
              <a:custGeom>
                <a:avLst/>
                <a:gdLst/>
                <a:ahLst/>
                <a:cxnLst/>
                <a:rect l="l" t="t" r="r" b="b"/>
                <a:pathLst>
                  <a:path w="498005" h="317914">
                    <a:moveTo>
                      <a:pt x="0" y="0"/>
                    </a:moveTo>
                    <a:lnTo>
                      <a:pt x="498005" y="0"/>
                    </a:lnTo>
                    <a:lnTo>
                      <a:pt x="498005" y="317914"/>
                    </a:lnTo>
                    <a:lnTo>
                      <a:pt x="0" y="317914"/>
                    </a:lnTo>
                    <a:close/>
                  </a:path>
                </a:pathLst>
              </a:custGeom>
              <a:solidFill>
                <a:srgbClr val="005EB8"/>
              </a:solidFill>
            </p:spPr>
            <p:txBody>
              <a:bodyPr/>
              <a:lstStyle/>
              <a:p>
                <a:endParaRPr lang="en-GB"/>
              </a:p>
            </p:txBody>
          </p:sp>
          <p:sp>
            <p:nvSpPr>
              <p:cNvPr id="17" name="TextBox 17"/>
              <p:cNvSpPr txBox="1"/>
              <p:nvPr/>
            </p:nvSpPr>
            <p:spPr>
              <a:xfrm>
                <a:off x="0" y="-19050"/>
                <a:ext cx="498005" cy="336964"/>
              </a:xfrm>
              <a:prstGeom prst="rect">
                <a:avLst/>
              </a:prstGeom>
            </p:spPr>
            <p:txBody>
              <a:bodyPr lIns="50800" tIns="50800" rIns="50800" bIns="50800" rtlCol="0" anchor="ctr"/>
              <a:lstStyle/>
              <a:p>
                <a:pPr algn="ctr">
                  <a:lnSpc>
                    <a:spcPts val="1810"/>
                  </a:lnSpc>
                </a:pPr>
                <a:endParaRPr/>
              </a:p>
            </p:txBody>
          </p:sp>
        </p:grpSp>
        <p:sp>
          <p:nvSpPr>
            <p:cNvPr id="18" name="Freeform 18"/>
            <p:cNvSpPr/>
            <p:nvPr/>
          </p:nvSpPr>
          <p:spPr>
            <a:xfrm>
              <a:off x="1642958" y="21921"/>
              <a:ext cx="1591980" cy="1584020"/>
            </a:xfrm>
            <a:custGeom>
              <a:avLst/>
              <a:gdLst/>
              <a:ahLst/>
              <a:cxnLst/>
              <a:rect l="l" t="t" r="r" b="b"/>
              <a:pathLst>
                <a:path w="1591980" h="1584020">
                  <a:moveTo>
                    <a:pt x="0" y="0"/>
                  </a:moveTo>
                  <a:lnTo>
                    <a:pt x="1591980" y="0"/>
                  </a:lnTo>
                  <a:lnTo>
                    <a:pt x="1591980" y="1584021"/>
                  </a:lnTo>
                  <a:lnTo>
                    <a:pt x="0" y="158402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sp>
        <p:nvSpPr>
          <p:cNvPr id="19" name="AutoShape 19"/>
          <p:cNvSpPr/>
          <p:nvPr/>
        </p:nvSpPr>
        <p:spPr>
          <a:xfrm>
            <a:off x="4611096" y="3363116"/>
            <a:ext cx="5565536" cy="1776234"/>
          </a:xfrm>
          <a:prstGeom prst="line">
            <a:avLst/>
          </a:prstGeom>
          <a:ln w="47625" cap="flat">
            <a:solidFill>
              <a:srgbClr val="025EB5"/>
            </a:solidFill>
            <a:prstDash val="solid"/>
            <a:headEnd type="none" w="sm" len="sm"/>
            <a:tailEnd type="triangle" w="lg" len="med"/>
          </a:ln>
        </p:spPr>
        <p:txBody>
          <a:bodyPr/>
          <a:lstStyle/>
          <a:p>
            <a:endParaRPr lang="en-GB"/>
          </a:p>
        </p:txBody>
      </p:sp>
      <p:sp>
        <p:nvSpPr>
          <p:cNvPr id="20" name="AutoShape 20"/>
          <p:cNvSpPr/>
          <p:nvPr/>
        </p:nvSpPr>
        <p:spPr>
          <a:xfrm flipH="1">
            <a:off x="3436435" y="5671785"/>
            <a:ext cx="6583656" cy="603706"/>
          </a:xfrm>
          <a:prstGeom prst="line">
            <a:avLst/>
          </a:prstGeom>
          <a:ln w="47625" cap="flat">
            <a:solidFill>
              <a:srgbClr val="025EB5"/>
            </a:solidFill>
            <a:prstDash val="solid"/>
            <a:headEnd type="none" w="sm" len="sm"/>
            <a:tailEnd type="triangle" w="lg" len="med"/>
          </a:ln>
        </p:spPr>
        <p:txBody>
          <a:bodyPr/>
          <a:lstStyle/>
          <a:p>
            <a:endParaRPr lang="en-GB"/>
          </a:p>
        </p:txBody>
      </p:sp>
      <p:sp>
        <p:nvSpPr>
          <p:cNvPr id="21" name="AutoShape 21"/>
          <p:cNvSpPr/>
          <p:nvPr/>
        </p:nvSpPr>
        <p:spPr>
          <a:xfrm flipV="1">
            <a:off x="3456308" y="5319888"/>
            <a:ext cx="2926203" cy="933275"/>
          </a:xfrm>
          <a:prstGeom prst="line">
            <a:avLst/>
          </a:prstGeom>
          <a:ln w="47625" cap="flat">
            <a:solidFill>
              <a:srgbClr val="025EB5"/>
            </a:solidFill>
            <a:prstDash val="solid"/>
            <a:headEnd type="none" w="sm" len="sm"/>
            <a:tailEnd type="triangle" w="lg" len="med"/>
          </a:ln>
        </p:spPr>
        <p:txBody>
          <a:bodyPr/>
          <a:lstStyle/>
          <a:p>
            <a:endParaRPr lang="en-GB"/>
          </a:p>
        </p:txBody>
      </p:sp>
      <p:sp>
        <p:nvSpPr>
          <p:cNvPr id="22" name="AutoShape 22"/>
          <p:cNvSpPr/>
          <p:nvPr/>
        </p:nvSpPr>
        <p:spPr>
          <a:xfrm flipH="1">
            <a:off x="5959300" y="6508887"/>
            <a:ext cx="5000524" cy="504870"/>
          </a:xfrm>
          <a:prstGeom prst="line">
            <a:avLst/>
          </a:prstGeom>
          <a:ln w="47625" cap="flat">
            <a:solidFill>
              <a:srgbClr val="025EB5"/>
            </a:solidFill>
            <a:prstDash val="solid"/>
            <a:headEnd type="none" w="sm" len="sm"/>
            <a:tailEnd type="triangle" w="lg" len="med"/>
          </a:ln>
        </p:spPr>
        <p:txBody>
          <a:bodyPr/>
          <a:lstStyle/>
          <a:p>
            <a:endParaRPr lang="en-GB"/>
          </a:p>
        </p:txBody>
      </p:sp>
      <p:grpSp>
        <p:nvGrpSpPr>
          <p:cNvPr id="23" name="Group 23"/>
          <p:cNvGrpSpPr/>
          <p:nvPr/>
        </p:nvGrpSpPr>
        <p:grpSpPr>
          <a:xfrm>
            <a:off x="9765560" y="7276235"/>
            <a:ext cx="2759709" cy="1912620"/>
            <a:chOff x="0" y="0"/>
            <a:chExt cx="3679612" cy="2550160"/>
          </a:xfrm>
        </p:grpSpPr>
        <p:sp>
          <p:nvSpPr>
            <p:cNvPr id="24" name="Freeform 24"/>
            <p:cNvSpPr/>
            <p:nvPr/>
          </p:nvSpPr>
          <p:spPr>
            <a:xfrm>
              <a:off x="0" y="465760"/>
              <a:ext cx="1129451" cy="2084401"/>
            </a:xfrm>
            <a:custGeom>
              <a:avLst/>
              <a:gdLst/>
              <a:ahLst/>
              <a:cxnLst/>
              <a:rect l="l" t="t" r="r" b="b"/>
              <a:pathLst>
                <a:path w="1129451" h="2084401">
                  <a:moveTo>
                    <a:pt x="0" y="0"/>
                  </a:moveTo>
                  <a:lnTo>
                    <a:pt x="1129451" y="0"/>
                  </a:lnTo>
                  <a:lnTo>
                    <a:pt x="1129451" y="2084400"/>
                  </a:lnTo>
                  <a:lnTo>
                    <a:pt x="0" y="2084400"/>
                  </a:lnTo>
                  <a:lnTo>
                    <a:pt x="0" y="0"/>
                  </a:lnTo>
                  <a:close/>
                </a:path>
              </a:pathLst>
            </a:custGeom>
            <a:blipFill>
              <a:blip r:embed="rId12">
                <a:extLst>
                  <a:ext uri="{96DAC541-7B7A-43D3-8B79-37D633B846F1}">
                    <asvg:svgBlip xmlns:asvg="http://schemas.microsoft.com/office/drawing/2016/SVG/main" r:embed="rId13"/>
                  </a:ext>
                </a:extLst>
              </a:blip>
              <a:stretch>
                <a:fillRect r="-162049" b="-6624"/>
              </a:stretch>
            </a:blipFill>
          </p:spPr>
          <p:txBody>
            <a:bodyPr/>
            <a:lstStyle/>
            <a:p>
              <a:endParaRPr lang="en-GB"/>
            </a:p>
          </p:txBody>
        </p:sp>
        <p:sp>
          <p:nvSpPr>
            <p:cNvPr id="25" name="Freeform 25"/>
            <p:cNvSpPr/>
            <p:nvPr/>
          </p:nvSpPr>
          <p:spPr>
            <a:xfrm>
              <a:off x="1129451" y="0"/>
              <a:ext cx="2550160" cy="2550160"/>
            </a:xfrm>
            <a:custGeom>
              <a:avLst/>
              <a:gdLst/>
              <a:ahLst/>
              <a:cxnLst/>
              <a:rect l="l" t="t" r="r" b="b"/>
              <a:pathLst>
                <a:path w="2550160" h="2550160">
                  <a:moveTo>
                    <a:pt x="0" y="0"/>
                  </a:moveTo>
                  <a:lnTo>
                    <a:pt x="2550161" y="0"/>
                  </a:lnTo>
                  <a:lnTo>
                    <a:pt x="2550161" y="2550160"/>
                  </a:lnTo>
                  <a:lnTo>
                    <a:pt x="0" y="25501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grpSp>
      <p:sp>
        <p:nvSpPr>
          <p:cNvPr id="26" name="AutoShape 26"/>
          <p:cNvSpPr/>
          <p:nvPr/>
        </p:nvSpPr>
        <p:spPr>
          <a:xfrm>
            <a:off x="6299263" y="8104122"/>
            <a:ext cx="3403546" cy="357808"/>
          </a:xfrm>
          <a:prstGeom prst="line">
            <a:avLst/>
          </a:prstGeom>
          <a:ln w="47625" cap="flat">
            <a:solidFill>
              <a:srgbClr val="025EB5"/>
            </a:solidFill>
            <a:prstDash val="solid"/>
            <a:headEnd type="none" w="sm" len="sm"/>
            <a:tailEnd type="triangle" w="lg" len="med"/>
          </a:ln>
        </p:spPr>
        <p:txBody>
          <a:bodyPr/>
          <a:lstStyle/>
          <a:p>
            <a:endParaRPr lang="en-GB"/>
          </a:p>
        </p:txBody>
      </p:sp>
      <p:sp>
        <p:nvSpPr>
          <p:cNvPr id="27" name="AutoShape 27"/>
          <p:cNvSpPr/>
          <p:nvPr/>
        </p:nvSpPr>
        <p:spPr>
          <a:xfrm flipH="1" flipV="1">
            <a:off x="11447484" y="5694903"/>
            <a:ext cx="171870" cy="1581332"/>
          </a:xfrm>
          <a:prstGeom prst="line">
            <a:avLst/>
          </a:prstGeom>
          <a:ln w="47625" cap="flat">
            <a:solidFill>
              <a:srgbClr val="025EB5"/>
            </a:solidFill>
            <a:prstDash val="solid"/>
            <a:headEnd type="none" w="sm" len="sm"/>
            <a:tailEnd type="triangle" w="lg" len="med"/>
          </a:ln>
        </p:spPr>
        <p:txBody>
          <a:bodyPr/>
          <a:lstStyle/>
          <a:p>
            <a:endParaRPr lang="en-GB"/>
          </a:p>
        </p:txBody>
      </p:sp>
      <p:sp>
        <p:nvSpPr>
          <p:cNvPr id="28" name="AutoShape 28"/>
          <p:cNvSpPr/>
          <p:nvPr/>
        </p:nvSpPr>
        <p:spPr>
          <a:xfrm flipH="1">
            <a:off x="7589236" y="3827839"/>
            <a:ext cx="3168359" cy="917995"/>
          </a:xfrm>
          <a:prstGeom prst="line">
            <a:avLst/>
          </a:prstGeom>
          <a:ln w="47625" cap="flat">
            <a:solidFill>
              <a:srgbClr val="025EB5"/>
            </a:solidFill>
            <a:prstDash val="solid"/>
            <a:headEnd type="none" w="sm" len="sm"/>
            <a:tailEnd type="triangle" w="lg" len="med"/>
          </a:ln>
        </p:spPr>
        <p:txBody>
          <a:bodyPr/>
          <a:lstStyle/>
          <a:p>
            <a:endParaRPr lang="en-GB"/>
          </a:p>
        </p:txBody>
      </p:sp>
      <p:sp>
        <p:nvSpPr>
          <p:cNvPr id="29" name="Freeform 29"/>
          <p:cNvSpPr/>
          <p:nvPr/>
        </p:nvSpPr>
        <p:spPr>
          <a:xfrm>
            <a:off x="1675323" y="5308813"/>
            <a:ext cx="1761112" cy="1933356"/>
          </a:xfrm>
          <a:custGeom>
            <a:avLst/>
            <a:gdLst/>
            <a:ahLst/>
            <a:cxnLst/>
            <a:rect l="l" t="t" r="r" b="b"/>
            <a:pathLst>
              <a:path w="1761112" h="1933356">
                <a:moveTo>
                  <a:pt x="0" y="0"/>
                </a:moveTo>
                <a:lnTo>
                  <a:pt x="1761112" y="0"/>
                </a:lnTo>
                <a:lnTo>
                  <a:pt x="1761112" y="1933356"/>
                </a:lnTo>
                <a:lnTo>
                  <a:pt x="0" y="193335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30" name="AutoShape 30"/>
          <p:cNvSpPr/>
          <p:nvPr/>
        </p:nvSpPr>
        <p:spPr>
          <a:xfrm flipV="1">
            <a:off x="2555879" y="3340789"/>
            <a:ext cx="788469" cy="1968025"/>
          </a:xfrm>
          <a:prstGeom prst="line">
            <a:avLst/>
          </a:prstGeom>
          <a:ln w="47625" cap="flat">
            <a:solidFill>
              <a:srgbClr val="025EB5"/>
            </a:solidFill>
            <a:prstDash val="solid"/>
            <a:headEnd type="none" w="sm" len="sm"/>
            <a:tailEnd type="triangle" w="lg" len="med"/>
          </a:ln>
        </p:spPr>
        <p:txBody>
          <a:bodyPr/>
          <a:lstStyle/>
          <a:p>
            <a:endParaRPr lang="en-GB"/>
          </a:p>
        </p:txBody>
      </p:sp>
      <p:sp>
        <p:nvSpPr>
          <p:cNvPr id="31" name="AutoShape 31"/>
          <p:cNvSpPr/>
          <p:nvPr/>
        </p:nvSpPr>
        <p:spPr>
          <a:xfrm>
            <a:off x="2743370" y="5496304"/>
            <a:ext cx="1343478" cy="1844498"/>
          </a:xfrm>
          <a:prstGeom prst="line">
            <a:avLst/>
          </a:prstGeom>
          <a:ln w="47625" cap="flat">
            <a:solidFill>
              <a:srgbClr val="025EB5"/>
            </a:solidFill>
            <a:prstDash val="solid"/>
            <a:headEnd type="none" w="sm" len="sm"/>
            <a:tailEnd type="triangle" w="lg" len="med"/>
          </a:ln>
        </p:spPr>
        <p:txBody>
          <a:bodyPr/>
          <a:lstStyle/>
          <a:p>
            <a:endParaRPr lang="en-GB"/>
          </a:p>
        </p:txBody>
      </p:sp>
      <p:sp>
        <p:nvSpPr>
          <p:cNvPr id="32" name="AutoShape 32"/>
          <p:cNvSpPr/>
          <p:nvPr/>
        </p:nvSpPr>
        <p:spPr>
          <a:xfrm>
            <a:off x="2930861" y="5683795"/>
            <a:ext cx="7819776" cy="575753"/>
          </a:xfrm>
          <a:prstGeom prst="line">
            <a:avLst/>
          </a:prstGeom>
          <a:ln w="47625" cap="flat">
            <a:solidFill>
              <a:srgbClr val="025EB5"/>
            </a:solidFill>
            <a:prstDash val="solid"/>
            <a:headEnd type="none" w="sm" len="sm"/>
            <a:tailEnd type="triangle" w="lg" len="med"/>
          </a:ln>
        </p:spPr>
        <p:txBody>
          <a:bodyPr/>
          <a:lstStyle/>
          <a:p>
            <a:endParaRPr lang="en-GB"/>
          </a:p>
        </p:txBody>
      </p:sp>
      <p:sp>
        <p:nvSpPr>
          <p:cNvPr id="33" name="AutoShape 33"/>
          <p:cNvSpPr/>
          <p:nvPr/>
        </p:nvSpPr>
        <p:spPr>
          <a:xfrm flipV="1">
            <a:off x="3363489" y="4862609"/>
            <a:ext cx="3364773" cy="901588"/>
          </a:xfrm>
          <a:prstGeom prst="line">
            <a:avLst/>
          </a:prstGeom>
          <a:ln w="47625" cap="flat">
            <a:solidFill>
              <a:srgbClr val="025EB5"/>
            </a:solidFill>
            <a:prstDash val="solid"/>
            <a:headEnd type="none" w="sm" len="sm"/>
            <a:tailEnd type="triangle" w="lg" len="med"/>
          </a:ln>
        </p:spPr>
        <p:txBody>
          <a:bodyPr/>
          <a:lstStyle/>
          <a:p>
            <a:endParaRPr lang="en-GB"/>
          </a:p>
        </p:txBody>
      </p:sp>
      <p:sp>
        <p:nvSpPr>
          <p:cNvPr id="34" name="AutoShape 34"/>
          <p:cNvSpPr/>
          <p:nvPr/>
        </p:nvSpPr>
        <p:spPr>
          <a:xfrm flipV="1">
            <a:off x="7591339" y="4589176"/>
            <a:ext cx="6103212" cy="549862"/>
          </a:xfrm>
          <a:prstGeom prst="line">
            <a:avLst/>
          </a:prstGeom>
          <a:ln w="47625" cap="flat">
            <a:solidFill>
              <a:srgbClr val="025EB5"/>
            </a:solidFill>
            <a:prstDash val="solid"/>
            <a:headEnd type="none" w="sm" len="sm"/>
            <a:tailEnd type="triangle" w="lg" len="med"/>
          </a:ln>
        </p:spPr>
        <p:txBody>
          <a:bodyPr/>
          <a:lstStyle/>
          <a:p>
            <a:endParaRPr lang="en-GB"/>
          </a:p>
        </p:txBody>
      </p:sp>
      <p:sp>
        <p:nvSpPr>
          <p:cNvPr id="35" name="AutoShape 35"/>
          <p:cNvSpPr/>
          <p:nvPr/>
        </p:nvSpPr>
        <p:spPr>
          <a:xfrm>
            <a:off x="2930861" y="5683795"/>
            <a:ext cx="7252897" cy="355110"/>
          </a:xfrm>
          <a:prstGeom prst="line">
            <a:avLst/>
          </a:prstGeom>
          <a:ln w="47625" cap="flat">
            <a:solidFill>
              <a:srgbClr val="025EB5"/>
            </a:solidFill>
            <a:prstDash val="solid"/>
            <a:headEnd type="none" w="sm" len="sm"/>
            <a:tailEnd type="triangle" w="lg" len="med"/>
          </a:ln>
        </p:spPr>
        <p:txBody>
          <a:bodyPr/>
          <a:lstStyle/>
          <a:p>
            <a:endParaRPr lang="en-GB"/>
          </a:p>
        </p:txBody>
      </p:sp>
      <p:sp>
        <p:nvSpPr>
          <p:cNvPr id="36" name="AutoShape 36"/>
          <p:cNvSpPr/>
          <p:nvPr/>
        </p:nvSpPr>
        <p:spPr>
          <a:xfrm>
            <a:off x="3449186" y="6252055"/>
            <a:ext cx="7193759" cy="0"/>
          </a:xfrm>
          <a:prstGeom prst="line">
            <a:avLst/>
          </a:prstGeom>
          <a:ln w="47625" cap="flat">
            <a:solidFill>
              <a:srgbClr val="025EB5"/>
            </a:solidFill>
            <a:prstDash val="solid"/>
            <a:headEnd type="none" w="sm" len="sm"/>
            <a:tailEnd type="none" w="sm" len="sm"/>
          </a:ln>
        </p:spPr>
        <p:txBody>
          <a:bodyPr/>
          <a:lstStyle/>
          <a:p>
            <a:endParaRPr lang="en-GB"/>
          </a:p>
        </p:txBody>
      </p:sp>
      <p:sp>
        <p:nvSpPr>
          <p:cNvPr id="37" name="AutoShape 37"/>
          <p:cNvSpPr/>
          <p:nvPr/>
        </p:nvSpPr>
        <p:spPr>
          <a:xfrm flipH="1">
            <a:off x="2506827" y="7242169"/>
            <a:ext cx="49052" cy="2340216"/>
          </a:xfrm>
          <a:prstGeom prst="line">
            <a:avLst/>
          </a:prstGeom>
          <a:ln w="142875" cap="flat">
            <a:solidFill>
              <a:srgbClr val="E73E97"/>
            </a:solidFill>
            <a:prstDash val="solid"/>
            <a:headEnd type="none" w="sm" len="sm"/>
            <a:tailEnd type="none" w="sm" len="sm"/>
          </a:ln>
        </p:spPr>
        <p:txBody>
          <a:bodyPr/>
          <a:lstStyle/>
          <a:p>
            <a:endParaRPr lang="en-GB"/>
          </a:p>
        </p:txBody>
      </p:sp>
      <p:sp>
        <p:nvSpPr>
          <p:cNvPr id="38" name="AutoShape 38"/>
          <p:cNvSpPr/>
          <p:nvPr/>
        </p:nvSpPr>
        <p:spPr>
          <a:xfrm>
            <a:off x="1924243" y="9507683"/>
            <a:ext cx="13727767" cy="0"/>
          </a:xfrm>
          <a:prstGeom prst="line">
            <a:avLst/>
          </a:prstGeom>
          <a:ln w="152400" cap="flat">
            <a:solidFill>
              <a:srgbClr val="E73E97"/>
            </a:solidFill>
            <a:prstDash val="solid"/>
            <a:headEnd type="none" w="sm" len="sm"/>
            <a:tailEnd type="none" w="sm" len="sm"/>
          </a:ln>
        </p:spPr>
        <p:txBody>
          <a:bodyPr/>
          <a:lstStyle/>
          <a:p>
            <a:endParaRPr lang="en-GB"/>
          </a:p>
        </p:txBody>
      </p:sp>
      <p:sp>
        <p:nvSpPr>
          <p:cNvPr id="39" name="AutoShape 39"/>
          <p:cNvSpPr/>
          <p:nvPr/>
        </p:nvSpPr>
        <p:spPr>
          <a:xfrm flipV="1">
            <a:off x="15653415" y="8588021"/>
            <a:ext cx="0" cy="994365"/>
          </a:xfrm>
          <a:prstGeom prst="line">
            <a:avLst/>
          </a:prstGeom>
          <a:ln w="142875" cap="flat">
            <a:solidFill>
              <a:srgbClr val="E73E97"/>
            </a:solidFill>
            <a:prstDash val="solid"/>
            <a:headEnd type="none" w="sm" len="sm"/>
            <a:tailEnd type="none" w="sm" len="sm"/>
          </a:ln>
        </p:spPr>
        <p:txBody>
          <a:bodyPr/>
          <a:lstStyle/>
          <a:p>
            <a:endParaRPr lang="en-GB"/>
          </a:p>
        </p:txBody>
      </p:sp>
      <p:sp>
        <p:nvSpPr>
          <p:cNvPr id="40" name="AutoShape 40"/>
          <p:cNvSpPr/>
          <p:nvPr/>
        </p:nvSpPr>
        <p:spPr>
          <a:xfrm flipV="1">
            <a:off x="6299263" y="6085146"/>
            <a:ext cx="4343682" cy="1292763"/>
          </a:xfrm>
          <a:prstGeom prst="line">
            <a:avLst/>
          </a:prstGeom>
          <a:ln w="47625" cap="flat">
            <a:solidFill>
              <a:srgbClr val="025EB5"/>
            </a:solidFill>
            <a:prstDash val="solid"/>
            <a:headEnd type="none" w="sm" len="sm"/>
            <a:tailEnd type="triangle" w="lg" len="med"/>
          </a:ln>
        </p:spPr>
        <p:txBody>
          <a:bodyPr/>
          <a:lstStyle/>
          <a:p>
            <a:endParaRPr lang="en-GB"/>
          </a:p>
        </p:txBody>
      </p:sp>
      <p:sp>
        <p:nvSpPr>
          <p:cNvPr id="41" name="AutoShape 41"/>
          <p:cNvSpPr/>
          <p:nvPr/>
        </p:nvSpPr>
        <p:spPr>
          <a:xfrm flipV="1">
            <a:off x="4793191" y="3217857"/>
            <a:ext cx="4861517" cy="327353"/>
          </a:xfrm>
          <a:prstGeom prst="line">
            <a:avLst/>
          </a:prstGeom>
          <a:ln w="47625" cap="flat">
            <a:solidFill>
              <a:srgbClr val="025EB5"/>
            </a:solidFill>
            <a:prstDash val="solid"/>
            <a:headEnd type="none" w="sm" len="sm"/>
            <a:tailEnd type="triangle" w="lg" len="med"/>
          </a:ln>
        </p:spPr>
        <p:txBody>
          <a:bodyPr/>
          <a:lstStyle/>
          <a:p>
            <a:endParaRPr lang="en-GB"/>
          </a:p>
        </p:txBody>
      </p:sp>
      <p:grpSp>
        <p:nvGrpSpPr>
          <p:cNvPr id="42" name="Group 42"/>
          <p:cNvGrpSpPr/>
          <p:nvPr/>
        </p:nvGrpSpPr>
        <p:grpSpPr>
          <a:xfrm>
            <a:off x="62736" y="9423421"/>
            <a:ext cx="18288000" cy="1043076"/>
            <a:chOff x="0" y="0"/>
            <a:chExt cx="4816593" cy="274720"/>
          </a:xfrm>
        </p:grpSpPr>
        <p:sp>
          <p:nvSpPr>
            <p:cNvPr id="43" name="Freeform 43"/>
            <p:cNvSpPr/>
            <p:nvPr/>
          </p:nvSpPr>
          <p:spPr>
            <a:xfrm>
              <a:off x="0" y="0"/>
              <a:ext cx="4816592" cy="274720"/>
            </a:xfrm>
            <a:custGeom>
              <a:avLst/>
              <a:gdLst/>
              <a:ahLst/>
              <a:cxnLst/>
              <a:rect l="l" t="t" r="r" b="b"/>
              <a:pathLst>
                <a:path w="4816592" h="274720">
                  <a:moveTo>
                    <a:pt x="0" y="0"/>
                  </a:moveTo>
                  <a:lnTo>
                    <a:pt x="4816592" y="0"/>
                  </a:lnTo>
                  <a:lnTo>
                    <a:pt x="4816592" y="274720"/>
                  </a:lnTo>
                  <a:lnTo>
                    <a:pt x="0" y="274720"/>
                  </a:lnTo>
                  <a:close/>
                </a:path>
              </a:pathLst>
            </a:custGeom>
            <a:solidFill>
              <a:srgbClr val="366EC2"/>
            </a:solidFill>
          </p:spPr>
          <p:txBody>
            <a:bodyPr/>
            <a:lstStyle/>
            <a:p>
              <a:endParaRPr lang="en-GB"/>
            </a:p>
          </p:txBody>
        </p:sp>
        <p:sp>
          <p:nvSpPr>
            <p:cNvPr id="44" name="TextBox 44"/>
            <p:cNvSpPr txBox="1"/>
            <p:nvPr/>
          </p:nvSpPr>
          <p:spPr>
            <a:xfrm>
              <a:off x="0" y="-9525"/>
              <a:ext cx="4816593" cy="284245"/>
            </a:xfrm>
            <a:prstGeom prst="rect">
              <a:avLst/>
            </a:prstGeom>
          </p:spPr>
          <p:txBody>
            <a:bodyPr lIns="50800" tIns="50800" rIns="50800" bIns="50800" rtlCol="0" anchor="ctr"/>
            <a:lstStyle/>
            <a:p>
              <a:pPr algn="ctr">
                <a:lnSpc>
                  <a:spcPts val="1623"/>
                </a:lnSpc>
              </a:pPr>
              <a:endParaRPr/>
            </a:p>
          </p:txBody>
        </p:sp>
      </p:grpSp>
      <p:sp>
        <p:nvSpPr>
          <p:cNvPr id="45" name="TextBox 45"/>
          <p:cNvSpPr txBox="1"/>
          <p:nvPr/>
        </p:nvSpPr>
        <p:spPr>
          <a:xfrm>
            <a:off x="467646" y="498702"/>
            <a:ext cx="19442734" cy="1123925"/>
          </a:xfrm>
          <a:prstGeom prst="rect">
            <a:avLst/>
          </a:prstGeom>
        </p:spPr>
        <p:txBody>
          <a:bodyPr lIns="0" tIns="0" rIns="0" bIns="0" rtlCol="0" anchor="t">
            <a:spAutoFit/>
          </a:bodyPr>
          <a:lstStyle/>
          <a:p>
            <a:pPr algn="just">
              <a:lnSpc>
                <a:spcPts val="4090"/>
              </a:lnSpc>
            </a:pPr>
            <a:r>
              <a:rPr lang="en-US" sz="4090" b="1">
                <a:solidFill>
                  <a:srgbClr val="366EC2"/>
                </a:solidFill>
                <a:latin typeface="Arial Bold"/>
                <a:ea typeface="Arial Bold"/>
                <a:cs typeface="Arial Bold"/>
                <a:sym typeface="Arial Bold"/>
              </a:rPr>
              <a:t>This resonates with feedback we have heard directly from patients</a:t>
            </a:r>
          </a:p>
          <a:p>
            <a:pPr marL="0" lvl="0" indent="0" algn="just">
              <a:lnSpc>
                <a:spcPts val="4090"/>
              </a:lnSpc>
              <a:spcBef>
                <a:spcPct val="0"/>
              </a:spcBef>
            </a:pPr>
            <a:r>
              <a:rPr lang="en-US" sz="4090" b="1">
                <a:solidFill>
                  <a:srgbClr val="366EC2"/>
                </a:solidFill>
                <a:latin typeface="Arial Bold"/>
                <a:ea typeface="Arial Bold"/>
                <a:cs typeface="Arial Bold"/>
                <a:sym typeface="Arial Bold"/>
              </a:rPr>
              <a:t>Accessible care means NOT being passed around between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736" y="9773559"/>
            <a:ext cx="18288000" cy="522552"/>
            <a:chOff x="0" y="0"/>
            <a:chExt cx="4816593" cy="137627"/>
          </a:xfrm>
        </p:grpSpPr>
        <p:sp>
          <p:nvSpPr>
            <p:cNvPr id="3" name="Freeform 3"/>
            <p:cNvSpPr/>
            <p:nvPr/>
          </p:nvSpPr>
          <p:spPr>
            <a:xfrm>
              <a:off x="0" y="0"/>
              <a:ext cx="4816592" cy="137627"/>
            </a:xfrm>
            <a:custGeom>
              <a:avLst/>
              <a:gdLst/>
              <a:ahLst/>
              <a:cxnLst/>
              <a:rect l="l" t="t" r="r" b="b"/>
              <a:pathLst>
                <a:path w="4816592" h="137627">
                  <a:moveTo>
                    <a:pt x="0" y="0"/>
                  </a:moveTo>
                  <a:lnTo>
                    <a:pt x="4816592" y="0"/>
                  </a:lnTo>
                  <a:lnTo>
                    <a:pt x="4816592" y="137627"/>
                  </a:lnTo>
                  <a:lnTo>
                    <a:pt x="0" y="137627"/>
                  </a:lnTo>
                  <a:close/>
                </a:path>
              </a:pathLst>
            </a:custGeom>
            <a:solidFill>
              <a:srgbClr val="366EC2"/>
            </a:solidFill>
          </p:spPr>
          <p:txBody>
            <a:bodyPr/>
            <a:lstStyle/>
            <a:p>
              <a:endParaRPr lang="en-GB"/>
            </a:p>
          </p:txBody>
        </p:sp>
        <p:sp>
          <p:nvSpPr>
            <p:cNvPr id="4" name="TextBox 4"/>
            <p:cNvSpPr txBox="1"/>
            <p:nvPr/>
          </p:nvSpPr>
          <p:spPr>
            <a:xfrm>
              <a:off x="0" y="-9525"/>
              <a:ext cx="4816593" cy="147152"/>
            </a:xfrm>
            <a:prstGeom prst="rect">
              <a:avLst/>
            </a:prstGeom>
          </p:spPr>
          <p:txBody>
            <a:bodyPr lIns="50800" tIns="50800" rIns="50800" bIns="50800" rtlCol="0" anchor="ctr"/>
            <a:lstStyle/>
            <a:p>
              <a:pPr algn="ctr">
                <a:lnSpc>
                  <a:spcPts val="1623"/>
                </a:lnSpc>
              </a:pPr>
              <a:endParaRPr/>
            </a:p>
          </p:txBody>
        </p:sp>
      </p:grpSp>
      <p:sp>
        <p:nvSpPr>
          <p:cNvPr id="5" name="Freeform 5"/>
          <p:cNvSpPr/>
          <p:nvPr/>
        </p:nvSpPr>
        <p:spPr>
          <a:xfrm>
            <a:off x="780962" y="2065048"/>
            <a:ext cx="5233412" cy="5233412"/>
          </a:xfrm>
          <a:custGeom>
            <a:avLst/>
            <a:gdLst/>
            <a:ahLst/>
            <a:cxnLst/>
            <a:rect l="l" t="t" r="r" b="b"/>
            <a:pathLst>
              <a:path w="5233412" h="5233412">
                <a:moveTo>
                  <a:pt x="0" y="0"/>
                </a:moveTo>
                <a:lnTo>
                  <a:pt x="5233412" y="0"/>
                </a:lnTo>
                <a:lnTo>
                  <a:pt x="5233412" y="5233412"/>
                </a:lnTo>
                <a:lnTo>
                  <a:pt x="0" y="5233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6637620" y="2385969"/>
            <a:ext cx="4777136" cy="4777136"/>
          </a:xfrm>
          <a:custGeom>
            <a:avLst/>
            <a:gdLst/>
            <a:ahLst/>
            <a:cxnLst/>
            <a:rect l="l" t="t" r="r" b="b"/>
            <a:pathLst>
              <a:path w="4777136" h="4777136">
                <a:moveTo>
                  <a:pt x="0" y="0"/>
                </a:moveTo>
                <a:lnTo>
                  <a:pt x="4777136" y="0"/>
                </a:lnTo>
                <a:lnTo>
                  <a:pt x="4777136" y="4777136"/>
                </a:lnTo>
                <a:lnTo>
                  <a:pt x="0" y="4777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406337">
            <a:off x="11069287" y="1560992"/>
            <a:ext cx="7192729" cy="4080239"/>
          </a:xfrm>
          <a:custGeom>
            <a:avLst/>
            <a:gdLst/>
            <a:ahLst/>
            <a:cxnLst/>
            <a:rect l="l" t="t" r="r" b="b"/>
            <a:pathLst>
              <a:path w="7192729" h="4080239">
                <a:moveTo>
                  <a:pt x="0" y="0"/>
                </a:moveTo>
                <a:lnTo>
                  <a:pt x="7192729" y="0"/>
                </a:lnTo>
                <a:lnTo>
                  <a:pt x="7192729" y="4080238"/>
                </a:lnTo>
                <a:lnTo>
                  <a:pt x="0" y="4080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780962" y="635794"/>
            <a:ext cx="16478338" cy="1434688"/>
          </a:xfrm>
          <a:prstGeom prst="rect">
            <a:avLst/>
          </a:prstGeom>
        </p:spPr>
        <p:txBody>
          <a:bodyPr lIns="0" tIns="0" rIns="0" bIns="0" rtlCol="0" anchor="t">
            <a:spAutoFit/>
          </a:bodyPr>
          <a:lstStyle/>
          <a:p>
            <a:pPr marL="0" lvl="0" indent="0" algn="l">
              <a:lnSpc>
                <a:spcPts val="5108"/>
              </a:lnSpc>
              <a:spcBef>
                <a:spcPct val="0"/>
              </a:spcBef>
            </a:pPr>
            <a:r>
              <a:rPr lang="en-US" sz="5108" b="1">
                <a:solidFill>
                  <a:srgbClr val="366EC2"/>
                </a:solidFill>
                <a:latin typeface="Arial Bold"/>
                <a:ea typeface="Arial Bold"/>
                <a:cs typeface="Arial Bold"/>
                <a:sym typeface="Arial Bold"/>
              </a:rPr>
              <a:t>Local people came up with solutions for making primary care more accessible</a:t>
            </a:r>
          </a:p>
        </p:txBody>
      </p:sp>
      <p:sp>
        <p:nvSpPr>
          <p:cNvPr id="9" name="TextBox 9"/>
          <p:cNvSpPr txBox="1"/>
          <p:nvPr/>
        </p:nvSpPr>
        <p:spPr>
          <a:xfrm>
            <a:off x="1243201" y="3188624"/>
            <a:ext cx="4308934" cy="3162301"/>
          </a:xfrm>
          <a:prstGeom prst="rect">
            <a:avLst/>
          </a:prstGeom>
        </p:spPr>
        <p:txBody>
          <a:bodyPr lIns="0" tIns="0" rIns="0" bIns="0" rtlCol="0" anchor="t">
            <a:spAutoFit/>
          </a:bodyPr>
          <a:lstStyle/>
          <a:p>
            <a:pPr marL="0" lvl="0" indent="0" algn="ctr">
              <a:lnSpc>
                <a:spcPts val="3512"/>
              </a:lnSpc>
              <a:spcBef>
                <a:spcPct val="0"/>
              </a:spcBef>
            </a:pPr>
            <a:r>
              <a:rPr lang="en-US" sz="3512" b="1">
                <a:solidFill>
                  <a:srgbClr val="FFFFFF"/>
                </a:solidFill>
                <a:latin typeface="Arial Bold"/>
                <a:ea typeface="Arial Bold"/>
                <a:cs typeface="Arial Bold"/>
                <a:sym typeface="Arial Bold"/>
              </a:rPr>
              <a:t>Routine check-ups- akin to a health MOT- for various groups such as young children or people with long-term conditions </a:t>
            </a:r>
          </a:p>
        </p:txBody>
      </p:sp>
      <p:sp>
        <p:nvSpPr>
          <p:cNvPr id="10" name="TextBox 10"/>
          <p:cNvSpPr txBox="1"/>
          <p:nvPr/>
        </p:nvSpPr>
        <p:spPr>
          <a:xfrm>
            <a:off x="7198575" y="3524194"/>
            <a:ext cx="3655227" cy="2847034"/>
          </a:xfrm>
          <a:prstGeom prst="rect">
            <a:avLst/>
          </a:prstGeom>
        </p:spPr>
        <p:txBody>
          <a:bodyPr lIns="0" tIns="0" rIns="0" bIns="0" rtlCol="0" anchor="t">
            <a:spAutoFit/>
          </a:bodyPr>
          <a:lstStyle/>
          <a:p>
            <a:pPr marL="0" lvl="0" indent="0" algn="ctr">
              <a:lnSpc>
                <a:spcPts val="2785"/>
              </a:lnSpc>
              <a:spcBef>
                <a:spcPct val="0"/>
              </a:spcBef>
            </a:pPr>
            <a:r>
              <a:rPr lang="en-US" sz="2785" b="1">
                <a:solidFill>
                  <a:srgbClr val="FFFFFF"/>
                </a:solidFill>
                <a:latin typeface="Arial Bold"/>
                <a:ea typeface="Arial Bold"/>
                <a:cs typeface="Arial Bold"/>
                <a:sym typeface="Arial Bold"/>
              </a:rPr>
              <a:t>Urgent primary care available on a non-appointment basis, for example in urgent care centres, walk-in centres or even an online live chat facility.</a:t>
            </a:r>
          </a:p>
        </p:txBody>
      </p:sp>
      <p:sp>
        <p:nvSpPr>
          <p:cNvPr id="11" name="TextBox 11"/>
          <p:cNvSpPr txBox="1"/>
          <p:nvPr/>
        </p:nvSpPr>
        <p:spPr>
          <a:xfrm rot="79574">
            <a:off x="12129390" y="2277892"/>
            <a:ext cx="5103906" cy="2306062"/>
          </a:xfrm>
          <a:prstGeom prst="rect">
            <a:avLst/>
          </a:prstGeom>
        </p:spPr>
        <p:txBody>
          <a:bodyPr lIns="0" tIns="0" rIns="0" bIns="0" rtlCol="0" anchor="t">
            <a:spAutoFit/>
          </a:bodyPr>
          <a:lstStyle/>
          <a:p>
            <a:pPr marL="0" lvl="0" indent="0" algn="ctr">
              <a:lnSpc>
                <a:spcPts val="2569"/>
              </a:lnSpc>
              <a:spcBef>
                <a:spcPct val="0"/>
              </a:spcBef>
            </a:pPr>
            <a:r>
              <a:rPr lang="en-US" sz="2569" b="1">
                <a:solidFill>
                  <a:srgbClr val="FFFFFF"/>
                </a:solidFill>
                <a:latin typeface="Arial Bold"/>
                <a:ea typeface="Arial Bold"/>
                <a:cs typeface="Arial Bold"/>
                <a:sym typeface="Arial Bold"/>
              </a:rPr>
              <a:t>Closer links between GP surgeries and community services; community health advocates, co-located advice services, care navigators or social prescribers could potentially respond to this need.</a:t>
            </a:r>
          </a:p>
        </p:txBody>
      </p:sp>
      <p:sp>
        <p:nvSpPr>
          <p:cNvPr id="12" name="TextBox 12"/>
          <p:cNvSpPr txBox="1"/>
          <p:nvPr/>
        </p:nvSpPr>
        <p:spPr>
          <a:xfrm>
            <a:off x="12847057" y="5642508"/>
            <a:ext cx="5022309" cy="2252977"/>
          </a:xfrm>
          <a:prstGeom prst="rect">
            <a:avLst/>
          </a:prstGeom>
        </p:spPr>
        <p:txBody>
          <a:bodyPr lIns="0" tIns="0" rIns="0" bIns="0" rtlCol="0" anchor="t">
            <a:spAutoFit/>
          </a:bodyPr>
          <a:lstStyle/>
          <a:p>
            <a:pPr marL="0" lvl="0" indent="0" algn="just">
              <a:lnSpc>
                <a:spcPts val="2185"/>
              </a:lnSpc>
              <a:spcBef>
                <a:spcPct val="0"/>
              </a:spcBef>
            </a:pPr>
            <a:r>
              <a:rPr lang="en-US" sz="2185" i="1">
                <a:solidFill>
                  <a:srgbClr val="727DC6"/>
                </a:solidFill>
                <a:latin typeface="Arial Italics"/>
                <a:ea typeface="Arial Italics"/>
                <a:cs typeface="Arial Italics"/>
                <a:sym typeface="Arial Italics"/>
              </a:rPr>
              <a:t>They should explain everything that I need to know, and offer support if I don't know how to do certain things - such as filling out forms. A lot of people are illiterate and can't do that - the system should help you proactively As it is, people have to pay private services or ask friends and family for help with that. </a:t>
            </a:r>
          </a:p>
        </p:txBody>
      </p:sp>
      <p:sp>
        <p:nvSpPr>
          <p:cNvPr id="13" name="TextBox 13"/>
          <p:cNvSpPr txBox="1"/>
          <p:nvPr/>
        </p:nvSpPr>
        <p:spPr>
          <a:xfrm>
            <a:off x="13067078" y="8036110"/>
            <a:ext cx="4802288" cy="1998726"/>
          </a:xfrm>
          <a:prstGeom prst="rect">
            <a:avLst/>
          </a:prstGeom>
        </p:spPr>
        <p:txBody>
          <a:bodyPr lIns="0" tIns="0" rIns="0" bIns="0" rtlCol="0" anchor="t">
            <a:spAutoFit/>
          </a:bodyPr>
          <a:lstStyle/>
          <a:p>
            <a:pPr algn="just">
              <a:lnSpc>
                <a:spcPts val="2190"/>
              </a:lnSpc>
            </a:pPr>
            <a:r>
              <a:rPr lang="en-US" sz="2190" i="1">
                <a:solidFill>
                  <a:srgbClr val="727DC6"/>
                </a:solidFill>
                <a:latin typeface="Arial Italics"/>
                <a:ea typeface="Arial Italics"/>
                <a:cs typeface="Arial Italics"/>
                <a:sym typeface="Arial Italics"/>
              </a:rPr>
              <a:t>Out of hours service is good but even they don't always have appointments. Appointments do need to be available in the evening to and we need to get referrals.</a:t>
            </a:r>
          </a:p>
          <a:p>
            <a:pPr algn="just">
              <a:lnSpc>
                <a:spcPts val="2190"/>
              </a:lnSpc>
            </a:pPr>
            <a:endParaRPr lang="en-US" sz="2190" i="1">
              <a:solidFill>
                <a:srgbClr val="727DC6"/>
              </a:solidFill>
              <a:latin typeface="Arial Italics"/>
              <a:ea typeface="Arial Italics"/>
              <a:cs typeface="Arial Italics"/>
              <a:sym typeface="Arial Italics"/>
            </a:endParaRPr>
          </a:p>
          <a:p>
            <a:pPr marL="0" lvl="0" indent="0" algn="just">
              <a:lnSpc>
                <a:spcPts val="2190"/>
              </a:lnSpc>
              <a:spcBef>
                <a:spcPct val="0"/>
              </a:spcBef>
            </a:pPr>
            <a:endParaRPr lang="en-US" sz="2190" i="1">
              <a:solidFill>
                <a:srgbClr val="727DC6"/>
              </a:solidFill>
              <a:latin typeface="Arial Italics"/>
              <a:ea typeface="Arial Italics"/>
              <a:cs typeface="Arial Italics"/>
              <a:sym typeface="Arial Italics"/>
            </a:endParaRPr>
          </a:p>
        </p:txBody>
      </p:sp>
      <p:sp>
        <p:nvSpPr>
          <p:cNvPr id="14" name="TextBox 14"/>
          <p:cNvSpPr txBox="1"/>
          <p:nvPr/>
        </p:nvSpPr>
        <p:spPr>
          <a:xfrm>
            <a:off x="439104" y="7497010"/>
            <a:ext cx="5917129" cy="2068475"/>
          </a:xfrm>
          <a:prstGeom prst="rect">
            <a:avLst/>
          </a:prstGeom>
        </p:spPr>
        <p:txBody>
          <a:bodyPr lIns="0" tIns="0" rIns="0" bIns="0" rtlCol="0" anchor="t">
            <a:spAutoFit/>
          </a:bodyPr>
          <a:lstStyle/>
          <a:p>
            <a:pPr algn="just">
              <a:lnSpc>
                <a:spcPts val="2311"/>
              </a:lnSpc>
            </a:pPr>
            <a:r>
              <a:rPr lang="en-US" sz="2311" i="1">
                <a:solidFill>
                  <a:srgbClr val="727DC6"/>
                </a:solidFill>
                <a:latin typeface="Arial Italics"/>
                <a:ea typeface="Arial Italics"/>
                <a:cs typeface="Arial Italics"/>
                <a:sym typeface="Arial Italics"/>
              </a:rPr>
              <a:t>Better access to GPs and healthcare facilities, walk in hubs that people can access which run 24/7 so less pressure on A&amp;E and less serious illnesses can be seen/sorted quicker. This will of course require more staff who need to be paid fair wages </a:t>
            </a:r>
          </a:p>
          <a:p>
            <a:pPr marL="0" lvl="0" indent="0" algn="just">
              <a:lnSpc>
                <a:spcPts val="2311"/>
              </a:lnSpc>
              <a:spcBef>
                <a:spcPct val="0"/>
              </a:spcBef>
            </a:pPr>
            <a:endParaRPr lang="en-US" sz="2311" i="1">
              <a:solidFill>
                <a:srgbClr val="727DC6"/>
              </a:solidFill>
              <a:latin typeface="Arial Italics"/>
              <a:ea typeface="Arial Italics"/>
              <a:cs typeface="Arial Italics"/>
              <a:sym typeface="Arial Italics"/>
            </a:endParaRPr>
          </a:p>
        </p:txBody>
      </p:sp>
      <p:sp>
        <p:nvSpPr>
          <p:cNvPr id="15" name="TextBox 15"/>
          <p:cNvSpPr txBox="1"/>
          <p:nvPr/>
        </p:nvSpPr>
        <p:spPr>
          <a:xfrm>
            <a:off x="6686235" y="7389820"/>
            <a:ext cx="5827447" cy="1998726"/>
          </a:xfrm>
          <a:prstGeom prst="rect">
            <a:avLst/>
          </a:prstGeom>
        </p:spPr>
        <p:txBody>
          <a:bodyPr lIns="0" tIns="0" rIns="0" bIns="0" rtlCol="0" anchor="t">
            <a:spAutoFit/>
          </a:bodyPr>
          <a:lstStyle/>
          <a:p>
            <a:pPr marL="0" lvl="0" indent="0" algn="just">
              <a:lnSpc>
                <a:spcPts val="2190"/>
              </a:lnSpc>
              <a:spcBef>
                <a:spcPct val="0"/>
              </a:spcBef>
            </a:pPr>
            <a:r>
              <a:rPr lang="en-US" sz="2190" i="1">
                <a:solidFill>
                  <a:srgbClr val="727DC6"/>
                </a:solidFill>
                <a:latin typeface="Arial Italics"/>
                <a:ea typeface="Arial Italics"/>
                <a:cs typeface="Arial Italics"/>
                <a:sym typeface="Arial Italics"/>
              </a:rPr>
              <a:t>I was called for a routine mammogram and this was carried out fine but I feel the opportunity could have been used for basic checking of weight and blood pressure etc., same when I visited my doctor for smear test I had the test no problem but why weren't basic health checks carried out.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E65179A71D344E8A71F7D40F5F7126" ma:contentTypeVersion="14" ma:contentTypeDescription="Create a new document." ma:contentTypeScope="" ma:versionID="e12a9d01efcdd8e52000bf02567a7ecb">
  <xsd:schema xmlns:xsd="http://www.w3.org/2001/XMLSchema" xmlns:xs="http://www.w3.org/2001/XMLSchema" xmlns:p="http://schemas.microsoft.com/office/2006/metadata/properties" xmlns:ns2="f72e35b0-1d91-441b-86e4-0dde0a469893" xmlns:ns3="764977a3-7316-499f-8db5-c889d1e95734" xmlns:ns4="7db32c9b-c4d4-4290-a663-000bee648ab1" targetNamespace="http://schemas.microsoft.com/office/2006/metadata/properties" ma:root="true" ma:fieldsID="9dcf3618644f45ac320d41f03410b110" ns2:_="" ns3:_="" ns4:_="">
    <xsd:import namespace="f72e35b0-1d91-441b-86e4-0dde0a469893"/>
    <xsd:import namespace="764977a3-7316-499f-8db5-c889d1e95734"/>
    <xsd:import namespace="7db32c9b-c4d4-4290-a663-000bee648ab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35b0-1d91-441b-86e4-0dde0a469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bca4fbc-e066-4c74-89d4-2048b13e2f2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4977a3-7316-499f-8db5-c889d1e9573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1325fd-9017-4d2f-8574-7834211763b2}" ma:internalName="TaxCatchAll" ma:showField="CatchAllData" ma:web="764977a3-7316-499f-8db5-c889d1e9573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b32c9b-c4d4-4290-a663-000bee648ab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4977a3-7316-499f-8db5-c889d1e95734" xsi:nil="true"/>
    <lcf76f155ced4ddcb4097134ff3c332f xmlns="f72e35b0-1d91-441b-86e4-0dde0a4698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7E993E-06F9-4FF2-85D4-5443A7104F0D}"/>
</file>

<file path=customXml/itemProps2.xml><?xml version="1.0" encoding="utf-8"?>
<ds:datastoreItem xmlns:ds="http://schemas.openxmlformats.org/officeDocument/2006/customXml" ds:itemID="{05E781CF-A66B-480F-8C86-0882EE12D90A}"/>
</file>

<file path=customXml/itemProps3.xml><?xml version="1.0" encoding="utf-8"?>
<ds:datastoreItem xmlns:ds="http://schemas.openxmlformats.org/officeDocument/2006/customXml" ds:itemID="{1B1711D5-5102-47C8-8FB3-DC6B389C1B12}"/>
</file>

<file path=docProps/app.xml><?xml version="1.0" encoding="utf-8"?>
<Properties xmlns="http://schemas.openxmlformats.org/officeDocument/2006/extended-properties" xmlns:vt="http://schemas.openxmlformats.org/officeDocument/2006/docPropsVTypes">
  <TotalTime>5</TotalTime>
  <Words>7905</Words>
  <Application>Microsoft Office PowerPoint</Application>
  <PresentationFormat>Custom</PresentationFormat>
  <Paragraphs>642</Paragraphs>
  <Slides>40</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40</vt:i4>
      </vt:variant>
    </vt:vector>
  </HeadingPairs>
  <TitlesOfParts>
    <vt:vector size="57" baseType="lpstr">
      <vt:lpstr>Poppins</vt:lpstr>
      <vt:lpstr>Arial</vt:lpstr>
      <vt:lpstr>Calibri (MS) Bold</vt:lpstr>
      <vt:lpstr>Poppins Bold</vt:lpstr>
      <vt:lpstr>Arial Italics</vt:lpstr>
      <vt:lpstr>Overpass</vt:lpstr>
      <vt:lpstr>Trebuchet MS 1</vt:lpstr>
      <vt:lpstr>Overpass Ultra-Bold</vt:lpstr>
      <vt:lpstr>Arimo</vt:lpstr>
      <vt:lpstr>Arial Bold</vt:lpstr>
      <vt:lpstr>Trebuchet MS 3</vt:lpstr>
      <vt:lpstr>Overpass Italics</vt:lpstr>
      <vt:lpstr>Poppins Light</vt:lpstr>
      <vt:lpstr>Calibri</vt:lpstr>
      <vt:lpstr>Arimo Bold</vt:lpstr>
      <vt:lpstr>Arimo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Year Plan Insights</dc:title>
  <dc:creator>Dianne Barham</dc:creator>
  <cp:lastModifiedBy>Dianne Barham</cp:lastModifiedBy>
  <cp:revision>2</cp:revision>
  <dcterms:created xsi:type="dcterms:W3CDTF">2006-08-16T00:00:00Z</dcterms:created>
  <dcterms:modified xsi:type="dcterms:W3CDTF">2024-09-06T09:45:01Z</dcterms:modified>
  <dc:identifier>DAGP3SFq2Jo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0x0101004BE65179A71D344E8A71F7D40F5F7126</vt:lpwstr>
  </property>
  <property fmtid="{D5CDD505-2E9C-101B-9397-08002B2CF9AE}" pid="3" name="MediaServiceImageTags">
    <vt:lpwstr/>
  </property>
</Properties>
</file>