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17"/>
  </p:notesMasterIdLst>
  <p:sldIdLst>
    <p:sldId id="257" r:id="rId6"/>
    <p:sldId id="261" r:id="rId7"/>
    <p:sldId id="2147482150" r:id="rId8"/>
    <p:sldId id="2147482162" r:id="rId9"/>
    <p:sldId id="259" r:id="rId10"/>
    <p:sldId id="2147482154" r:id="rId11"/>
    <p:sldId id="2147482155" r:id="rId12"/>
    <p:sldId id="2147482156" r:id="rId13"/>
    <p:sldId id="2147482157" r:id="rId14"/>
    <p:sldId id="2147482161" r:id="rId15"/>
    <p:sldId id="21474821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4F"/>
    <a:srgbClr val="07AB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60" autoAdjust="0"/>
  </p:normalViewPr>
  <p:slideViewPr>
    <p:cSldViewPr snapToGrid="0">
      <p:cViewPr varScale="1">
        <p:scale>
          <a:sx n="104" d="100"/>
          <a:sy n="104" d="100"/>
        </p:scale>
        <p:origin x="8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7CF4A-AAC2-4AA9-BFA3-488BCBD316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8E025AA0-7A58-4F86-A505-B3A3AC8197E9}">
      <dgm:prSet/>
      <dgm:spPr/>
      <dgm:t>
        <a:bodyPr/>
        <a:lstStyle/>
        <a:p>
          <a:r>
            <a:rPr lang="en-GB" dirty="0"/>
            <a:t>Competent and efficient </a:t>
          </a:r>
        </a:p>
      </dgm:t>
    </dgm:pt>
    <dgm:pt modelId="{19D68206-EA84-4C57-91AE-1107F9D922DB}" type="parTrans" cxnId="{68187F51-1DB7-4640-96F7-9136B305B865}">
      <dgm:prSet/>
      <dgm:spPr/>
      <dgm:t>
        <a:bodyPr/>
        <a:lstStyle/>
        <a:p>
          <a:endParaRPr lang="en-GB"/>
        </a:p>
      </dgm:t>
    </dgm:pt>
    <dgm:pt modelId="{DCB94ADD-15AB-42E4-9E3D-75740396183E}" type="sibTrans" cxnId="{68187F51-1DB7-4640-96F7-9136B305B865}">
      <dgm:prSet/>
      <dgm:spPr/>
      <dgm:t>
        <a:bodyPr/>
        <a:lstStyle/>
        <a:p>
          <a:endParaRPr lang="en-GB"/>
        </a:p>
      </dgm:t>
    </dgm:pt>
    <dgm:pt modelId="{FB3866F0-8D75-4F7C-9E82-A2008F37E186}">
      <dgm:prSet/>
      <dgm:spPr/>
      <dgm:t>
        <a:bodyPr/>
        <a:lstStyle/>
        <a:p>
          <a:r>
            <a:rPr lang="en-GB" dirty="0"/>
            <a:t>Person-centred </a:t>
          </a:r>
        </a:p>
      </dgm:t>
    </dgm:pt>
    <dgm:pt modelId="{A1FF269A-DAFC-42E6-B519-E24E583B99EE}" type="parTrans" cxnId="{7DDF496B-1761-41E0-9C95-3327759CBBE3}">
      <dgm:prSet/>
      <dgm:spPr/>
      <dgm:t>
        <a:bodyPr/>
        <a:lstStyle/>
        <a:p>
          <a:endParaRPr lang="en-GB"/>
        </a:p>
      </dgm:t>
    </dgm:pt>
    <dgm:pt modelId="{2378CC70-5D39-4B36-AD73-B38DBD59E742}" type="sibTrans" cxnId="{7DDF496B-1761-41E0-9C95-3327759CBBE3}">
      <dgm:prSet/>
      <dgm:spPr/>
      <dgm:t>
        <a:bodyPr/>
        <a:lstStyle/>
        <a:p>
          <a:endParaRPr lang="en-GB"/>
        </a:p>
      </dgm:t>
    </dgm:pt>
    <dgm:pt modelId="{A2C161A2-500C-4251-ABD7-7E3457E777BF}">
      <dgm:prSet/>
      <dgm:spPr/>
      <dgm:t>
        <a:bodyPr/>
        <a:lstStyle/>
        <a:p>
          <a:r>
            <a:rPr lang="en-GB" dirty="0"/>
            <a:t>Accessible </a:t>
          </a:r>
        </a:p>
      </dgm:t>
    </dgm:pt>
    <dgm:pt modelId="{EC6332D2-A0EE-4453-9735-566371B1A5C3}" type="parTrans" cxnId="{BCF59DE3-D4BB-4EEE-AEDB-3D7F937D9FDD}">
      <dgm:prSet/>
      <dgm:spPr/>
      <dgm:t>
        <a:bodyPr/>
        <a:lstStyle/>
        <a:p>
          <a:endParaRPr lang="en-GB"/>
        </a:p>
      </dgm:t>
    </dgm:pt>
    <dgm:pt modelId="{1D0AD06D-7C74-4DB7-85DA-625F5C72B755}" type="sibTrans" cxnId="{BCF59DE3-D4BB-4EEE-AEDB-3D7F937D9FDD}">
      <dgm:prSet/>
      <dgm:spPr/>
      <dgm:t>
        <a:bodyPr/>
        <a:lstStyle/>
        <a:p>
          <a:endParaRPr lang="en-GB"/>
        </a:p>
      </dgm:t>
    </dgm:pt>
    <dgm:pt modelId="{05178E1D-3642-45E7-B55A-9EBCBA0BD935}">
      <dgm:prSet/>
      <dgm:spPr/>
      <dgm:t>
        <a:bodyPr/>
        <a:lstStyle/>
        <a:p>
          <a:r>
            <a:rPr lang="en-GB" dirty="0"/>
            <a:t>Integrated </a:t>
          </a:r>
        </a:p>
      </dgm:t>
    </dgm:pt>
    <dgm:pt modelId="{AA9F1930-91BE-4634-9724-8B95A1B3A795}" type="parTrans" cxnId="{E700968C-8C0E-49DC-9AD2-599FA1DF94D9}">
      <dgm:prSet/>
      <dgm:spPr/>
      <dgm:t>
        <a:bodyPr/>
        <a:lstStyle/>
        <a:p>
          <a:endParaRPr lang="en-GB"/>
        </a:p>
      </dgm:t>
    </dgm:pt>
    <dgm:pt modelId="{399A51EB-D0D2-4FE1-B5A1-268B59E84851}" type="sibTrans" cxnId="{E700968C-8C0E-49DC-9AD2-599FA1DF94D9}">
      <dgm:prSet/>
      <dgm:spPr/>
      <dgm:t>
        <a:bodyPr/>
        <a:lstStyle/>
        <a:p>
          <a:endParaRPr lang="en-GB"/>
        </a:p>
      </dgm:t>
    </dgm:pt>
    <dgm:pt modelId="{3F0C3BE3-05D3-4B74-9B0D-8699B91E5AD8}">
      <dgm:prSet/>
      <dgm:spPr/>
      <dgm:t>
        <a:bodyPr/>
        <a:lstStyle/>
        <a:p>
          <a:r>
            <a:rPr lang="en-GB" dirty="0"/>
            <a:t>Caring </a:t>
          </a:r>
        </a:p>
      </dgm:t>
    </dgm:pt>
    <dgm:pt modelId="{04D5147E-CE94-46F6-A6E6-93CB67B6FFCF}" type="parTrans" cxnId="{E773FD4A-18A4-4F7C-B7E5-C41F41ACAEEE}">
      <dgm:prSet/>
      <dgm:spPr/>
      <dgm:t>
        <a:bodyPr/>
        <a:lstStyle/>
        <a:p>
          <a:endParaRPr lang="en-GB"/>
        </a:p>
      </dgm:t>
    </dgm:pt>
    <dgm:pt modelId="{3DCEE6C0-B415-4C52-BBBE-E1396E156882}" type="sibTrans" cxnId="{E773FD4A-18A4-4F7C-B7E5-C41F41ACAEEE}">
      <dgm:prSet/>
      <dgm:spPr/>
      <dgm:t>
        <a:bodyPr/>
        <a:lstStyle/>
        <a:p>
          <a:endParaRPr lang="en-GB"/>
        </a:p>
      </dgm:t>
    </dgm:pt>
    <dgm:pt modelId="{8D465B29-AD17-4C7F-AF04-772187CCAB53}">
      <dgm:prSet/>
      <dgm:spPr/>
      <dgm:t>
        <a:bodyPr/>
        <a:lstStyle/>
        <a:p>
          <a:r>
            <a:rPr lang="en-GB" dirty="0"/>
            <a:t>waiting times are reduced, access to services is quick, and use of resources is optimised to provide timely care to people</a:t>
          </a:r>
        </a:p>
      </dgm:t>
    </dgm:pt>
    <dgm:pt modelId="{59EA821C-A1FD-40B1-97AA-12796F60B02E}" type="parTrans" cxnId="{9775598C-744A-4DF9-91A8-5284A9373CDD}">
      <dgm:prSet/>
      <dgm:spPr/>
      <dgm:t>
        <a:bodyPr/>
        <a:lstStyle/>
        <a:p>
          <a:endParaRPr lang="en-GB"/>
        </a:p>
      </dgm:t>
    </dgm:pt>
    <dgm:pt modelId="{DF174370-3135-407D-8190-A2F3D09AE5B8}" type="sibTrans" cxnId="{9775598C-744A-4DF9-91A8-5284A9373CDD}">
      <dgm:prSet/>
      <dgm:spPr/>
      <dgm:t>
        <a:bodyPr/>
        <a:lstStyle/>
        <a:p>
          <a:endParaRPr lang="en-GB"/>
        </a:p>
      </dgm:t>
    </dgm:pt>
    <dgm:pt modelId="{283CB39F-6E7C-446A-9BD7-C35867FC2345}">
      <dgm:prSet/>
      <dgm:spPr/>
      <dgm:t>
        <a:bodyPr/>
        <a:lstStyle/>
        <a:p>
          <a:pPr>
            <a:buFont typeface="Arial" panose="020B0604020202020204" pitchFamily="34" charset="0"/>
            <a:buChar char="•"/>
          </a:pPr>
          <a:r>
            <a:rPr lang="en-GB" dirty="0"/>
            <a:t>interventions are specific to each person’s unique circumstances, leading to better health outcomes and patient satisfaction</a:t>
          </a:r>
        </a:p>
      </dgm:t>
    </dgm:pt>
    <dgm:pt modelId="{06CB1CBD-1EE2-44E3-9E3E-EF3277D4BEAD}" type="parTrans" cxnId="{7993DB27-201A-48A3-932D-ACD8F80548E8}">
      <dgm:prSet/>
      <dgm:spPr/>
      <dgm:t>
        <a:bodyPr/>
        <a:lstStyle/>
        <a:p>
          <a:endParaRPr lang="en-GB"/>
        </a:p>
      </dgm:t>
    </dgm:pt>
    <dgm:pt modelId="{9D5C4B7E-6432-438D-96FB-818898084B99}" type="sibTrans" cxnId="{7993DB27-201A-48A3-932D-ACD8F80548E8}">
      <dgm:prSet/>
      <dgm:spPr/>
      <dgm:t>
        <a:bodyPr/>
        <a:lstStyle/>
        <a:p>
          <a:endParaRPr lang="en-GB"/>
        </a:p>
      </dgm:t>
    </dgm:pt>
    <dgm:pt modelId="{2DF8CEA4-D5FE-4589-A595-A5ECA04F5BB6}">
      <dgm:prSet/>
      <dgm:spPr/>
      <dgm:t>
        <a:bodyPr/>
        <a:lstStyle/>
        <a:p>
          <a:r>
            <a:rPr lang="en-GB" dirty="0"/>
            <a:t>services are easy to reach for everyone, regardless of their location, socioeconomic status, or physical abilities - including both physical access and access to information about health</a:t>
          </a:r>
        </a:p>
      </dgm:t>
    </dgm:pt>
    <dgm:pt modelId="{A337F567-9FB9-47B2-B330-15F0E29EE4BE}" type="parTrans" cxnId="{46EB7E0B-6FDC-426F-A6D4-9A39957750F6}">
      <dgm:prSet/>
      <dgm:spPr/>
      <dgm:t>
        <a:bodyPr/>
        <a:lstStyle/>
        <a:p>
          <a:endParaRPr lang="en-GB"/>
        </a:p>
      </dgm:t>
    </dgm:pt>
    <dgm:pt modelId="{5B331103-B78F-4B5A-9CF3-5994E4D8A247}" type="sibTrans" cxnId="{46EB7E0B-6FDC-426F-A6D4-9A39957750F6}">
      <dgm:prSet/>
      <dgm:spPr/>
      <dgm:t>
        <a:bodyPr/>
        <a:lstStyle/>
        <a:p>
          <a:endParaRPr lang="en-GB"/>
        </a:p>
      </dgm:t>
    </dgm:pt>
    <dgm:pt modelId="{EFA226AE-D20B-4054-910C-2B401F14BF33}">
      <dgm:prSet/>
      <dgm:spPr/>
      <dgm:t>
        <a:bodyPr/>
        <a:lstStyle/>
        <a:p>
          <a:r>
            <a:rPr lang="en-GB" dirty="0"/>
            <a:t>people receive coordinated care across all levels of the health and care system, from primary care to specialised services, and ultimately leading to a more holistic approach to health</a:t>
          </a:r>
        </a:p>
      </dgm:t>
    </dgm:pt>
    <dgm:pt modelId="{45AC08D7-D243-41C9-80B9-AA11181D674C}" type="parTrans" cxnId="{2D7E0185-02A8-4B0C-94DD-696174379DA4}">
      <dgm:prSet/>
      <dgm:spPr/>
      <dgm:t>
        <a:bodyPr/>
        <a:lstStyle/>
        <a:p>
          <a:endParaRPr lang="en-GB"/>
        </a:p>
      </dgm:t>
    </dgm:pt>
    <dgm:pt modelId="{CF024189-0E57-4578-9D90-1911AFCC0973}" type="sibTrans" cxnId="{2D7E0185-02A8-4B0C-94DD-696174379DA4}">
      <dgm:prSet/>
      <dgm:spPr/>
      <dgm:t>
        <a:bodyPr/>
        <a:lstStyle/>
        <a:p>
          <a:endParaRPr lang="en-GB"/>
        </a:p>
      </dgm:t>
    </dgm:pt>
    <dgm:pt modelId="{130C539E-9473-425F-8DE6-CA40A8756E06}">
      <dgm:prSet/>
      <dgm:spPr/>
      <dgm:t>
        <a:bodyPr/>
        <a:lstStyle/>
        <a:p>
          <a:r>
            <a:rPr lang="en-GB" dirty="0"/>
            <a:t>the emotional and psychological well-being of patients is prioritised, ensuring that they feel supported and understood throughout their health journey</a:t>
          </a:r>
        </a:p>
      </dgm:t>
    </dgm:pt>
    <dgm:pt modelId="{6DC7148B-8C91-41D1-904A-B1ED1DCD5055}" type="parTrans" cxnId="{C885E4D2-DA4C-4C3E-9E11-3323526CC456}">
      <dgm:prSet/>
      <dgm:spPr/>
      <dgm:t>
        <a:bodyPr/>
        <a:lstStyle/>
        <a:p>
          <a:endParaRPr lang="en-GB"/>
        </a:p>
      </dgm:t>
    </dgm:pt>
    <dgm:pt modelId="{78883377-4293-4627-9915-C9824903CF3C}" type="sibTrans" cxnId="{C885E4D2-DA4C-4C3E-9E11-3323526CC456}">
      <dgm:prSet/>
      <dgm:spPr/>
      <dgm:t>
        <a:bodyPr/>
        <a:lstStyle/>
        <a:p>
          <a:endParaRPr lang="en-GB"/>
        </a:p>
      </dgm:t>
    </dgm:pt>
    <dgm:pt modelId="{7131B81B-4C80-443F-A6A2-FC1E5D6E6FFF}" type="pres">
      <dgm:prSet presAssocID="{7067CF4A-AAC2-4AA9-BFA3-488BCBD31613}" presName="linear" presStyleCnt="0">
        <dgm:presLayoutVars>
          <dgm:animLvl val="lvl"/>
          <dgm:resizeHandles val="exact"/>
        </dgm:presLayoutVars>
      </dgm:prSet>
      <dgm:spPr/>
    </dgm:pt>
    <dgm:pt modelId="{D498CD6E-BE01-4F34-9294-DE589A0187DD}" type="pres">
      <dgm:prSet presAssocID="{8E025AA0-7A58-4F86-A505-B3A3AC8197E9}" presName="parentText" presStyleLbl="node1" presStyleIdx="0" presStyleCnt="5">
        <dgm:presLayoutVars>
          <dgm:chMax val="0"/>
          <dgm:bulletEnabled val="1"/>
        </dgm:presLayoutVars>
      </dgm:prSet>
      <dgm:spPr/>
    </dgm:pt>
    <dgm:pt modelId="{58CC4B4E-A7A6-4AA6-8187-00FC66B089D9}" type="pres">
      <dgm:prSet presAssocID="{8E025AA0-7A58-4F86-A505-B3A3AC8197E9}" presName="childText" presStyleLbl="revTx" presStyleIdx="0" presStyleCnt="5">
        <dgm:presLayoutVars>
          <dgm:bulletEnabled val="1"/>
        </dgm:presLayoutVars>
      </dgm:prSet>
      <dgm:spPr/>
    </dgm:pt>
    <dgm:pt modelId="{D84B5EE8-CB5C-44CC-978A-C15E54DF04FE}" type="pres">
      <dgm:prSet presAssocID="{FB3866F0-8D75-4F7C-9E82-A2008F37E186}" presName="parentText" presStyleLbl="node1" presStyleIdx="1" presStyleCnt="5">
        <dgm:presLayoutVars>
          <dgm:chMax val="0"/>
          <dgm:bulletEnabled val="1"/>
        </dgm:presLayoutVars>
      </dgm:prSet>
      <dgm:spPr/>
    </dgm:pt>
    <dgm:pt modelId="{75303BBF-9E14-46F0-81BE-C517208F8601}" type="pres">
      <dgm:prSet presAssocID="{FB3866F0-8D75-4F7C-9E82-A2008F37E186}" presName="childText" presStyleLbl="revTx" presStyleIdx="1" presStyleCnt="5">
        <dgm:presLayoutVars>
          <dgm:bulletEnabled val="1"/>
        </dgm:presLayoutVars>
      </dgm:prSet>
      <dgm:spPr/>
    </dgm:pt>
    <dgm:pt modelId="{DCA0E0A4-4A70-4D42-94DA-01F6B3B3C2A3}" type="pres">
      <dgm:prSet presAssocID="{A2C161A2-500C-4251-ABD7-7E3457E777BF}" presName="parentText" presStyleLbl="node1" presStyleIdx="2" presStyleCnt="5">
        <dgm:presLayoutVars>
          <dgm:chMax val="0"/>
          <dgm:bulletEnabled val="1"/>
        </dgm:presLayoutVars>
      </dgm:prSet>
      <dgm:spPr/>
    </dgm:pt>
    <dgm:pt modelId="{BA1E9E24-25E1-4A84-8ACC-E6953AA08DEE}" type="pres">
      <dgm:prSet presAssocID="{A2C161A2-500C-4251-ABD7-7E3457E777BF}" presName="childText" presStyleLbl="revTx" presStyleIdx="2" presStyleCnt="5">
        <dgm:presLayoutVars>
          <dgm:bulletEnabled val="1"/>
        </dgm:presLayoutVars>
      </dgm:prSet>
      <dgm:spPr/>
    </dgm:pt>
    <dgm:pt modelId="{F23F6B0D-3C5B-4051-8C33-D39AA937D7C2}" type="pres">
      <dgm:prSet presAssocID="{05178E1D-3642-45E7-B55A-9EBCBA0BD935}" presName="parentText" presStyleLbl="node1" presStyleIdx="3" presStyleCnt="5">
        <dgm:presLayoutVars>
          <dgm:chMax val="0"/>
          <dgm:bulletEnabled val="1"/>
        </dgm:presLayoutVars>
      </dgm:prSet>
      <dgm:spPr/>
    </dgm:pt>
    <dgm:pt modelId="{12B7B051-2F97-4C2C-90F9-DD11D351D4AD}" type="pres">
      <dgm:prSet presAssocID="{05178E1D-3642-45E7-B55A-9EBCBA0BD935}" presName="childText" presStyleLbl="revTx" presStyleIdx="3" presStyleCnt="5">
        <dgm:presLayoutVars>
          <dgm:bulletEnabled val="1"/>
        </dgm:presLayoutVars>
      </dgm:prSet>
      <dgm:spPr/>
    </dgm:pt>
    <dgm:pt modelId="{3DFC62E4-6287-4624-A0C3-01D123A2E0E7}" type="pres">
      <dgm:prSet presAssocID="{3F0C3BE3-05D3-4B74-9B0D-8699B91E5AD8}" presName="parentText" presStyleLbl="node1" presStyleIdx="4" presStyleCnt="5">
        <dgm:presLayoutVars>
          <dgm:chMax val="0"/>
          <dgm:bulletEnabled val="1"/>
        </dgm:presLayoutVars>
      </dgm:prSet>
      <dgm:spPr/>
    </dgm:pt>
    <dgm:pt modelId="{8985D8E0-E490-405F-B637-6E016D4F5D3E}" type="pres">
      <dgm:prSet presAssocID="{3F0C3BE3-05D3-4B74-9B0D-8699B91E5AD8}" presName="childText" presStyleLbl="revTx" presStyleIdx="4" presStyleCnt="5">
        <dgm:presLayoutVars>
          <dgm:bulletEnabled val="1"/>
        </dgm:presLayoutVars>
      </dgm:prSet>
      <dgm:spPr/>
    </dgm:pt>
  </dgm:ptLst>
  <dgm:cxnLst>
    <dgm:cxn modelId="{46EB7E0B-6FDC-426F-A6D4-9A39957750F6}" srcId="{A2C161A2-500C-4251-ABD7-7E3457E777BF}" destId="{2DF8CEA4-D5FE-4589-A595-A5ECA04F5BB6}" srcOrd="0" destOrd="0" parTransId="{A337F567-9FB9-47B2-B330-15F0E29EE4BE}" sibTransId="{5B331103-B78F-4B5A-9CF3-5994E4D8A247}"/>
    <dgm:cxn modelId="{ABA4AD16-CAE4-4B72-937F-B390B483A64C}" type="presOf" srcId="{2DF8CEA4-D5FE-4589-A595-A5ECA04F5BB6}" destId="{BA1E9E24-25E1-4A84-8ACC-E6953AA08DEE}" srcOrd="0" destOrd="0" presId="urn:microsoft.com/office/officeart/2005/8/layout/vList2"/>
    <dgm:cxn modelId="{D4B0C91F-A1ED-47EB-B8BF-12ABD87E19AC}" type="presOf" srcId="{8E025AA0-7A58-4F86-A505-B3A3AC8197E9}" destId="{D498CD6E-BE01-4F34-9294-DE589A0187DD}" srcOrd="0" destOrd="0" presId="urn:microsoft.com/office/officeart/2005/8/layout/vList2"/>
    <dgm:cxn modelId="{7993DB27-201A-48A3-932D-ACD8F80548E8}" srcId="{FB3866F0-8D75-4F7C-9E82-A2008F37E186}" destId="{283CB39F-6E7C-446A-9BD7-C35867FC2345}" srcOrd="0" destOrd="0" parTransId="{06CB1CBD-1EE2-44E3-9E3E-EF3277D4BEAD}" sibTransId="{9D5C4B7E-6432-438D-96FB-818898084B99}"/>
    <dgm:cxn modelId="{DC441442-1731-4624-9DA5-0D2B5E76A8C7}" type="presOf" srcId="{A2C161A2-500C-4251-ABD7-7E3457E777BF}" destId="{DCA0E0A4-4A70-4D42-94DA-01F6B3B3C2A3}" srcOrd="0" destOrd="0" presId="urn:microsoft.com/office/officeart/2005/8/layout/vList2"/>
    <dgm:cxn modelId="{B0887949-E227-4EFA-8AAE-9A77B757A699}" type="presOf" srcId="{EFA226AE-D20B-4054-910C-2B401F14BF33}" destId="{12B7B051-2F97-4C2C-90F9-DD11D351D4AD}" srcOrd="0" destOrd="0" presId="urn:microsoft.com/office/officeart/2005/8/layout/vList2"/>
    <dgm:cxn modelId="{551D636A-383A-4A2D-B38B-4B81F810DDBD}" type="presOf" srcId="{130C539E-9473-425F-8DE6-CA40A8756E06}" destId="{8985D8E0-E490-405F-B637-6E016D4F5D3E}" srcOrd="0" destOrd="0" presId="urn:microsoft.com/office/officeart/2005/8/layout/vList2"/>
    <dgm:cxn modelId="{E773FD4A-18A4-4F7C-B7E5-C41F41ACAEEE}" srcId="{7067CF4A-AAC2-4AA9-BFA3-488BCBD31613}" destId="{3F0C3BE3-05D3-4B74-9B0D-8699B91E5AD8}" srcOrd="4" destOrd="0" parTransId="{04D5147E-CE94-46F6-A6E6-93CB67B6FFCF}" sibTransId="{3DCEE6C0-B415-4C52-BBBE-E1396E156882}"/>
    <dgm:cxn modelId="{7DDF496B-1761-41E0-9C95-3327759CBBE3}" srcId="{7067CF4A-AAC2-4AA9-BFA3-488BCBD31613}" destId="{FB3866F0-8D75-4F7C-9E82-A2008F37E186}" srcOrd="1" destOrd="0" parTransId="{A1FF269A-DAFC-42E6-B519-E24E583B99EE}" sibTransId="{2378CC70-5D39-4B36-AD73-B38DBD59E742}"/>
    <dgm:cxn modelId="{68187F51-1DB7-4640-96F7-9136B305B865}" srcId="{7067CF4A-AAC2-4AA9-BFA3-488BCBD31613}" destId="{8E025AA0-7A58-4F86-A505-B3A3AC8197E9}" srcOrd="0" destOrd="0" parTransId="{19D68206-EA84-4C57-91AE-1107F9D922DB}" sibTransId="{DCB94ADD-15AB-42E4-9E3D-75740396183E}"/>
    <dgm:cxn modelId="{4B64D182-5817-4C94-9F0D-BA02EDEE70B5}" type="presOf" srcId="{05178E1D-3642-45E7-B55A-9EBCBA0BD935}" destId="{F23F6B0D-3C5B-4051-8C33-D39AA937D7C2}" srcOrd="0" destOrd="0" presId="urn:microsoft.com/office/officeart/2005/8/layout/vList2"/>
    <dgm:cxn modelId="{2D7E0185-02A8-4B0C-94DD-696174379DA4}" srcId="{05178E1D-3642-45E7-B55A-9EBCBA0BD935}" destId="{EFA226AE-D20B-4054-910C-2B401F14BF33}" srcOrd="0" destOrd="0" parTransId="{45AC08D7-D243-41C9-80B9-AA11181D674C}" sibTransId="{CF024189-0E57-4578-9D90-1911AFCC0973}"/>
    <dgm:cxn modelId="{9775598C-744A-4DF9-91A8-5284A9373CDD}" srcId="{8E025AA0-7A58-4F86-A505-B3A3AC8197E9}" destId="{8D465B29-AD17-4C7F-AF04-772187CCAB53}" srcOrd="0" destOrd="0" parTransId="{59EA821C-A1FD-40B1-97AA-12796F60B02E}" sibTransId="{DF174370-3135-407D-8190-A2F3D09AE5B8}"/>
    <dgm:cxn modelId="{E700968C-8C0E-49DC-9AD2-599FA1DF94D9}" srcId="{7067CF4A-AAC2-4AA9-BFA3-488BCBD31613}" destId="{05178E1D-3642-45E7-B55A-9EBCBA0BD935}" srcOrd="3" destOrd="0" parTransId="{AA9F1930-91BE-4634-9724-8B95A1B3A795}" sibTransId="{399A51EB-D0D2-4FE1-B5A1-268B59E84851}"/>
    <dgm:cxn modelId="{083FFC94-09DF-4027-AC19-9BB6E2CF900A}" type="presOf" srcId="{283CB39F-6E7C-446A-9BD7-C35867FC2345}" destId="{75303BBF-9E14-46F0-81BE-C517208F8601}" srcOrd="0" destOrd="0" presId="urn:microsoft.com/office/officeart/2005/8/layout/vList2"/>
    <dgm:cxn modelId="{62B85E97-DA6C-4914-BE3F-BCD1DD12EBCF}" type="presOf" srcId="{FB3866F0-8D75-4F7C-9E82-A2008F37E186}" destId="{D84B5EE8-CB5C-44CC-978A-C15E54DF04FE}" srcOrd="0" destOrd="0" presId="urn:microsoft.com/office/officeart/2005/8/layout/vList2"/>
    <dgm:cxn modelId="{611957A5-CD32-4392-977A-61612903712E}" type="presOf" srcId="{7067CF4A-AAC2-4AA9-BFA3-488BCBD31613}" destId="{7131B81B-4C80-443F-A6A2-FC1E5D6E6FFF}" srcOrd="0" destOrd="0" presId="urn:microsoft.com/office/officeart/2005/8/layout/vList2"/>
    <dgm:cxn modelId="{C885E4D2-DA4C-4C3E-9E11-3323526CC456}" srcId="{3F0C3BE3-05D3-4B74-9B0D-8699B91E5AD8}" destId="{130C539E-9473-425F-8DE6-CA40A8756E06}" srcOrd="0" destOrd="0" parTransId="{6DC7148B-8C91-41D1-904A-B1ED1DCD5055}" sibTransId="{78883377-4293-4627-9915-C9824903CF3C}"/>
    <dgm:cxn modelId="{BCF59DE3-D4BB-4EEE-AEDB-3D7F937D9FDD}" srcId="{7067CF4A-AAC2-4AA9-BFA3-488BCBD31613}" destId="{A2C161A2-500C-4251-ABD7-7E3457E777BF}" srcOrd="2" destOrd="0" parTransId="{EC6332D2-A0EE-4453-9735-566371B1A5C3}" sibTransId="{1D0AD06D-7C74-4DB7-85DA-625F5C72B755}"/>
    <dgm:cxn modelId="{E31FB8FA-7805-4438-B388-3EEB5EFDB1D1}" type="presOf" srcId="{3F0C3BE3-05D3-4B74-9B0D-8699B91E5AD8}" destId="{3DFC62E4-6287-4624-A0C3-01D123A2E0E7}" srcOrd="0" destOrd="0" presId="urn:microsoft.com/office/officeart/2005/8/layout/vList2"/>
    <dgm:cxn modelId="{874539FB-0BB2-4ACD-AD1D-97BA72386C44}" type="presOf" srcId="{8D465B29-AD17-4C7F-AF04-772187CCAB53}" destId="{58CC4B4E-A7A6-4AA6-8187-00FC66B089D9}" srcOrd="0" destOrd="0" presId="urn:microsoft.com/office/officeart/2005/8/layout/vList2"/>
    <dgm:cxn modelId="{06CC5FFD-5A69-4A0C-8A0B-F698B9147464}" type="presParOf" srcId="{7131B81B-4C80-443F-A6A2-FC1E5D6E6FFF}" destId="{D498CD6E-BE01-4F34-9294-DE589A0187DD}" srcOrd="0" destOrd="0" presId="urn:microsoft.com/office/officeart/2005/8/layout/vList2"/>
    <dgm:cxn modelId="{EBD02D01-C722-4226-899F-3E80CC4C2836}" type="presParOf" srcId="{7131B81B-4C80-443F-A6A2-FC1E5D6E6FFF}" destId="{58CC4B4E-A7A6-4AA6-8187-00FC66B089D9}" srcOrd="1" destOrd="0" presId="urn:microsoft.com/office/officeart/2005/8/layout/vList2"/>
    <dgm:cxn modelId="{D1F738FB-E44B-4FDC-B140-2B0B2E1BE7D8}" type="presParOf" srcId="{7131B81B-4C80-443F-A6A2-FC1E5D6E6FFF}" destId="{D84B5EE8-CB5C-44CC-978A-C15E54DF04FE}" srcOrd="2" destOrd="0" presId="urn:microsoft.com/office/officeart/2005/8/layout/vList2"/>
    <dgm:cxn modelId="{18F2752F-84CC-4EB2-96E1-E52854095429}" type="presParOf" srcId="{7131B81B-4C80-443F-A6A2-FC1E5D6E6FFF}" destId="{75303BBF-9E14-46F0-81BE-C517208F8601}" srcOrd="3" destOrd="0" presId="urn:microsoft.com/office/officeart/2005/8/layout/vList2"/>
    <dgm:cxn modelId="{9CCA34F0-FCF0-4FCF-BE2B-21288C36CA9C}" type="presParOf" srcId="{7131B81B-4C80-443F-A6A2-FC1E5D6E6FFF}" destId="{DCA0E0A4-4A70-4D42-94DA-01F6B3B3C2A3}" srcOrd="4" destOrd="0" presId="urn:microsoft.com/office/officeart/2005/8/layout/vList2"/>
    <dgm:cxn modelId="{AF0C12BB-3213-4B0A-9107-7A45B1CC7ABC}" type="presParOf" srcId="{7131B81B-4C80-443F-A6A2-FC1E5D6E6FFF}" destId="{BA1E9E24-25E1-4A84-8ACC-E6953AA08DEE}" srcOrd="5" destOrd="0" presId="urn:microsoft.com/office/officeart/2005/8/layout/vList2"/>
    <dgm:cxn modelId="{2536D89F-FB4E-49B3-82F2-DC36AC7FB882}" type="presParOf" srcId="{7131B81B-4C80-443F-A6A2-FC1E5D6E6FFF}" destId="{F23F6B0D-3C5B-4051-8C33-D39AA937D7C2}" srcOrd="6" destOrd="0" presId="urn:microsoft.com/office/officeart/2005/8/layout/vList2"/>
    <dgm:cxn modelId="{45FC2678-14A2-4DE7-B228-43627B006F09}" type="presParOf" srcId="{7131B81B-4C80-443F-A6A2-FC1E5D6E6FFF}" destId="{12B7B051-2F97-4C2C-90F9-DD11D351D4AD}" srcOrd="7" destOrd="0" presId="urn:microsoft.com/office/officeart/2005/8/layout/vList2"/>
    <dgm:cxn modelId="{83F76D9D-F432-42DA-AEC1-42F10C4451F8}" type="presParOf" srcId="{7131B81B-4C80-443F-A6A2-FC1E5D6E6FFF}" destId="{3DFC62E4-6287-4624-A0C3-01D123A2E0E7}" srcOrd="8" destOrd="0" presId="urn:microsoft.com/office/officeart/2005/8/layout/vList2"/>
    <dgm:cxn modelId="{CFB0E8A0-EFC7-4447-98D8-6D9BC5C085A2}" type="presParOf" srcId="{7131B81B-4C80-443F-A6A2-FC1E5D6E6FFF}" destId="{8985D8E0-E490-405F-B637-6E016D4F5D3E}"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7CF4A-AAC2-4AA9-BFA3-488BCBD316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2582A2A1-0336-463F-B80B-8F62D730BFF0}">
      <dgm:prSet custT="1"/>
      <dgm:spPr/>
      <dgm:t>
        <a:bodyPr/>
        <a:lstStyle/>
        <a:p>
          <a:r>
            <a:rPr lang="en-GB" sz="1900" dirty="0"/>
            <a:t>Equitable </a:t>
          </a:r>
        </a:p>
      </dgm:t>
    </dgm:pt>
    <dgm:pt modelId="{90D504AA-68C3-43F4-A606-6D53B321F4E7}" type="parTrans" cxnId="{884C519E-4EF2-4930-B66D-F381F9F3AF7A}">
      <dgm:prSet/>
      <dgm:spPr/>
      <dgm:t>
        <a:bodyPr/>
        <a:lstStyle/>
        <a:p>
          <a:endParaRPr lang="en-GB"/>
        </a:p>
      </dgm:t>
    </dgm:pt>
    <dgm:pt modelId="{DBAB4423-F51F-4F19-A820-57916880FEB9}" type="sibTrans" cxnId="{884C519E-4EF2-4930-B66D-F381F9F3AF7A}">
      <dgm:prSet/>
      <dgm:spPr/>
      <dgm:t>
        <a:bodyPr/>
        <a:lstStyle/>
        <a:p>
          <a:endParaRPr lang="en-GB"/>
        </a:p>
      </dgm:t>
    </dgm:pt>
    <dgm:pt modelId="{A45B2787-169C-4864-ADEE-7AAD79CAE848}">
      <dgm:prSet custT="1"/>
      <dgm:spPr/>
      <dgm:t>
        <a:bodyPr/>
        <a:lstStyle/>
        <a:p>
          <a:r>
            <a:rPr lang="en-GB" sz="1900" dirty="0"/>
            <a:t>Prevention focused </a:t>
          </a:r>
        </a:p>
      </dgm:t>
    </dgm:pt>
    <dgm:pt modelId="{ABD195C3-340C-4D1F-A1D7-D3EA7520AEE5}" type="parTrans" cxnId="{B716EA1D-2910-4AB3-BE62-56F6B8E24118}">
      <dgm:prSet/>
      <dgm:spPr/>
      <dgm:t>
        <a:bodyPr/>
        <a:lstStyle/>
        <a:p>
          <a:endParaRPr lang="en-GB"/>
        </a:p>
      </dgm:t>
    </dgm:pt>
    <dgm:pt modelId="{53295B94-F11C-485E-B397-D4CCC1298CDC}" type="sibTrans" cxnId="{B716EA1D-2910-4AB3-BE62-56F6B8E24118}">
      <dgm:prSet/>
      <dgm:spPr/>
      <dgm:t>
        <a:bodyPr/>
        <a:lstStyle/>
        <a:p>
          <a:endParaRPr lang="en-GB"/>
        </a:p>
      </dgm:t>
    </dgm:pt>
    <dgm:pt modelId="{6B2F3196-92DD-4EA4-A8F2-CDC69F59DDA3}">
      <dgm:prSet custT="1"/>
      <dgm:spPr/>
      <dgm:t>
        <a:bodyPr/>
        <a:lstStyle/>
        <a:p>
          <a:r>
            <a:rPr lang="en-GB" sz="1900" dirty="0"/>
            <a:t>Transparent and trustworthy </a:t>
          </a:r>
        </a:p>
      </dgm:t>
    </dgm:pt>
    <dgm:pt modelId="{2F3ED757-7C5E-4DD4-AC4A-E0CF62F9B109}" type="parTrans" cxnId="{7177E9AD-65D2-4024-8A7C-BF7E5CE8B6B7}">
      <dgm:prSet/>
      <dgm:spPr/>
      <dgm:t>
        <a:bodyPr/>
        <a:lstStyle/>
        <a:p>
          <a:endParaRPr lang="en-GB"/>
        </a:p>
      </dgm:t>
    </dgm:pt>
    <dgm:pt modelId="{CAD1E5E6-11FF-4C04-B027-F32220502B1E}" type="sibTrans" cxnId="{7177E9AD-65D2-4024-8A7C-BF7E5CE8B6B7}">
      <dgm:prSet/>
      <dgm:spPr/>
      <dgm:t>
        <a:bodyPr/>
        <a:lstStyle/>
        <a:p>
          <a:endParaRPr lang="en-GB"/>
        </a:p>
      </dgm:t>
    </dgm:pt>
    <dgm:pt modelId="{85A61F8D-8FF6-43FA-AD6E-1F9330813258}">
      <dgm:prSet custT="1"/>
      <dgm:spPr/>
      <dgm:t>
        <a:bodyPr/>
        <a:lstStyle/>
        <a:p>
          <a:r>
            <a:rPr lang="en-GB" sz="1900" dirty="0"/>
            <a:t>Empowering  </a:t>
          </a:r>
        </a:p>
      </dgm:t>
    </dgm:pt>
    <dgm:pt modelId="{D1527CD6-AE32-4F1F-997C-EC46CEDA45D7}" type="parTrans" cxnId="{31416A28-E4E9-407C-BB79-3DA5C02E9843}">
      <dgm:prSet/>
      <dgm:spPr/>
      <dgm:t>
        <a:bodyPr/>
        <a:lstStyle/>
        <a:p>
          <a:endParaRPr lang="en-GB"/>
        </a:p>
      </dgm:t>
    </dgm:pt>
    <dgm:pt modelId="{E8BE8D00-DC0C-4EC9-93FE-A0FC244095E5}" type="sibTrans" cxnId="{31416A28-E4E9-407C-BB79-3DA5C02E9843}">
      <dgm:prSet/>
      <dgm:spPr/>
      <dgm:t>
        <a:bodyPr/>
        <a:lstStyle/>
        <a:p>
          <a:endParaRPr lang="en-GB"/>
        </a:p>
      </dgm:t>
    </dgm:pt>
    <dgm:pt modelId="{E039F137-D89A-41BF-B752-981006C9829D}">
      <dgm:prSet custT="1"/>
      <dgm:spPr/>
      <dgm:t>
        <a:bodyPr/>
        <a:lstStyle/>
        <a:p>
          <a:pPr>
            <a:buFont typeface="Arial" panose="020B0604020202020204" pitchFamily="34" charset="0"/>
            <a:buChar char="•"/>
          </a:pPr>
          <a:r>
            <a:rPr lang="en-GB" sz="1500" dirty="0"/>
            <a:t>disparities in health outcomes are eliminated and all people receive the care they need</a:t>
          </a:r>
        </a:p>
      </dgm:t>
    </dgm:pt>
    <dgm:pt modelId="{675BD59B-9ECF-4470-B6E3-62CB2BAD5B2F}" type="parTrans" cxnId="{9EA11B74-5662-4A77-AFBB-4F4672A8EFCF}">
      <dgm:prSet/>
      <dgm:spPr/>
      <dgm:t>
        <a:bodyPr/>
        <a:lstStyle/>
        <a:p>
          <a:endParaRPr lang="en-GB"/>
        </a:p>
      </dgm:t>
    </dgm:pt>
    <dgm:pt modelId="{2B3AECF5-56FB-4E32-8558-6AC13F6E73F6}" type="sibTrans" cxnId="{9EA11B74-5662-4A77-AFBB-4F4672A8EFCF}">
      <dgm:prSet/>
      <dgm:spPr/>
      <dgm:t>
        <a:bodyPr/>
        <a:lstStyle/>
        <a:p>
          <a:endParaRPr lang="en-GB"/>
        </a:p>
      </dgm:t>
    </dgm:pt>
    <dgm:pt modelId="{77A41B0F-5B59-4D17-AAC5-4C46168899B8}">
      <dgm:prSet custT="1"/>
      <dgm:spPr/>
      <dgm:t>
        <a:bodyPr/>
        <a:lstStyle/>
        <a:p>
          <a:pPr>
            <a:buFont typeface="Arial" panose="020B0604020202020204" pitchFamily="34" charset="0"/>
            <a:buChar char="•"/>
          </a:pPr>
          <a:r>
            <a:rPr lang="en-GB" sz="1900" dirty="0"/>
            <a:t>Collaborative</a:t>
          </a:r>
        </a:p>
      </dgm:t>
    </dgm:pt>
    <dgm:pt modelId="{D4EA3F9A-B8E8-4A29-A203-A349FC0DEAFB}" type="parTrans" cxnId="{32E85ADC-A624-4FAF-A0B2-76E3CE9F3F64}">
      <dgm:prSet/>
      <dgm:spPr/>
      <dgm:t>
        <a:bodyPr/>
        <a:lstStyle/>
        <a:p>
          <a:endParaRPr lang="en-GB"/>
        </a:p>
      </dgm:t>
    </dgm:pt>
    <dgm:pt modelId="{11BA1BC4-1BFE-487F-BCDC-221EEF566A98}" type="sibTrans" cxnId="{32E85ADC-A624-4FAF-A0B2-76E3CE9F3F64}">
      <dgm:prSet/>
      <dgm:spPr/>
      <dgm:t>
        <a:bodyPr/>
        <a:lstStyle/>
        <a:p>
          <a:endParaRPr lang="en-GB"/>
        </a:p>
      </dgm:t>
    </dgm:pt>
    <dgm:pt modelId="{261E6AB3-B381-4F34-BE7E-187C93CC7D16}">
      <dgm:prSet custT="1"/>
      <dgm:spPr/>
      <dgm:t>
        <a:bodyPr/>
        <a:lstStyle/>
        <a:p>
          <a:r>
            <a:rPr lang="en-GB" sz="1500" dirty="0"/>
            <a:t>partnerships between different healthcare providers are at the forefront of delivery, as well as the relationship between health and care providers and local people</a:t>
          </a:r>
        </a:p>
      </dgm:t>
    </dgm:pt>
    <dgm:pt modelId="{EE8F7EDA-0C5F-4E10-AE13-24287DEBEA4F}" type="parTrans" cxnId="{A50AE4E5-453A-4FC5-87DA-FD08CE86E69C}">
      <dgm:prSet/>
      <dgm:spPr/>
      <dgm:t>
        <a:bodyPr/>
        <a:lstStyle/>
        <a:p>
          <a:endParaRPr lang="en-GB"/>
        </a:p>
      </dgm:t>
    </dgm:pt>
    <dgm:pt modelId="{AA9D2A5B-97A0-426F-8C2F-1546690EABAF}" type="sibTrans" cxnId="{A50AE4E5-453A-4FC5-87DA-FD08CE86E69C}">
      <dgm:prSet/>
      <dgm:spPr/>
      <dgm:t>
        <a:bodyPr/>
        <a:lstStyle/>
        <a:p>
          <a:endParaRPr lang="en-GB"/>
        </a:p>
      </dgm:t>
    </dgm:pt>
    <dgm:pt modelId="{E382654F-878D-4A69-8C57-6AF1D4C5705D}">
      <dgm:prSet custT="1"/>
      <dgm:spPr/>
      <dgm:t>
        <a:bodyPr/>
        <a:lstStyle/>
        <a:p>
          <a:r>
            <a:rPr lang="en-GB" sz="1500" dirty="0"/>
            <a:t>healthy lifestyles, early detection of diseases, and preventive interventions are promoted, ultimately leading to a healthier population</a:t>
          </a:r>
        </a:p>
      </dgm:t>
    </dgm:pt>
    <dgm:pt modelId="{617451B9-E2E9-4178-806B-5D4556C92B9C}" type="parTrans" cxnId="{FFB75E82-DB2B-425F-B58E-91C1A20D5D38}">
      <dgm:prSet/>
      <dgm:spPr/>
      <dgm:t>
        <a:bodyPr/>
        <a:lstStyle/>
        <a:p>
          <a:endParaRPr lang="en-GB"/>
        </a:p>
      </dgm:t>
    </dgm:pt>
    <dgm:pt modelId="{D3B1EAA3-F931-40AB-AF1C-C35EACF80CAD}" type="sibTrans" cxnId="{FFB75E82-DB2B-425F-B58E-91C1A20D5D38}">
      <dgm:prSet/>
      <dgm:spPr/>
      <dgm:t>
        <a:bodyPr/>
        <a:lstStyle/>
        <a:p>
          <a:endParaRPr lang="en-GB"/>
        </a:p>
      </dgm:t>
    </dgm:pt>
    <dgm:pt modelId="{E6831991-E34F-4B89-8749-7630B398F92F}">
      <dgm:prSet custT="1"/>
      <dgm:spPr/>
      <dgm:t>
        <a:bodyPr/>
        <a:lstStyle/>
        <a:p>
          <a:pPr>
            <a:buFont typeface="Arial" panose="020B0604020202020204" pitchFamily="34" charset="0"/>
            <a:buChar char="•"/>
          </a:pPr>
          <a:r>
            <a:rPr lang="en-GB" sz="1500" dirty="0"/>
            <a:t>patients are well-informed and can trust the health system to act in their best interests</a:t>
          </a:r>
        </a:p>
      </dgm:t>
    </dgm:pt>
    <dgm:pt modelId="{2373A232-0365-48FB-A4D1-892EDB6D2C12}" type="parTrans" cxnId="{2E335F61-46A8-4FE9-B3EB-A36E4EA002E7}">
      <dgm:prSet/>
      <dgm:spPr/>
      <dgm:t>
        <a:bodyPr/>
        <a:lstStyle/>
        <a:p>
          <a:endParaRPr lang="en-GB"/>
        </a:p>
      </dgm:t>
    </dgm:pt>
    <dgm:pt modelId="{4B0CD7F1-8BBB-4139-962B-6FFC68EF05BD}" type="sibTrans" cxnId="{2E335F61-46A8-4FE9-B3EB-A36E4EA002E7}">
      <dgm:prSet/>
      <dgm:spPr/>
      <dgm:t>
        <a:bodyPr/>
        <a:lstStyle/>
        <a:p>
          <a:endParaRPr lang="en-GB"/>
        </a:p>
      </dgm:t>
    </dgm:pt>
    <dgm:pt modelId="{7C47CDE2-8C7A-4285-AFA7-0EAC07769D55}">
      <dgm:prSet custT="1"/>
      <dgm:spPr/>
      <dgm:t>
        <a:bodyPr/>
        <a:lstStyle/>
        <a:p>
          <a:pPr>
            <a:buFont typeface="Arial" panose="020B0604020202020204" pitchFamily="34" charset="0"/>
            <a:buChar char="•"/>
          </a:pPr>
          <a:r>
            <a:rPr lang="en-GB" sz="1500" dirty="0"/>
            <a:t>self-help and patient involvement in decision-making are encouraged, leading to more engaged and informed local people</a:t>
          </a:r>
        </a:p>
      </dgm:t>
    </dgm:pt>
    <dgm:pt modelId="{684691F0-41A3-4170-97D9-20039B535B57}" type="parTrans" cxnId="{D6A561D7-58E2-40E0-9BDD-4EAE7331C796}">
      <dgm:prSet/>
      <dgm:spPr/>
      <dgm:t>
        <a:bodyPr/>
        <a:lstStyle/>
        <a:p>
          <a:endParaRPr lang="en-GB"/>
        </a:p>
      </dgm:t>
    </dgm:pt>
    <dgm:pt modelId="{34D1E105-8C6E-4129-B669-40065BC5FB06}" type="sibTrans" cxnId="{D6A561D7-58E2-40E0-9BDD-4EAE7331C796}">
      <dgm:prSet/>
      <dgm:spPr/>
      <dgm:t>
        <a:bodyPr/>
        <a:lstStyle/>
        <a:p>
          <a:endParaRPr lang="en-GB"/>
        </a:p>
      </dgm:t>
    </dgm:pt>
    <dgm:pt modelId="{7131B81B-4C80-443F-A6A2-FC1E5D6E6FFF}" type="pres">
      <dgm:prSet presAssocID="{7067CF4A-AAC2-4AA9-BFA3-488BCBD31613}" presName="linear" presStyleCnt="0">
        <dgm:presLayoutVars>
          <dgm:animLvl val="lvl"/>
          <dgm:resizeHandles val="exact"/>
        </dgm:presLayoutVars>
      </dgm:prSet>
      <dgm:spPr/>
    </dgm:pt>
    <dgm:pt modelId="{2461C0B4-4967-45DA-9405-73D512827D14}" type="pres">
      <dgm:prSet presAssocID="{2582A2A1-0336-463F-B80B-8F62D730BFF0}" presName="parentText" presStyleLbl="node1" presStyleIdx="0" presStyleCnt="5">
        <dgm:presLayoutVars>
          <dgm:chMax val="0"/>
          <dgm:bulletEnabled val="1"/>
        </dgm:presLayoutVars>
      </dgm:prSet>
      <dgm:spPr/>
    </dgm:pt>
    <dgm:pt modelId="{984EAB13-0DDE-4B0C-A29B-6B091E793EFE}" type="pres">
      <dgm:prSet presAssocID="{2582A2A1-0336-463F-B80B-8F62D730BFF0}" presName="childText" presStyleLbl="revTx" presStyleIdx="0" presStyleCnt="5">
        <dgm:presLayoutVars>
          <dgm:bulletEnabled val="1"/>
        </dgm:presLayoutVars>
      </dgm:prSet>
      <dgm:spPr/>
    </dgm:pt>
    <dgm:pt modelId="{7BB00DE9-A38B-45B1-ADC7-027757BAC921}" type="pres">
      <dgm:prSet presAssocID="{77A41B0F-5B59-4D17-AAC5-4C46168899B8}" presName="parentText" presStyleLbl="node1" presStyleIdx="1" presStyleCnt="5">
        <dgm:presLayoutVars>
          <dgm:chMax val="0"/>
          <dgm:bulletEnabled val="1"/>
        </dgm:presLayoutVars>
      </dgm:prSet>
      <dgm:spPr/>
    </dgm:pt>
    <dgm:pt modelId="{CBB80B57-EB39-4333-9ABC-801E3197C61E}" type="pres">
      <dgm:prSet presAssocID="{77A41B0F-5B59-4D17-AAC5-4C46168899B8}" presName="childText" presStyleLbl="revTx" presStyleIdx="1" presStyleCnt="5">
        <dgm:presLayoutVars>
          <dgm:bulletEnabled val="1"/>
        </dgm:presLayoutVars>
      </dgm:prSet>
      <dgm:spPr/>
    </dgm:pt>
    <dgm:pt modelId="{33853231-DE15-41C1-9012-0CFE85E3DD58}" type="pres">
      <dgm:prSet presAssocID="{A45B2787-169C-4864-ADEE-7AAD79CAE848}" presName="parentText" presStyleLbl="node1" presStyleIdx="2" presStyleCnt="5">
        <dgm:presLayoutVars>
          <dgm:chMax val="0"/>
          <dgm:bulletEnabled val="1"/>
        </dgm:presLayoutVars>
      </dgm:prSet>
      <dgm:spPr/>
    </dgm:pt>
    <dgm:pt modelId="{66E93359-0470-48D0-B976-22342591C709}" type="pres">
      <dgm:prSet presAssocID="{A45B2787-169C-4864-ADEE-7AAD79CAE848}" presName="childText" presStyleLbl="revTx" presStyleIdx="2" presStyleCnt="5">
        <dgm:presLayoutVars>
          <dgm:bulletEnabled val="1"/>
        </dgm:presLayoutVars>
      </dgm:prSet>
      <dgm:spPr/>
    </dgm:pt>
    <dgm:pt modelId="{839C22E1-E495-4C22-8486-F5C19E0B9034}" type="pres">
      <dgm:prSet presAssocID="{6B2F3196-92DD-4EA4-A8F2-CDC69F59DDA3}" presName="parentText" presStyleLbl="node1" presStyleIdx="3" presStyleCnt="5">
        <dgm:presLayoutVars>
          <dgm:chMax val="0"/>
          <dgm:bulletEnabled val="1"/>
        </dgm:presLayoutVars>
      </dgm:prSet>
      <dgm:spPr/>
    </dgm:pt>
    <dgm:pt modelId="{CCA6DB50-331B-4CD1-8795-BDFBC5D8C74F}" type="pres">
      <dgm:prSet presAssocID="{6B2F3196-92DD-4EA4-A8F2-CDC69F59DDA3}" presName="childText" presStyleLbl="revTx" presStyleIdx="3" presStyleCnt="5">
        <dgm:presLayoutVars>
          <dgm:bulletEnabled val="1"/>
        </dgm:presLayoutVars>
      </dgm:prSet>
      <dgm:spPr/>
    </dgm:pt>
    <dgm:pt modelId="{37F65609-23EC-42D7-824B-72FF92D4F6F4}" type="pres">
      <dgm:prSet presAssocID="{85A61F8D-8FF6-43FA-AD6E-1F9330813258}" presName="parentText" presStyleLbl="node1" presStyleIdx="4" presStyleCnt="5">
        <dgm:presLayoutVars>
          <dgm:chMax val="0"/>
          <dgm:bulletEnabled val="1"/>
        </dgm:presLayoutVars>
      </dgm:prSet>
      <dgm:spPr/>
    </dgm:pt>
    <dgm:pt modelId="{56DB6B16-1CD7-4386-A953-454A69F36C31}" type="pres">
      <dgm:prSet presAssocID="{85A61F8D-8FF6-43FA-AD6E-1F9330813258}" presName="childText" presStyleLbl="revTx" presStyleIdx="4" presStyleCnt="5" custScaleY="140303">
        <dgm:presLayoutVars>
          <dgm:bulletEnabled val="1"/>
        </dgm:presLayoutVars>
      </dgm:prSet>
      <dgm:spPr/>
    </dgm:pt>
  </dgm:ptLst>
  <dgm:cxnLst>
    <dgm:cxn modelId="{EE339F1A-47B8-481A-82E3-4840082EF048}" type="presOf" srcId="{A45B2787-169C-4864-ADEE-7AAD79CAE848}" destId="{33853231-DE15-41C1-9012-0CFE85E3DD58}" srcOrd="0" destOrd="0" presId="urn:microsoft.com/office/officeart/2005/8/layout/vList2"/>
    <dgm:cxn modelId="{B716EA1D-2910-4AB3-BE62-56F6B8E24118}" srcId="{7067CF4A-AAC2-4AA9-BFA3-488BCBD31613}" destId="{A45B2787-169C-4864-ADEE-7AAD79CAE848}" srcOrd="2" destOrd="0" parTransId="{ABD195C3-340C-4D1F-A1D7-D3EA7520AEE5}" sibTransId="{53295B94-F11C-485E-B397-D4CCC1298CDC}"/>
    <dgm:cxn modelId="{31416A28-E4E9-407C-BB79-3DA5C02E9843}" srcId="{7067CF4A-AAC2-4AA9-BFA3-488BCBD31613}" destId="{85A61F8D-8FF6-43FA-AD6E-1F9330813258}" srcOrd="4" destOrd="0" parTransId="{D1527CD6-AE32-4F1F-997C-EC46CEDA45D7}" sibTransId="{E8BE8D00-DC0C-4EC9-93FE-A0FC244095E5}"/>
    <dgm:cxn modelId="{2E9CEE34-F346-48D8-AA27-FD58BE2F9E6A}" type="presOf" srcId="{261E6AB3-B381-4F34-BE7E-187C93CC7D16}" destId="{CBB80B57-EB39-4333-9ABC-801E3197C61E}" srcOrd="0" destOrd="0" presId="urn:microsoft.com/office/officeart/2005/8/layout/vList2"/>
    <dgm:cxn modelId="{2E335F61-46A8-4FE9-B3EB-A36E4EA002E7}" srcId="{6B2F3196-92DD-4EA4-A8F2-CDC69F59DDA3}" destId="{E6831991-E34F-4B89-8749-7630B398F92F}" srcOrd="0" destOrd="0" parTransId="{2373A232-0365-48FB-A4D1-892EDB6D2C12}" sibTransId="{4B0CD7F1-8BBB-4139-962B-6FFC68EF05BD}"/>
    <dgm:cxn modelId="{9EA11B74-5662-4A77-AFBB-4F4672A8EFCF}" srcId="{2582A2A1-0336-463F-B80B-8F62D730BFF0}" destId="{E039F137-D89A-41BF-B752-981006C9829D}" srcOrd="0" destOrd="0" parTransId="{675BD59B-9ECF-4470-B6E3-62CB2BAD5B2F}" sibTransId="{2B3AECF5-56FB-4E32-8558-6AC13F6E73F6}"/>
    <dgm:cxn modelId="{FFB75E82-DB2B-425F-B58E-91C1A20D5D38}" srcId="{A45B2787-169C-4864-ADEE-7AAD79CAE848}" destId="{E382654F-878D-4A69-8C57-6AF1D4C5705D}" srcOrd="0" destOrd="0" parTransId="{617451B9-E2E9-4178-806B-5D4556C92B9C}" sibTransId="{D3B1EAA3-F931-40AB-AF1C-C35EACF80CAD}"/>
    <dgm:cxn modelId="{C4C78186-8107-4AF2-A0D5-3DF84937049F}" type="presOf" srcId="{E039F137-D89A-41BF-B752-981006C9829D}" destId="{984EAB13-0DDE-4B0C-A29B-6B091E793EFE}" srcOrd="0" destOrd="0" presId="urn:microsoft.com/office/officeart/2005/8/layout/vList2"/>
    <dgm:cxn modelId="{927B968D-523C-44DE-B8CB-374CA090672F}" type="presOf" srcId="{77A41B0F-5B59-4D17-AAC5-4C46168899B8}" destId="{7BB00DE9-A38B-45B1-ADC7-027757BAC921}" srcOrd="0" destOrd="0" presId="urn:microsoft.com/office/officeart/2005/8/layout/vList2"/>
    <dgm:cxn modelId="{BA5F6F9A-CAFC-400B-AE95-B1C4E3A76D22}" type="presOf" srcId="{85A61F8D-8FF6-43FA-AD6E-1F9330813258}" destId="{37F65609-23EC-42D7-824B-72FF92D4F6F4}" srcOrd="0" destOrd="0" presId="urn:microsoft.com/office/officeart/2005/8/layout/vList2"/>
    <dgm:cxn modelId="{884C519E-4EF2-4930-B66D-F381F9F3AF7A}" srcId="{7067CF4A-AAC2-4AA9-BFA3-488BCBD31613}" destId="{2582A2A1-0336-463F-B80B-8F62D730BFF0}" srcOrd="0" destOrd="0" parTransId="{90D504AA-68C3-43F4-A606-6D53B321F4E7}" sibTransId="{DBAB4423-F51F-4F19-A820-57916880FEB9}"/>
    <dgm:cxn modelId="{611957A5-CD32-4392-977A-61612903712E}" type="presOf" srcId="{7067CF4A-AAC2-4AA9-BFA3-488BCBD31613}" destId="{7131B81B-4C80-443F-A6A2-FC1E5D6E6FFF}" srcOrd="0" destOrd="0" presId="urn:microsoft.com/office/officeart/2005/8/layout/vList2"/>
    <dgm:cxn modelId="{7177E9AD-65D2-4024-8A7C-BF7E5CE8B6B7}" srcId="{7067CF4A-AAC2-4AA9-BFA3-488BCBD31613}" destId="{6B2F3196-92DD-4EA4-A8F2-CDC69F59DDA3}" srcOrd="3" destOrd="0" parTransId="{2F3ED757-7C5E-4DD4-AC4A-E0CF62F9B109}" sibTransId="{CAD1E5E6-11FF-4C04-B027-F32220502B1E}"/>
    <dgm:cxn modelId="{78C591B2-4508-4283-9632-1E6CC3A0B58F}" type="presOf" srcId="{E382654F-878D-4A69-8C57-6AF1D4C5705D}" destId="{66E93359-0470-48D0-B976-22342591C709}" srcOrd="0" destOrd="0" presId="urn:microsoft.com/office/officeart/2005/8/layout/vList2"/>
    <dgm:cxn modelId="{FCD88FC8-2CE7-4610-B9A5-60897103542B}" type="presOf" srcId="{7C47CDE2-8C7A-4285-AFA7-0EAC07769D55}" destId="{56DB6B16-1CD7-4386-A953-454A69F36C31}" srcOrd="0" destOrd="0" presId="urn:microsoft.com/office/officeart/2005/8/layout/vList2"/>
    <dgm:cxn modelId="{D6A561D7-58E2-40E0-9BDD-4EAE7331C796}" srcId="{85A61F8D-8FF6-43FA-AD6E-1F9330813258}" destId="{7C47CDE2-8C7A-4285-AFA7-0EAC07769D55}" srcOrd="0" destOrd="0" parTransId="{684691F0-41A3-4170-97D9-20039B535B57}" sibTransId="{34D1E105-8C6E-4129-B669-40065BC5FB06}"/>
    <dgm:cxn modelId="{32E85ADC-A624-4FAF-A0B2-76E3CE9F3F64}" srcId="{7067CF4A-AAC2-4AA9-BFA3-488BCBD31613}" destId="{77A41B0F-5B59-4D17-AAC5-4C46168899B8}" srcOrd="1" destOrd="0" parTransId="{D4EA3F9A-B8E8-4A29-A203-A349FC0DEAFB}" sibTransId="{11BA1BC4-1BFE-487F-BCDC-221EEF566A98}"/>
    <dgm:cxn modelId="{4CF93BDF-B2DC-4FA7-93FE-31A97A6003BE}" type="presOf" srcId="{6B2F3196-92DD-4EA4-A8F2-CDC69F59DDA3}" destId="{839C22E1-E495-4C22-8486-F5C19E0B9034}" srcOrd="0" destOrd="0" presId="urn:microsoft.com/office/officeart/2005/8/layout/vList2"/>
    <dgm:cxn modelId="{A50AE4E5-453A-4FC5-87DA-FD08CE86E69C}" srcId="{77A41B0F-5B59-4D17-AAC5-4C46168899B8}" destId="{261E6AB3-B381-4F34-BE7E-187C93CC7D16}" srcOrd="0" destOrd="0" parTransId="{EE8F7EDA-0C5F-4E10-AE13-24287DEBEA4F}" sibTransId="{AA9D2A5B-97A0-426F-8C2F-1546690EABAF}"/>
    <dgm:cxn modelId="{E7DA2CEF-5510-4991-89E6-D268F5034466}" type="presOf" srcId="{2582A2A1-0336-463F-B80B-8F62D730BFF0}" destId="{2461C0B4-4967-45DA-9405-73D512827D14}" srcOrd="0" destOrd="0" presId="urn:microsoft.com/office/officeart/2005/8/layout/vList2"/>
    <dgm:cxn modelId="{F81B84FD-927B-48D7-AE8A-278E47097365}" type="presOf" srcId="{E6831991-E34F-4B89-8749-7630B398F92F}" destId="{CCA6DB50-331B-4CD1-8795-BDFBC5D8C74F}" srcOrd="0" destOrd="0" presId="urn:microsoft.com/office/officeart/2005/8/layout/vList2"/>
    <dgm:cxn modelId="{4AFDA13C-4C3E-4351-B380-5F2D44284F46}" type="presParOf" srcId="{7131B81B-4C80-443F-A6A2-FC1E5D6E6FFF}" destId="{2461C0B4-4967-45DA-9405-73D512827D14}" srcOrd="0" destOrd="0" presId="urn:microsoft.com/office/officeart/2005/8/layout/vList2"/>
    <dgm:cxn modelId="{68AC9D17-B95C-4746-8FDE-C81D1447F03F}" type="presParOf" srcId="{7131B81B-4C80-443F-A6A2-FC1E5D6E6FFF}" destId="{984EAB13-0DDE-4B0C-A29B-6B091E793EFE}" srcOrd="1" destOrd="0" presId="urn:microsoft.com/office/officeart/2005/8/layout/vList2"/>
    <dgm:cxn modelId="{FB4C5EB7-A46C-4F42-B7F3-CE7447D59590}" type="presParOf" srcId="{7131B81B-4C80-443F-A6A2-FC1E5D6E6FFF}" destId="{7BB00DE9-A38B-45B1-ADC7-027757BAC921}" srcOrd="2" destOrd="0" presId="urn:microsoft.com/office/officeart/2005/8/layout/vList2"/>
    <dgm:cxn modelId="{41608B94-20B7-4FB3-A015-CF8B246724B6}" type="presParOf" srcId="{7131B81B-4C80-443F-A6A2-FC1E5D6E6FFF}" destId="{CBB80B57-EB39-4333-9ABC-801E3197C61E}" srcOrd="3" destOrd="0" presId="urn:microsoft.com/office/officeart/2005/8/layout/vList2"/>
    <dgm:cxn modelId="{17ACF95B-F526-4DC3-91F3-3AB274A72A88}" type="presParOf" srcId="{7131B81B-4C80-443F-A6A2-FC1E5D6E6FFF}" destId="{33853231-DE15-41C1-9012-0CFE85E3DD58}" srcOrd="4" destOrd="0" presId="urn:microsoft.com/office/officeart/2005/8/layout/vList2"/>
    <dgm:cxn modelId="{D3C93319-6D0A-48F1-81A0-8E0FEDBBCA97}" type="presParOf" srcId="{7131B81B-4C80-443F-A6A2-FC1E5D6E6FFF}" destId="{66E93359-0470-48D0-B976-22342591C709}" srcOrd="5" destOrd="0" presId="urn:microsoft.com/office/officeart/2005/8/layout/vList2"/>
    <dgm:cxn modelId="{908D0C49-37A5-4CAF-A7F9-DAD146BC1D97}" type="presParOf" srcId="{7131B81B-4C80-443F-A6A2-FC1E5D6E6FFF}" destId="{839C22E1-E495-4C22-8486-F5C19E0B9034}" srcOrd="6" destOrd="0" presId="urn:microsoft.com/office/officeart/2005/8/layout/vList2"/>
    <dgm:cxn modelId="{EA6ED607-38B4-4FC5-9CE0-EAE0E386A09D}" type="presParOf" srcId="{7131B81B-4C80-443F-A6A2-FC1E5D6E6FFF}" destId="{CCA6DB50-331B-4CD1-8795-BDFBC5D8C74F}" srcOrd="7" destOrd="0" presId="urn:microsoft.com/office/officeart/2005/8/layout/vList2"/>
    <dgm:cxn modelId="{A1E820A9-3877-4A5B-9B52-6B260D874EEB}" type="presParOf" srcId="{7131B81B-4C80-443F-A6A2-FC1E5D6E6FFF}" destId="{37F65609-23EC-42D7-824B-72FF92D4F6F4}" srcOrd="8" destOrd="0" presId="urn:microsoft.com/office/officeart/2005/8/layout/vList2"/>
    <dgm:cxn modelId="{E94C3A86-1A04-4134-ABEF-770A19FF7A11}" type="presParOf" srcId="{7131B81B-4C80-443F-A6A2-FC1E5D6E6FFF}" destId="{56DB6B16-1CD7-4386-A953-454A69F36C31}" srcOrd="9"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DF6F5B-711E-44BE-81D1-54CFDB59DEA1}"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GB"/>
        </a:p>
      </dgm:t>
    </dgm:pt>
    <dgm:pt modelId="{7DACC026-2ADD-40EC-9941-2A85A47B1438}" type="pres">
      <dgm:prSet presAssocID="{09DF6F5B-711E-44BE-81D1-54CFDB59DEA1}" presName="Name0" presStyleCnt="0">
        <dgm:presLayoutVars>
          <dgm:chPref val="1"/>
          <dgm:dir/>
          <dgm:animOne val="branch"/>
          <dgm:animLvl val="lvl"/>
          <dgm:resizeHandles/>
        </dgm:presLayoutVars>
      </dgm:prSet>
      <dgm:spPr/>
    </dgm:pt>
  </dgm:ptLst>
  <dgm:cxnLst>
    <dgm:cxn modelId="{8C53749C-9FA4-42A3-B3C6-788D15ACF71B}" type="presOf" srcId="{09DF6F5B-711E-44BE-81D1-54CFDB59DEA1}" destId="{7DACC026-2ADD-40EC-9941-2A85A47B1438}" srcOrd="0"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65B346-DC30-4675-9AFF-5FA9AE55AC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F091E42-34DE-455A-B8D0-6BAB9E4D3DBE}">
      <dgm:prSet custT="1"/>
      <dgm:spPr/>
      <dgm:t>
        <a:bodyPr/>
        <a:lstStyle/>
        <a:p>
          <a:r>
            <a:rPr lang="en-GB" sz="2000" dirty="0"/>
            <a:t>Insight is being continually gathered through: </a:t>
          </a:r>
        </a:p>
      </dgm:t>
    </dgm:pt>
    <dgm:pt modelId="{FA3C7468-07C9-45FC-AE66-AEDA510ABFBA}" type="parTrans" cxnId="{7A3293FC-61A6-4C88-819F-60FF0535EEBC}">
      <dgm:prSet/>
      <dgm:spPr/>
      <dgm:t>
        <a:bodyPr/>
        <a:lstStyle/>
        <a:p>
          <a:endParaRPr lang="en-GB"/>
        </a:p>
      </dgm:t>
    </dgm:pt>
    <dgm:pt modelId="{8AB1AFA7-270C-47B8-8073-F632F2BD6491}" type="sibTrans" cxnId="{7A3293FC-61A6-4C88-819F-60FF0535EEBC}">
      <dgm:prSet/>
      <dgm:spPr/>
      <dgm:t>
        <a:bodyPr/>
        <a:lstStyle/>
        <a:p>
          <a:endParaRPr lang="en-GB"/>
        </a:p>
      </dgm:t>
    </dgm:pt>
    <dgm:pt modelId="{F88F0D9D-F857-4E05-829F-C2E7A25EE9F0}">
      <dgm:prSet/>
      <dgm:spPr/>
      <dgm:t>
        <a:bodyPr/>
        <a:lstStyle/>
        <a:p>
          <a:r>
            <a:rPr lang="en-GB" dirty="0"/>
            <a:t>Community forums, patient participation groups, patient experience groups from all partners</a:t>
          </a:r>
        </a:p>
      </dgm:t>
    </dgm:pt>
    <dgm:pt modelId="{1F2351E4-5E85-4EC5-9A3B-F24B9CE3D492}" type="parTrans" cxnId="{6AF6C3D5-DB92-42CF-A98A-0AB9403F2B1F}">
      <dgm:prSet/>
      <dgm:spPr/>
      <dgm:t>
        <a:bodyPr/>
        <a:lstStyle/>
        <a:p>
          <a:endParaRPr lang="en-GB"/>
        </a:p>
      </dgm:t>
    </dgm:pt>
    <dgm:pt modelId="{47058D6B-8A7D-451E-8257-288426D73B7D}" type="sibTrans" cxnId="{6AF6C3D5-DB92-42CF-A98A-0AB9403F2B1F}">
      <dgm:prSet/>
      <dgm:spPr/>
      <dgm:t>
        <a:bodyPr/>
        <a:lstStyle/>
        <a:p>
          <a:endParaRPr lang="en-GB"/>
        </a:p>
      </dgm:t>
    </dgm:pt>
    <dgm:pt modelId="{389611A6-AC80-4E10-923D-1B74025A0BE6}">
      <dgm:prSet/>
      <dgm:spPr/>
      <dgm:t>
        <a:bodyPr/>
        <a:lstStyle/>
        <a:p>
          <a:r>
            <a:rPr lang="en-GB" dirty="0"/>
            <a:t>Working alongside the WF VCSE leadership group to reach in to communities</a:t>
          </a:r>
        </a:p>
      </dgm:t>
    </dgm:pt>
    <dgm:pt modelId="{7F1D5422-BB97-4828-88EC-D779E8DFE300}" type="parTrans" cxnId="{4F444090-FBC2-40C5-83A2-079991F2DB4E}">
      <dgm:prSet/>
      <dgm:spPr/>
      <dgm:t>
        <a:bodyPr/>
        <a:lstStyle/>
        <a:p>
          <a:endParaRPr lang="en-GB"/>
        </a:p>
      </dgm:t>
    </dgm:pt>
    <dgm:pt modelId="{DEC612E6-8625-4740-842C-0DA34B6B9F19}" type="sibTrans" cxnId="{4F444090-FBC2-40C5-83A2-079991F2DB4E}">
      <dgm:prSet/>
      <dgm:spPr/>
      <dgm:t>
        <a:bodyPr/>
        <a:lstStyle/>
        <a:p>
          <a:endParaRPr lang="en-GB"/>
        </a:p>
      </dgm:t>
    </dgm:pt>
    <dgm:pt modelId="{ACF1B79A-A172-4942-B96B-18340223F2FD}">
      <dgm:prSet/>
      <dgm:spPr/>
      <dgm:t>
        <a:bodyPr/>
        <a:lstStyle/>
        <a:p>
          <a:r>
            <a:rPr lang="en-GB" dirty="0"/>
            <a:t>Waltham Forest Health Champions</a:t>
          </a:r>
        </a:p>
      </dgm:t>
    </dgm:pt>
    <dgm:pt modelId="{A59B4E63-3795-4DA5-87C8-F9D325B1AF37}" type="parTrans" cxnId="{9819D69D-819D-4C50-B189-FE4B15390B75}">
      <dgm:prSet/>
      <dgm:spPr/>
      <dgm:t>
        <a:bodyPr/>
        <a:lstStyle/>
        <a:p>
          <a:endParaRPr lang="en-GB"/>
        </a:p>
      </dgm:t>
    </dgm:pt>
    <dgm:pt modelId="{1F151F55-DC30-43E6-835E-B7735C96DCA8}" type="sibTrans" cxnId="{9819D69D-819D-4C50-B189-FE4B15390B75}">
      <dgm:prSet/>
      <dgm:spPr/>
      <dgm:t>
        <a:bodyPr/>
        <a:lstStyle/>
        <a:p>
          <a:endParaRPr lang="en-GB"/>
        </a:p>
      </dgm:t>
    </dgm:pt>
    <dgm:pt modelId="{B14DE926-9496-4A2F-A019-E937FE0C3A36}">
      <dgm:prSet/>
      <dgm:spPr/>
      <dgm:t>
        <a:bodyPr/>
        <a:lstStyle/>
        <a:p>
          <a:r>
            <a:rPr lang="en-GB" dirty="0"/>
            <a:t>The North East London People’s Panel </a:t>
          </a:r>
        </a:p>
      </dgm:t>
    </dgm:pt>
    <dgm:pt modelId="{5414D50D-BB21-4A68-A7C8-1B07F00E6D30}" type="parTrans" cxnId="{AAF7A4FD-4AB3-40A0-86CE-823CD900C83D}">
      <dgm:prSet/>
      <dgm:spPr/>
      <dgm:t>
        <a:bodyPr/>
        <a:lstStyle/>
        <a:p>
          <a:endParaRPr lang="en-GB"/>
        </a:p>
      </dgm:t>
    </dgm:pt>
    <dgm:pt modelId="{CC456982-D6E8-4E59-8169-EF51A6B9497A}" type="sibTrans" cxnId="{AAF7A4FD-4AB3-40A0-86CE-823CD900C83D}">
      <dgm:prSet/>
      <dgm:spPr/>
      <dgm:t>
        <a:bodyPr/>
        <a:lstStyle/>
        <a:p>
          <a:endParaRPr lang="en-GB"/>
        </a:p>
      </dgm:t>
    </dgm:pt>
    <dgm:pt modelId="{9B752F07-BE6F-4B82-B296-5275A4681797}">
      <dgm:prSet/>
      <dgm:spPr/>
      <dgm:t>
        <a:bodyPr/>
        <a:lstStyle/>
        <a:p>
          <a:r>
            <a:rPr lang="en-GB" dirty="0"/>
            <a:t>Previous insight from the Good Care Conversation </a:t>
          </a:r>
        </a:p>
      </dgm:t>
    </dgm:pt>
    <dgm:pt modelId="{032937E5-F14A-4F05-AD78-BA04692212AB}" type="parTrans" cxnId="{6420D30F-DFB9-4717-9F5A-97992AE1426D}">
      <dgm:prSet/>
      <dgm:spPr/>
      <dgm:t>
        <a:bodyPr/>
        <a:lstStyle/>
        <a:p>
          <a:endParaRPr lang="en-GB"/>
        </a:p>
      </dgm:t>
    </dgm:pt>
    <dgm:pt modelId="{3E07AA2E-BFCC-4134-A43A-75F97DBC2127}" type="sibTrans" cxnId="{6420D30F-DFB9-4717-9F5A-97992AE1426D}">
      <dgm:prSet/>
      <dgm:spPr/>
      <dgm:t>
        <a:bodyPr/>
        <a:lstStyle/>
        <a:p>
          <a:endParaRPr lang="en-GB"/>
        </a:p>
      </dgm:t>
    </dgm:pt>
    <dgm:pt modelId="{7485BE7B-7E04-4F10-B9C4-819CF1743A42}">
      <dgm:prSet/>
      <dgm:spPr/>
      <dgm:t>
        <a:bodyPr/>
        <a:lstStyle/>
        <a:p>
          <a:r>
            <a:rPr lang="en-GB" dirty="0"/>
            <a:t>Engagement focussed on new services (e.g. WF Integrated Palliative Care service) and  new programmes (e.g. locality hubs) </a:t>
          </a:r>
        </a:p>
      </dgm:t>
    </dgm:pt>
    <dgm:pt modelId="{AF8244B3-0381-41FE-9A80-FF5A1365EA8A}" type="parTrans" cxnId="{C2006354-95B0-4362-BA88-CBFD8F57ED7F}">
      <dgm:prSet/>
      <dgm:spPr/>
      <dgm:t>
        <a:bodyPr/>
        <a:lstStyle/>
        <a:p>
          <a:endParaRPr lang="en-GB"/>
        </a:p>
      </dgm:t>
    </dgm:pt>
    <dgm:pt modelId="{936185D3-82BA-4804-84AA-18B303FE34DA}" type="sibTrans" cxnId="{C2006354-95B0-4362-BA88-CBFD8F57ED7F}">
      <dgm:prSet/>
      <dgm:spPr/>
      <dgm:t>
        <a:bodyPr/>
        <a:lstStyle/>
        <a:p>
          <a:endParaRPr lang="en-GB"/>
        </a:p>
      </dgm:t>
    </dgm:pt>
    <dgm:pt modelId="{BB1260F7-EA8E-42F3-B95E-3904E48776C2}">
      <dgm:prSet/>
      <dgm:spPr/>
      <dgm:t>
        <a:bodyPr/>
        <a:lstStyle/>
        <a:p>
          <a:r>
            <a:rPr lang="en-GB" dirty="0"/>
            <a:t>The Community Insight System</a:t>
          </a:r>
        </a:p>
      </dgm:t>
    </dgm:pt>
    <dgm:pt modelId="{C2960A35-75EF-4A8B-AC74-72B9922C651D}" type="parTrans" cxnId="{A487D073-464E-462F-BDA2-E4C458327048}">
      <dgm:prSet/>
      <dgm:spPr/>
      <dgm:t>
        <a:bodyPr/>
        <a:lstStyle/>
        <a:p>
          <a:endParaRPr lang="en-GB"/>
        </a:p>
      </dgm:t>
    </dgm:pt>
    <dgm:pt modelId="{35EE7576-497E-4E68-A770-8489688CB263}" type="sibTrans" cxnId="{A487D073-464E-462F-BDA2-E4C458327048}">
      <dgm:prSet/>
      <dgm:spPr/>
      <dgm:t>
        <a:bodyPr/>
        <a:lstStyle/>
        <a:p>
          <a:endParaRPr lang="en-GB"/>
        </a:p>
      </dgm:t>
    </dgm:pt>
    <dgm:pt modelId="{5437DA69-DCCA-46FB-B8F3-4B6382D7CE9B}">
      <dgm:prSet/>
      <dgm:spPr/>
      <dgm:t>
        <a:bodyPr/>
        <a:lstStyle/>
        <a:p>
          <a:r>
            <a:rPr lang="en-GB" dirty="0"/>
            <a:t>Targeted partnership engagement with specific communities – e.g. the Romanian community and young people</a:t>
          </a:r>
        </a:p>
      </dgm:t>
    </dgm:pt>
    <dgm:pt modelId="{D2D02C39-BA65-4703-B402-1CB1259D2D0D}" type="parTrans" cxnId="{76F6205B-52A4-42B7-A7AB-154C57A9644B}">
      <dgm:prSet/>
      <dgm:spPr/>
      <dgm:t>
        <a:bodyPr/>
        <a:lstStyle/>
        <a:p>
          <a:endParaRPr lang="en-GB"/>
        </a:p>
      </dgm:t>
    </dgm:pt>
    <dgm:pt modelId="{598F0A62-A817-4BD5-BC09-3A0C27B5DE8B}" type="sibTrans" cxnId="{76F6205B-52A4-42B7-A7AB-154C57A9644B}">
      <dgm:prSet/>
      <dgm:spPr/>
      <dgm:t>
        <a:bodyPr/>
        <a:lstStyle/>
        <a:p>
          <a:endParaRPr lang="en-GB"/>
        </a:p>
      </dgm:t>
    </dgm:pt>
    <dgm:pt modelId="{C9EF8CC0-685A-48A6-BD48-65A10684E11C}" type="pres">
      <dgm:prSet presAssocID="{3265B346-DC30-4675-9AFF-5FA9AE55AC61}" presName="linear" presStyleCnt="0">
        <dgm:presLayoutVars>
          <dgm:animLvl val="lvl"/>
          <dgm:resizeHandles val="exact"/>
        </dgm:presLayoutVars>
      </dgm:prSet>
      <dgm:spPr/>
    </dgm:pt>
    <dgm:pt modelId="{9719654F-3038-451A-B33C-0177442C7C20}" type="pres">
      <dgm:prSet presAssocID="{1F091E42-34DE-455A-B8D0-6BAB9E4D3DBE}" presName="parentText" presStyleLbl="node1" presStyleIdx="0" presStyleCnt="1">
        <dgm:presLayoutVars>
          <dgm:chMax val="0"/>
          <dgm:bulletEnabled val="1"/>
        </dgm:presLayoutVars>
      </dgm:prSet>
      <dgm:spPr/>
    </dgm:pt>
    <dgm:pt modelId="{7C83BDE0-D2A0-4E6E-895D-13926ACDC1E9}" type="pres">
      <dgm:prSet presAssocID="{1F091E42-34DE-455A-B8D0-6BAB9E4D3DBE}" presName="childText" presStyleLbl="revTx" presStyleIdx="0" presStyleCnt="1">
        <dgm:presLayoutVars>
          <dgm:bulletEnabled val="1"/>
        </dgm:presLayoutVars>
      </dgm:prSet>
      <dgm:spPr/>
    </dgm:pt>
  </dgm:ptLst>
  <dgm:cxnLst>
    <dgm:cxn modelId="{6420D30F-DFB9-4717-9F5A-97992AE1426D}" srcId="{1F091E42-34DE-455A-B8D0-6BAB9E4D3DBE}" destId="{9B752F07-BE6F-4B82-B296-5275A4681797}" srcOrd="7" destOrd="0" parTransId="{032937E5-F14A-4F05-AD78-BA04692212AB}" sibTransId="{3E07AA2E-BFCC-4134-A43A-75F97DBC2127}"/>
    <dgm:cxn modelId="{3E040116-33CF-4DE1-9B3B-D1EF98CEE864}" type="presOf" srcId="{3265B346-DC30-4675-9AFF-5FA9AE55AC61}" destId="{C9EF8CC0-685A-48A6-BD48-65A10684E11C}" srcOrd="0" destOrd="0" presId="urn:microsoft.com/office/officeart/2005/8/layout/vList2"/>
    <dgm:cxn modelId="{03789B1D-BB53-437C-8F37-CFDE04B9986E}" type="presOf" srcId="{5437DA69-DCCA-46FB-B8F3-4B6382D7CE9B}" destId="{7C83BDE0-D2A0-4E6E-895D-13926ACDC1E9}" srcOrd="0" destOrd="2" presId="urn:microsoft.com/office/officeart/2005/8/layout/vList2"/>
    <dgm:cxn modelId="{DC0EBF23-58CE-4E33-8273-AE72BE222612}" type="presOf" srcId="{BB1260F7-EA8E-42F3-B95E-3904E48776C2}" destId="{7C83BDE0-D2A0-4E6E-895D-13926ACDC1E9}" srcOrd="0" destOrd="6" presId="urn:microsoft.com/office/officeart/2005/8/layout/vList2"/>
    <dgm:cxn modelId="{ACE3852F-462F-4D34-86A1-50886501E6B1}" type="presOf" srcId="{ACF1B79A-A172-4942-B96B-18340223F2FD}" destId="{7C83BDE0-D2A0-4E6E-895D-13926ACDC1E9}" srcOrd="0" destOrd="4" presId="urn:microsoft.com/office/officeart/2005/8/layout/vList2"/>
    <dgm:cxn modelId="{76F6205B-52A4-42B7-A7AB-154C57A9644B}" srcId="{1F091E42-34DE-455A-B8D0-6BAB9E4D3DBE}" destId="{5437DA69-DCCA-46FB-B8F3-4B6382D7CE9B}" srcOrd="2" destOrd="0" parTransId="{D2D02C39-BA65-4703-B402-1CB1259D2D0D}" sibTransId="{598F0A62-A817-4BD5-BC09-3A0C27B5DE8B}"/>
    <dgm:cxn modelId="{1315CB42-ECE8-4AED-BF5E-46F2E0B50C9B}" type="presOf" srcId="{1F091E42-34DE-455A-B8D0-6BAB9E4D3DBE}" destId="{9719654F-3038-451A-B33C-0177442C7C20}" srcOrd="0" destOrd="0" presId="urn:microsoft.com/office/officeart/2005/8/layout/vList2"/>
    <dgm:cxn modelId="{842B4F65-4116-40DD-8914-3F920724B9D0}" type="presOf" srcId="{B14DE926-9496-4A2F-A019-E937FE0C3A36}" destId="{7C83BDE0-D2A0-4E6E-895D-13926ACDC1E9}" srcOrd="0" destOrd="5" presId="urn:microsoft.com/office/officeart/2005/8/layout/vList2"/>
    <dgm:cxn modelId="{71092A4F-CD22-4F8D-B9F7-6FFE1FCD5D2E}" type="presOf" srcId="{7485BE7B-7E04-4F10-B9C4-819CF1743A42}" destId="{7C83BDE0-D2A0-4E6E-895D-13926ACDC1E9}" srcOrd="0" destOrd="1" presId="urn:microsoft.com/office/officeart/2005/8/layout/vList2"/>
    <dgm:cxn modelId="{A487D073-464E-462F-BDA2-E4C458327048}" srcId="{1F091E42-34DE-455A-B8D0-6BAB9E4D3DBE}" destId="{BB1260F7-EA8E-42F3-B95E-3904E48776C2}" srcOrd="6" destOrd="0" parTransId="{C2960A35-75EF-4A8B-AC74-72B9922C651D}" sibTransId="{35EE7576-497E-4E68-A770-8489688CB263}"/>
    <dgm:cxn modelId="{C2006354-95B0-4362-BA88-CBFD8F57ED7F}" srcId="{1F091E42-34DE-455A-B8D0-6BAB9E4D3DBE}" destId="{7485BE7B-7E04-4F10-B9C4-819CF1743A42}" srcOrd="1" destOrd="0" parTransId="{AF8244B3-0381-41FE-9A80-FF5A1365EA8A}" sibTransId="{936185D3-82BA-4804-84AA-18B303FE34DA}"/>
    <dgm:cxn modelId="{4F444090-FBC2-40C5-83A2-079991F2DB4E}" srcId="{1F091E42-34DE-455A-B8D0-6BAB9E4D3DBE}" destId="{389611A6-AC80-4E10-923D-1B74025A0BE6}" srcOrd="3" destOrd="0" parTransId="{7F1D5422-BB97-4828-88EC-D779E8DFE300}" sibTransId="{DEC612E6-8625-4740-842C-0DA34B6B9F19}"/>
    <dgm:cxn modelId="{9819D69D-819D-4C50-B189-FE4B15390B75}" srcId="{1F091E42-34DE-455A-B8D0-6BAB9E4D3DBE}" destId="{ACF1B79A-A172-4942-B96B-18340223F2FD}" srcOrd="4" destOrd="0" parTransId="{A59B4E63-3795-4DA5-87C8-F9D325B1AF37}" sibTransId="{1F151F55-DC30-43E6-835E-B7735C96DCA8}"/>
    <dgm:cxn modelId="{3324C8B9-EE5E-4855-B8DF-BDB2AD349592}" type="presOf" srcId="{389611A6-AC80-4E10-923D-1B74025A0BE6}" destId="{7C83BDE0-D2A0-4E6E-895D-13926ACDC1E9}" srcOrd="0" destOrd="3" presId="urn:microsoft.com/office/officeart/2005/8/layout/vList2"/>
    <dgm:cxn modelId="{917F99BD-D32A-432D-BF68-42BDE0958787}" type="presOf" srcId="{F88F0D9D-F857-4E05-829F-C2E7A25EE9F0}" destId="{7C83BDE0-D2A0-4E6E-895D-13926ACDC1E9}" srcOrd="0" destOrd="0" presId="urn:microsoft.com/office/officeart/2005/8/layout/vList2"/>
    <dgm:cxn modelId="{6AF6C3D5-DB92-42CF-A98A-0AB9403F2B1F}" srcId="{1F091E42-34DE-455A-B8D0-6BAB9E4D3DBE}" destId="{F88F0D9D-F857-4E05-829F-C2E7A25EE9F0}" srcOrd="0" destOrd="0" parTransId="{1F2351E4-5E85-4EC5-9A3B-F24B9CE3D492}" sibTransId="{47058D6B-8A7D-451E-8257-288426D73B7D}"/>
    <dgm:cxn modelId="{96B8ADD9-0050-474A-A2EC-8EE4CD7B875B}" type="presOf" srcId="{9B752F07-BE6F-4B82-B296-5275A4681797}" destId="{7C83BDE0-D2A0-4E6E-895D-13926ACDC1E9}" srcOrd="0" destOrd="7" presId="urn:microsoft.com/office/officeart/2005/8/layout/vList2"/>
    <dgm:cxn modelId="{7A3293FC-61A6-4C88-819F-60FF0535EEBC}" srcId="{3265B346-DC30-4675-9AFF-5FA9AE55AC61}" destId="{1F091E42-34DE-455A-B8D0-6BAB9E4D3DBE}" srcOrd="0" destOrd="0" parTransId="{FA3C7468-07C9-45FC-AE66-AEDA510ABFBA}" sibTransId="{8AB1AFA7-270C-47B8-8073-F632F2BD6491}"/>
    <dgm:cxn modelId="{AAF7A4FD-4AB3-40A0-86CE-823CD900C83D}" srcId="{1F091E42-34DE-455A-B8D0-6BAB9E4D3DBE}" destId="{B14DE926-9496-4A2F-A019-E937FE0C3A36}" srcOrd="5" destOrd="0" parTransId="{5414D50D-BB21-4A68-A7C8-1B07F00E6D30}" sibTransId="{CC456982-D6E8-4E59-8169-EF51A6B9497A}"/>
    <dgm:cxn modelId="{6E9EC5A5-6612-46EF-B1B4-A65DF0EF175D}" type="presParOf" srcId="{C9EF8CC0-685A-48A6-BD48-65A10684E11C}" destId="{9719654F-3038-451A-B33C-0177442C7C20}" srcOrd="0" destOrd="0" presId="urn:microsoft.com/office/officeart/2005/8/layout/vList2"/>
    <dgm:cxn modelId="{F84D2B47-7324-4E6A-8BF6-0E3CF64B5AEB}" type="presParOf" srcId="{C9EF8CC0-685A-48A6-BD48-65A10684E11C}" destId="{7C83BDE0-D2A0-4E6E-895D-13926ACDC1E9}"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7CF4A-AAC2-4AA9-BFA3-488BCBD3161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8E025AA0-7A58-4F86-A505-B3A3AC8197E9}">
      <dgm:prSet custT="1"/>
      <dgm:spPr/>
      <dgm:t>
        <a:bodyPr/>
        <a:lstStyle/>
        <a:p>
          <a:r>
            <a:rPr lang="en-GB" sz="1900" dirty="0"/>
            <a:t>Competent and efficient </a:t>
          </a:r>
        </a:p>
      </dgm:t>
    </dgm:pt>
    <dgm:pt modelId="{19D68206-EA84-4C57-91AE-1107F9D922DB}" type="parTrans" cxnId="{68187F51-1DB7-4640-96F7-9136B305B865}">
      <dgm:prSet/>
      <dgm:spPr/>
      <dgm:t>
        <a:bodyPr/>
        <a:lstStyle/>
        <a:p>
          <a:endParaRPr lang="en-GB" sz="1900"/>
        </a:p>
      </dgm:t>
    </dgm:pt>
    <dgm:pt modelId="{DCB94ADD-15AB-42E4-9E3D-75740396183E}" type="sibTrans" cxnId="{68187F51-1DB7-4640-96F7-9136B305B865}">
      <dgm:prSet/>
      <dgm:spPr/>
      <dgm:t>
        <a:bodyPr/>
        <a:lstStyle/>
        <a:p>
          <a:endParaRPr lang="en-GB" sz="1900"/>
        </a:p>
      </dgm:t>
    </dgm:pt>
    <dgm:pt modelId="{FB3866F0-8D75-4F7C-9E82-A2008F37E186}">
      <dgm:prSet custT="1"/>
      <dgm:spPr/>
      <dgm:t>
        <a:bodyPr/>
        <a:lstStyle/>
        <a:p>
          <a:r>
            <a:rPr lang="en-GB" sz="1900" dirty="0"/>
            <a:t>Person-centred </a:t>
          </a:r>
        </a:p>
      </dgm:t>
    </dgm:pt>
    <dgm:pt modelId="{A1FF269A-DAFC-42E6-B519-E24E583B99EE}" type="parTrans" cxnId="{7DDF496B-1761-41E0-9C95-3327759CBBE3}">
      <dgm:prSet/>
      <dgm:spPr/>
      <dgm:t>
        <a:bodyPr/>
        <a:lstStyle/>
        <a:p>
          <a:endParaRPr lang="en-GB" sz="1900"/>
        </a:p>
      </dgm:t>
    </dgm:pt>
    <dgm:pt modelId="{2378CC70-5D39-4B36-AD73-B38DBD59E742}" type="sibTrans" cxnId="{7DDF496B-1761-41E0-9C95-3327759CBBE3}">
      <dgm:prSet/>
      <dgm:spPr/>
      <dgm:t>
        <a:bodyPr/>
        <a:lstStyle/>
        <a:p>
          <a:endParaRPr lang="en-GB" sz="1900"/>
        </a:p>
      </dgm:t>
    </dgm:pt>
    <dgm:pt modelId="{A2C161A2-500C-4251-ABD7-7E3457E777BF}">
      <dgm:prSet custT="1"/>
      <dgm:spPr/>
      <dgm:t>
        <a:bodyPr/>
        <a:lstStyle/>
        <a:p>
          <a:r>
            <a:rPr lang="en-GB" sz="1900" dirty="0"/>
            <a:t>Accessible </a:t>
          </a:r>
        </a:p>
      </dgm:t>
    </dgm:pt>
    <dgm:pt modelId="{EC6332D2-A0EE-4453-9735-566371B1A5C3}" type="parTrans" cxnId="{BCF59DE3-D4BB-4EEE-AEDB-3D7F937D9FDD}">
      <dgm:prSet/>
      <dgm:spPr/>
      <dgm:t>
        <a:bodyPr/>
        <a:lstStyle/>
        <a:p>
          <a:endParaRPr lang="en-GB" sz="1900"/>
        </a:p>
      </dgm:t>
    </dgm:pt>
    <dgm:pt modelId="{1D0AD06D-7C74-4DB7-85DA-625F5C72B755}" type="sibTrans" cxnId="{BCF59DE3-D4BB-4EEE-AEDB-3D7F937D9FDD}">
      <dgm:prSet/>
      <dgm:spPr/>
      <dgm:t>
        <a:bodyPr/>
        <a:lstStyle/>
        <a:p>
          <a:endParaRPr lang="en-GB" sz="1900"/>
        </a:p>
      </dgm:t>
    </dgm:pt>
    <dgm:pt modelId="{05178E1D-3642-45E7-B55A-9EBCBA0BD935}">
      <dgm:prSet custT="1"/>
      <dgm:spPr/>
      <dgm:t>
        <a:bodyPr/>
        <a:lstStyle/>
        <a:p>
          <a:r>
            <a:rPr lang="en-GB" sz="1900" dirty="0"/>
            <a:t>Integrated </a:t>
          </a:r>
        </a:p>
      </dgm:t>
    </dgm:pt>
    <dgm:pt modelId="{AA9F1930-91BE-4634-9724-8B95A1B3A795}" type="parTrans" cxnId="{E700968C-8C0E-49DC-9AD2-599FA1DF94D9}">
      <dgm:prSet/>
      <dgm:spPr/>
      <dgm:t>
        <a:bodyPr/>
        <a:lstStyle/>
        <a:p>
          <a:endParaRPr lang="en-GB" sz="1900"/>
        </a:p>
      </dgm:t>
    </dgm:pt>
    <dgm:pt modelId="{399A51EB-D0D2-4FE1-B5A1-268B59E84851}" type="sibTrans" cxnId="{E700968C-8C0E-49DC-9AD2-599FA1DF94D9}">
      <dgm:prSet/>
      <dgm:spPr/>
      <dgm:t>
        <a:bodyPr/>
        <a:lstStyle/>
        <a:p>
          <a:endParaRPr lang="en-GB" sz="1900"/>
        </a:p>
      </dgm:t>
    </dgm:pt>
    <dgm:pt modelId="{3F0C3BE3-05D3-4B74-9B0D-8699B91E5AD8}">
      <dgm:prSet custT="1"/>
      <dgm:spPr/>
      <dgm:t>
        <a:bodyPr/>
        <a:lstStyle/>
        <a:p>
          <a:r>
            <a:rPr lang="en-GB" sz="1900" dirty="0"/>
            <a:t>Caring </a:t>
          </a:r>
        </a:p>
      </dgm:t>
    </dgm:pt>
    <dgm:pt modelId="{04D5147E-CE94-46F6-A6E6-93CB67B6FFCF}" type="parTrans" cxnId="{E773FD4A-18A4-4F7C-B7E5-C41F41ACAEEE}">
      <dgm:prSet/>
      <dgm:spPr/>
      <dgm:t>
        <a:bodyPr/>
        <a:lstStyle/>
        <a:p>
          <a:endParaRPr lang="en-GB" sz="1900"/>
        </a:p>
      </dgm:t>
    </dgm:pt>
    <dgm:pt modelId="{3DCEE6C0-B415-4C52-BBBE-E1396E156882}" type="sibTrans" cxnId="{E773FD4A-18A4-4F7C-B7E5-C41F41ACAEEE}">
      <dgm:prSet/>
      <dgm:spPr/>
      <dgm:t>
        <a:bodyPr/>
        <a:lstStyle/>
        <a:p>
          <a:endParaRPr lang="en-GB" sz="1900"/>
        </a:p>
      </dgm:t>
    </dgm:pt>
    <dgm:pt modelId="{2582A2A1-0336-463F-B80B-8F62D730BFF0}">
      <dgm:prSet custT="1"/>
      <dgm:spPr/>
      <dgm:t>
        <a:bodyPr/>
        <a:lstStyle/>
        <a:p>
          <a:r>
            <a:rPr lang="en-GB" sz="1900" dirty="0"/>
            <a:t>Equitable </a:t>
          </a:r>
        </a:p>
      </dgm:t>
    </dgm:pt>
    <dgm:pt modelId="{90D504AA-68C3-43F4-A606-6D53B321F4E7}" type="parTrans" cxnId="{884C519E-4EF2-4930-B66D-F381F9F3AF7A}">
      <dgm:prSet/>
      <dgm:spPr/>
      <dgm:t>
        <a:bodyPr/>
        <a:lstStyle/>
        <a:p>
          <a:endParaRPr lang="en-GB" sz="1900"/>
        </a:p>
      </dgm:t>
    </dgm:pt>
    <dgm:pt modelId="{DBAB4423-F51F-4F19-A820-57916880FEB9}" type="sibTrans" cxnId="{884C519E-4EF2-4930-B66D-F381F9F3AF7A}">
      <dgm:prSet/>
      <dgm:spPr/>
      <dgm:t>
        <a:bodyPr/>
        <a:lstStyle/>
        <a:p>
          <a:endParaRPr lang="en-GB" sz="1900"/>
        </a:p>
      </dgm:t>
    </dgm:pt>
    <dgm:pt modelId="{A45B2787-169C-4864-ADEE-7AAD79CAE848}">
      <dgm:prSet custT="1"/>
      <dgm:spPr/>
      <dgm:t>
        <a:bodyPr/>
        <a:lstStyle/>
        <a:p>
          <a:r>
            <a:rPr lang="en-GB" sz="1900" dirty="0"/>
            <a:t>Prevention focused </a:t>
          </a:r>
        </a:p>
      </dgm:t>
    </dgm:pt>
    <dgm:pt modelId="{ABD195C3-340C-4D1F-A1D7-D3EA7520AEE5}" type="parTrans" cxnId="{B716EA1D-2910-4AB3-BE62-56F6B8E24118}">
      <dgm:prSet/>
      <dgm:spPr/>
      <dgm:t>
        <a:bodyPr/>
        <a:lstStyle/>
        <a:p>
          <a:endParaRPr lang="en-GB" sz="1900"/>
        </a:p>
      </dgm:t>
    </dgm:pt>
    <dgm:pt modelId="{53295B94-F11C-485E-B397-D4CCC1298CDC}" type="sibTrans" cxnId="{B716EA1D-2910-4AB3-BE62-56F6B8E24118}">
      <dgm:prSet/>
      <dgm:spPr/>
      <dgm:t>
        <a:bodyPr/>
        <a:lstStyle/>
        <a:p>
          <a:endParaRPr lang="en-GB" sz="1900"/>
        </a:p>
      </dgm:t>
    </dgm:pt>
    <dgm:pt modelId="{6B2F3196-92DD-4EA4-A8F2-CDC69F59DDA3}">
      <dgm:prSet custT="1"/>
      <dgm:spPr/>
      <dgm:t>
        <a:bodyPr/>
        <a:lstStyle/>
        <a:p>
          <a:r>
            <a:rPr lang="en-GB" sz="1900" dirty="0"/>
            <a:t>Transparent and trustworthy </a:t>
          </a:r>
        </a:p>
      </dgm:t>
    </dgm:pt>
    <dgm:pt modelId="{2F3ED757-7C5E-4DD4-AC4A-E0CF62F9B109}" type="parTrans" cxnId="{7177E9AD-65D2-4024-8A7C-BF7E5CE8B6B7}">
      <dgm:prSet/>
      <dgm:spPr/>
      <dgm:t>
        <a:bodyPr/>
        <a:lstStyle/>
        <a:p>
          <a:endParaRPr lang="en-GB" sz="1900"/>
        </a:p>
      </dgm:t>
    </dgm:pt>
    <dgm:pt modelId="{CAD1E5E6-11FF-4C04-B027-F32220502B1E}" type="sibTrans" cxnId="{7177E9AD-65D2-4024-8A7C-BF7E5CE8B6B7}">
      <dgm:prSet/>
      <dgm:spPr/>
      <dgm:t>
        <a:bodyPr/>
        <a:lstStyle/>
        <a:p>
          <a:endParaRPr lang="en-GB" sz="1900"/>
        </a:p>
      </dgm:t>
    </dgm:pt>
    <dgm:pt modelId="{85A61F8D-8FF6-43FA-AD6E-1F9330813258}">
      <dgm:prSet custT="1"/>
      <dgm:spPr/>
      <dgm:t>
        <a:bodyPr/>
        <a:lstStyle/>
        <a:p>
          <a:r>
            <a:rPr lang="en-GB" sz="1900" dirty="0"/>
            <a:t>Empowering  </a:t>
          </a:r>
        </a:p>
      </dgm:t>
    </dgm:pt>
    <dgm:pt modelId="{D1527CD6-AE32-4F1F-997C-EC46CEDA45D7}" type="parTrans" cxnId="{31416A28-E4E9-407C-BB79-3DA5C02E9843}">
      <dgm:prSet/>
      <dgm:spPr/>
      <dgm:t>
        <a:bodyPr/>
        <a:lstStyle/>
        <a:p>
          <a:endParaRPr lang="en-GB" sz="1900"/>
        </a:p>
      </dgm:t>
    </dgm:pt>
    <dgm:pt modelId="{E8BE8D00-DC0C-4EC9-93FE-A0FC244095E5}" type="sibTrans" cxnId="{31416A28-E4E9-407C-BB79-3DA5C02E9843}">
      <dgm:prSet/>
      <dgm:spPr/>
      <dgm:t>
        <a:bodyPr/>
        <a:lstStyle/>
        <a:p>
          <a:endParaRPr lang="en-GB" sz="1900"/>
        </a:p>
      </dgm:t>
    </dgm:pt>
    <dgm:pt modelId="{A3734678-B4FE-4DED-8236-32FE76B8CD69}">
      <dgm:prSet custT="1"/>
      <dgm:spPr/>
      <dgm:t>
        <a:bodyPr/>
        <a:lstStyle/>
        <a:p>
          <a:r>
            <a:rPr lang="en-GB" sz="1900" dirty="0"/>
            <a:t>Collaborative</a:t>
          </a:r>
        </a:p>
      </dgm:t>
    </dgm:pt>
    <dgm:pt modelId="{86FE713B-F7E7-4A3E-9B5C-ECC96E176663}" type="parTrans" cxnId="{46C770F1-84D5-4E51-B2FD-B7001CAF2137}">
      <dgm:prSet/>
      <dgm:spPr/>
      <dgm:t>
        <a:bodyPr/>
        <a:lstStyle/>
        <a:p>
          <a:endParaRPr lang="en-GB" sz="1900"/>
        </a:p>
      </dgm:t>
    </dgm:pt>
    <dgm:pt modelId="{D3825AFC-D07D-4E08-A5C6-09ADF183E3B1}" type="sibTrans" cxnId="{46C770F1-84D5-4E51-B2FD-B7001CAF2137}">
      <dgm:prSet/>
      <dgm:spPr/>
      <dgm:t>
        <a:bodyPr/>
        <a:lstStyle/>
        <a:p>
          <a:endParaRPr lang="en-GB" sz="1900"/>
        </a:p>
      </dgm:t>
    </dgm:pt>
    <dgm:pt modelId="{1E2DA509-EFE5-4602-9991-D9148B87F238}" type="pres">
      <dgm:prSet presAssocID="{7067CF4A-AAC2-4AA9-BFA3-488BCBD31613}" presName="diagram" presStyleCnt="0">
        <dgm:presLayoutVars>
          <dgm:dir/>
          <dgm:resizeHandles val="exact"/>
        </dgm:presLayoutVars>
      </dgm:prSet>
      <dgm:spPr/>
    </dgm:pt>
    <dgm:pt modelId="{8667EF67-A9A8-4D8F-B2A1-60F21EB4ADC3}" type="pres">
      <dgm:prSet presAssocID="{8E025AA0-7A58-4F86-A505-B3A3AC8197E9}" presName="node" presStyleLbl="node1" presStyleIdx="0" presStyleCnt="10">
        <dgm:presLayoutVars>
          <dgm:bulletEnabled val="1"/>
        </dgm:presLayoutVars>
      </dgm:prSet>
      <dgm:spPr/>
    </dgm:pt>
    <dgm:pt modelId="{57E88F94-8090-46C9-98E2-156E52022E73}" type="pres">
      <dgm:prSet presAssocID="{DCB94ADD-15AB-42E4-9E3D-75740396183E}" presName="sibTrans" presStyleCnt="0"/>
      <dgm:spPr/>
    </dgm:pt>
    <dgm:pt modelId="{95F7AF0E-EB91-4F15-BE3F-D5AEEDD0897A}" type="pres">
      <dgm:prSet presAssocID="{FB3866F0-8D75-4F7C-9E82-A2008F37E186}" presName="node" presStyleLbl="node1" presStyleIdx="1" presStyleCnt="10">
        <dgm:presLayoutVars>
          <dgm:bulletEnabled val="1"/>
        </dgm:presLayoutVars>
      </dgm:prSet>
      <dgm:spPr/>
    </dgm:pt>
    <dgm:pt modelId="{C9472952-E30A-4140-B155-57D1919B46F9}" type="pres">
      <dgm:prSet presAssocID="{2378CC70-5D39-4B36-AD73-B38DBD59E742}" presName="sibTrans" presStyleCnt="0"/>
      <dgm:spPr/>
    </dgm:pt>
    <dgm:pt modelId="{AD2FD29B-82C8-4613-93DD-AD98952215AE}" type="pres">
      <dgm:prSet presAssocID="{A2C161A2-500C-4251-ABD7-7E3457E777BF}" presName="node" presStyleLbl="node1" presStyleIdx="2" presStyleCnt="10">
        <dgm:presLayoutVars>
          <dgm:bulletEnabled val="1"/>
        </dgm:presLayoutVars>
      </dgm:prSet>
      <dgm:spPr/>
    </dgm:pt>
    <dgm:pt modelId="{E9872724-4EA4-4C39-A786-349830C78EDF}" type="pres">
      <dgm:prSet presAssocID="{1D0AD06D-7C74-4DB7-85DA-625F5C72B755}" presName="sibTrans" presStyleCnt="0"/>
      <dgm:spPr/>
    </dgm:pt>
    <dgm:pt modelId="{03A7B113-4947-4E4B-8772-AB3CCA7BA2A9}" type="pres">
      <dgm:prSet presAssocID="{05178E1D-3642-45E7-B55A-9EBCBA0BD935}" presName="node" presStyleLbl="node1" presStyleIdx="3" presStyleCnt="10">
        <dgm:presLayoutVars>
          <dgm:bulletEnabled val="1"/>
        </dgm:presLayoutVars>
      </dgm:prSet>
      <dgm:spPr/>
    </dgm:pt>
    <dgm:pt modelId="{A0D88433-5953-4A1D-9CC5-7BE7C40925E6}" type="pres">
      <dgm:prSet presAssocID="{399A51EB-D0D2-4FE1-B5A1-268B59E84851}" presName="sibTrans" presStyleCnt="0"/>
      <dgm:spPr/>
    </dgm:pt>
    <dgm:pt modelId="{363AA1F7-BDF8-4F4C-98D0-EA7B80B59D2F}" type="pres">
      <dgm:prSet presAssocID="{3F0C3BE3-05D3-4B74-9B0D-8699B91E5AD8}" presName="node" presStyleLbl="node1" presStyleIdx="4" presStyleCnt="10">
        <dgm:presLayoutVars>
          <dgm:bulletEnabled val="1"/>
        </dgm:presLayoutVars>
      </dgm:prSet>
      <dgm:spPr/>
    </dgm:pt>
    <dgm:pt modelId="{60E88154-6284-4CD9-B456-17A9A27A2244}" type="pres">
      <dgm:prSet presAssocID="{3DCEE6C0-B415-4C52-BBBE-E1396E156882}" presName="sibTrans" presStyleCnt="0"/>
      <dgm:spPr/>
    </dgm:pt>
    <dgm:pt modelId="{6259CDA7-1ADF-420A-B357-729774E65DDA}" type="pres">
      <dgm:prSet presAssocID="{2582A2A1-0336-463F-B80B-8F62D730BFF0}" presName="node" presStyleLbl="node1" presStyleIdx="5" presStyleCnt="10">
        <dgm:presLayoutVars>
          <dgm:bulletEnabled val="1"/>
        </dgm:presLayoutVars>
      </dgm:prSet>
      <dgm:spPr/>
    </dgm:pt>
    <dgm:pt modelId="{92D5FE81-7E85-4AAB-BF5B-41F93DCA8744}" type="pres">
      <dgm:prSet presAssocID="{DBAB4423-F51F-4F19-A820-57916880FEB9}" presName="sibTrans" presStyleCnt="0"/>
      <dgm:spPr/>
    </dgm:pt>
    <dgm:pt modelId="{48D1515F-2076-4703-AA8F-FBBDA207F254}" type="pres">
      <dgm:prSet presAssocID="{A3734678-B4FE-4DED-8236-32FE76B8CD69}" presName="node" presStyleLbl="node1" presStyleIdx="6" presStyleCnt="10">
        <dgm:presLayoutVars>
          <dgm:bulletEnabled val="1"/>
        </dgm:presLayoutVars>
      </dgm:prSet>
      <dgm:spPr/>
    </dgm:pt>
    <dgm:pt modelId="{B3BB313F-AD08-45DD-94F1-E1BD9B2546F3}" type="pres">
      <dgm:prSet presAssocID="{D3825AFC-D07D-4E08-A5C6-09ADF183E3B1}" presName="sibTrans" presStyleCnt="0"/>
      <dgm:spPr/>
    </dgm:pt>
    <dgm:pt modelId="{EA5F15AC-3409-4504-A145-932A79980E05}" type="pres">
      <dgm:prSet presAssocID="{A45B2787-169C-4864-ADEE-7AAD79CAE848}" presName="node" presStyleLbl="node1" presStyleIdx="7" presStyleCnt="10">
        <dgm:presLayoutVars>
          <dgm:bulletEnabled val="1"/>
        </dgm:presLayoutVars>
      </dgm:prSet>
      <dgm:spPr/>
    </dgm:pt>
    <dgm:pt modelId="{E1B57F1E-2409-45D9-99F9-75CF7C9E5920}" type="pres">
      <dgm:prSet presAssocID="{53295B94-F11C-485E-B397-D4CCC1298CDC}" presName="sibTrans" presStyleCnt="0"/>
      <dgm:spPr/>
    </dgm:pt>
    <dgm:pt modelId="{A459278C-B101-49BB-A27D-FF751DCB1A11}" type="pres">
      <dgm:prSet presAssocID="{6B2F3196-92DD-4EA4-A8F2-CDC69F59DDA3}" presName="node" presStyleLbl="node1" presStyleIdx="8" presStyleCnt="10">
        <dgm:presLayoutVars>
          <dgm:bulletEnabled val="1"/>
        </dgm:presLayoutVars>
      </dgm:prSet>
      <dgm:spPr/>
    </dgm:pt>
    <dgm:pt modelId="{3DE49D6D-4FEC-4162-8761-C5AD177ACD76}" type="pres">
      <dgm:prSet presAssocID="{CAD1E5E6-11FF-4C04-B027-F32220502B1E}" presName="sibTrans" presStyleCnt="0"/>
      <dgm:spPr/>
    </dgm:pt>
    <dgm:pt modelId="{DC7DEB8E-118C-48A7-B22B-CF7573B4588A}" type="pres">
      <dgm:prSet presAssocID="{85A61F8D-8FF6-43FA-AD6E-1F9330813258}" presName="node" presStyleLbl="node1" presStyleIdx="9" presStyleCnt="10">
        <dgm:presLayoutVars>
          <dgm:bulletEnabled val="1"/>
        </dgm:presLayoutVars>
      </dgm:prSet>
      <dgm:spPr/>
    </dgm:pt>
  </dgm:ptLst>
  <dgm:cxnLst>
    <dgm:cxn modelId="{B716EA1D-2910-4AB3-BE62-56F6B8E24118}" srcId="{7067CF4A-AAC2-4AA9-BFA3-488BCBD31613}" destId="{A45B2787-169C-4864-ADEE-7AAD79CAE848}" srcOrd="7" destOrd="0" parTransId="{ABD195C3-340C-4D1F-A1D7-D3EA7520AEE5}" sibTransId="{53295B94-F11C-485E-B397-D4CCC1298CDC}"/>
    <dgm:cxn modelId="{31416A28-E4E9-407C-BB79-3DA5C02E9843}" srcId="{7067CF4A-AAC2-4AA9-BFA3-488BCBD31613}" destId="{85A61F8D-8FF6-43FA-AD6E-1F9330813258}" srcOrd="9" destOrd="0" parTransId="{D1527CD6-AE32-4F1F-997C-EC46CEDA45D7}" sibTransId="{E8BE8D00-DC0C-4EC9-93FE-A0FC244095E5}"/>
    <dgm:cxn modelId="{E773FD4A-18A4-4F7C-B7E5-C41F41ACAEEE}" srcId="{7067CF4A-AAC2-4AA9-BFA3-488BCBD31613}" destId="{3F0C3BE3-05D3-4B74-9B0D-8699B91E5AD8}" srcOrd="4" destOrd="0" parTransId="{04D5147E-CE94-46F6-A6E6-93CB67B6FFCF}" sibTransId="{3DCEE6C0-B415-4C52-BBBE-E1396E156882}"/>
    <dgm:cxn modelId="{7DDF496B-1761-41E0-9C95-3327759CBBE3}" srcId="{7067CF4A-AAC2-4AA9-BFA3-488BCBD31613}" destId="{FB3866F0-8D75-4F7C-9E82-A2008F37E186}" srcOrd="1" destOrd="0" parTransId="{A1FF269A-DAFC-42E6-B519-E24E583B99EE}" sibTransId="{2378CC70-5D39-4B36-AD73-B38DBD59E742}"/>
    <dgm:cxn modelId="{AC9D174C-DEDE-4D78-8068-5E26D88CC5CA}" type="presOf" srcId="{A2C161A2-500C-4251-ABD7-7E3457E777BF}" destId="{AD2FD29B-82C8-4613-93DD-AD98952215AE}" srcOrd="0" destOrd="0" presId="urn:microsoft.com/office/officeart/2005/8/layout/default"/>
    <dgm:cxn modelId="{A1E1BB6D-08C2-458C-8CBA-FBF3B3D71398}" type="presOf" srcId="{85A61F8D-8FF6-43FA-AD6E-1F9330813258}" destId="{DC7DEB8E-118C-48A7-B22B-CF7573B4588A}" srcOrd="0" destOrd="0" presId="urn:microsoft.com/office/officeart/2005/8/layout/default"/>
    <dgm:cxn modelId="{68187F51-1DB7-4640-96F7-9136B305B865}" srcId="{7067CF4A-AAC2-4AA9-BFA3-488BCBD31613}" destId="{8E025AA0-7A58-4F86-A505-B3A3AC8197E9}" srcOrd="0" destOrd="0" parTransId="{19D68206-EA84-4C57-91AE-1107F9D922DB}" sibTransId="{DCB94ADD-15AB-42E4-9E3D-75740396183E}"/>
    <dgm:cxn modelId="{37A5B67A-D7A9-48AC-9D34-A0F010DFF72D}" type="presOf" srcId="{6B2F3196-92DD-4EA4-A8F2-CDC69F59DDA3}" destId="{A459278C-B101-49BB-A27D-FF751DCB1A11}" srcOrd="0" destOrd="0" presId="urn:microsoft.com/office/officeart/2005/8/layout/default"/>
    <dgm:cxn modelId="{BEC25588-EA91-4162-A905-C8EFA752CC7C}" type="presOf" srcId="{A45B2787-169C-4864-ADEE-7AAD79CAE848}" destId="{EA5F15AC-3409-4504-A145-932A79980E05}" srcOrd="0" destOrd="0" presId="urn:microsoft.com/office/officeart/2005/8/layout/default"/>
    <dgm:cxn modelId="{E700968C-8C0E-49DC-9AD2-599FA1DF94D9}" srcId="{7067CF4A-AAC2-4AA9-BFA3-488BCBD31613}" destId="{05178E1D-3642-45E7-B55A-9EBCBA0BD935}" srcOrd="3" destOrd="0" parTransId="{AA9F1930-91BE-4634-9724-8B95A1B3A795}" sibTransId="{399A51EB-D0D2-4FE1-B5A1-268B59E84851}"/>
    <dgm:cxn modelId="{66C2E394-0F0A-4F45-9015-C6C9B68AD117}" type="presOf" srcId="{FB3866F0-8D75-4F7C-9E82-A2008F37E186}" destId="{95F7AF0E-EB91-4F15-BE3F-D5AEEDD0897A}" srcOrd="0" destOrd="0" presId="urn:microsoft.com/office/officeart/2005/8/layout/default"/>
    <dgm:cxn modelId="{B7503597-7A0E-4DCD-8F40-8C0780DC8204}" type="presOf" srcId="{7067CF4A-AAC2-4AA9-BFA3-488BCBD31613}" destId="{1E2DA509-EFE5-4602-9991-D9148B87F238}" srcOrd="0" destOrd="0" presId="urn:microsoft.com/office/officeart/2005/8/layout/default"/>
    <dgm:cxn modelId="{884C519E-4EF2-4930-B66D-F381F9F3AF7A}" srcId="{7067CF4A-AAC2-4AA9-BFA3-488BCBD31613}" destId="{2582A2A1-0336-463F-B80B-8F62D730BFF0}" srcOrd="5" destOrd="0" parTransId="{90D504AA-68C3-43F4-A606-6D53B321F4E7}" sibTransId="{DBAB4423-F51F-4F19-A820-57916880FEB9}"/>
    <dgm:cxn modelId="{7177E9AD-65D2-4024-8A7C-BF7E5CE8B6B7}" srcId="{7067CF4A-AAC2-4AA9-BFA3-488BCBD31613}" destId="{6B2F3196-92DD-4EA4-A8F2-CDC69F59DDA3}" srcOrd="8" destOrd="0" parTransId="{2F3ED757-7C5E-4DD4-AC4A-E0CF62F9B109}" sibTransId="{CAD1E5E6-11FF-4C04-B027-F32220502B1E}"/>
    <dgm:cxn modelId="{936B81BB-AC00-4ADC-A827-FFBD74010EF7}" type="presOf" srcId="{8E025AA0-7A58-4F86-A505-B3A3AC8197E9}" destId="{8667EF67-A9A8-4D8F-B2A1-60F21EB4ADC3}" srcOrd="0" destOrd="0" presId="urn:microsoft.com/office/officeart/2005/8/layout/default"/>
    <dgm:cxn modelId="{A765E6C8-1353-4AF7-B2C6-DB97B90F28F2}" type="presOf" srcId="{3F0C3BE3-05D3-4B74-9B0D-8699B91E5AD8}" destId="{363AA1F7-BDF8-4F4C-98D0-EA7B80B59D2F}" srcOrd="0" destOrd="0" presId="urn:microsoft.com/office/officeart/2005/8/layout/default"/>
    <dgm:cxn modelId="{A4AD73CB-8988-4A18-A4B8-CF66E5557379}" type="presOf" srcId="{2582A2A1-0336-463F-B80B-8F62D730BFF0}" destId="{6259CDA7-1ADF-420A-B357-729774E65DDA}" srcOrd="0" destOrd="0" presId="urn:microsoft.com/office/officeart/2005/8/layout/default"/>
    <dgm:cxn modelId="{BCF59DE3-D4BB-4EEE-AEDB-3D7F937D9FDD}" srcId="{7067CF4A-AAC2-4AA9-BFA3-488BCBD31613}" destId="{A2C161A2-500C-4251-ABD7-7E3457E777BF}" srcOrd="2" destOrd="0" parTransId="{EC6332D2-A0EE-4453-9735-566371B1A5C3}" sibTransId="{1D0AD06D-7C74-4DB7-85DA-625F5C72B755}"/>
    <dgm:cxn modelId="{9A3885E4-0BBB-4623-86D8-D3EF5DDCCE43}" type="presOf" srcId="{05178E1D-3642-45E7-B55A-9EBCBA0BD935}" destId="{03A7B113-4947-4E4B-8772-AB3CCA7BA2A9}" srcOrd="0" destOrd="0" presId="urn:microsoft.com/office/officeart/2005/8/layout/default"/>
    <dgm:cxn modelId="{46C770F1-84D5-4E51-B2FD-B7001CAF2137}" srcId="{7067CF4A-AAC2-4AA9-BFA3-488BCBD31613}" destId="{A3734678-B4FE-4DED-8236-32FE76B8CD69}" srcOrd="6" destOrd="0" parTransId="{86FE713B-F7E7-4A3E-9B5C-ECC96E176663}" sibTransId="{D3825AFC-D07D-4E08-A5C6-09ADF183E3B1}"/>
    <dgm:cxn modelId="{05AB50F6-D2F4-4BDE-BA1A-E4DD08D79020}" type="presOf" srcId="{A3734678-B4FE-4DED-8236-32FE76B8CD69}" destId="{48D1515F-2076-4703-AA8F-FBBDA207F254}" srcOrd="0" destOrd="0" presId="urn:microsoft.com/office/officeart/2005/8/layout/default"/>
    <dgm:cxn modelId="{B84CE5FE-04E4-4E08-9E02-34FB0B040D88}" type="presParOf" srcId="{1E2DA509-EFE5-4602-9991-D9148B87F238}" destId="{8667EF67-A9A8-4D8F-B2A1-60F21EB4ADC3}" srcOrd="0" destOrd="0" presId="urn:microsoft.com/office/officeart/2005/8/layout/default"/>
    <dgm:cxn modelId="{52CB5F5D-E43B-4ED2-9EC6-3E6A4BA51586}" type="presParOf" srcId="{1E2DA509-EFE5-4602-9991-D9148B87F238}" destId="{57E88F94-8090-46C9-98E2-156E52022E73}" srcOrd="1" destOrd="0" presId="urn:microsoft.com/office/officeart/2005/8/layout/default"/>
    <dgm:cxn modelId="{AD93B043-37C1-4474-9F10-FD8F02069449}" type="presParOf" srcId="{1E2DA509-EFE5-4602-9991-D9148B87F238}" destId="{95F7AF0E-EB91-4F15-BE3F-D5AEEDD0897A}" srcOrd="2" destOrd="0" presId="urn:microsoft.com/office/officeart/2005/8/layout/default"/>
    <dgm:cxn modelId="{CA1D193A-31CA-4931-B175-21E65F32A46D}" type="presParOf" srcId="{1E2DA509-EFE5-4602-9991-D9148B87F238}" destId="{C9472952-E30A-4140-B155-57D1919B46F9}" srcOrd="3" destOrd="0" presId="urn:microsoft.com/office/officeart/2005/8/layout/default"/>
    <dgm:cxn modelId="{C13030EB-6689-4169-A192-BA69B85E7849}" type="presParOf" srcId="{1E2DA509-EFE5-4602-9991-D9148B87F238}" destId="{AD2FD29B-82C8-4613-93DD-AD98952215AE}" srcOrd="4" destOrd="0" presId="urn:microsoft.com/office/officeart/2005/8/layout/default"/>
    <dgm:cxn modelId="{F2A3479C-2D3F-4B37-B2F2-D67E15313A29}" type="presParOf" srcId="{1E2DA509-EFE5-4602-9991-D9148B87F238}" destId="{E9872724-4EA4-4C39-A786-349830C78EDF}" srcOrd="5" destOrd="0" presId="urn:microsoft.com/office/officeart/2005/8/layout/default"/>
    <dgm:cxn modelId="{6A6939BB-809A-4EEF-B5EB-75F5F6EC8058}" type="presParOf" srcId="{1E2DA509-EFE5-4602-9991-D9148B87F238}" destId="{03A7B113-4947-4E4B-8772-AB3CCA7BA2A9}" srcOrd="6" destOrd="0" presId="urn:microsoft.com/office/officeart/2005/8/layout/default"/>
    <dgm:cxn modelId="{C48C4D5D-1D33-41AB-AD9F-E18C8B166A69}" type="presParOf" srcId="{1E2DA509-EFE5-4602-9991-D9148B87F238}" destId="{A0D88433-5953-4A1D-9CC5-7BE7C40925E6}" srcOrd="7" destOrd="0" presId="urn:microsoft.com/office/officeart/2005/8/layout/default"/>
    <dgm:cxn modelId="{2127DA7B-621D-4585-8EA3-BF7DA74AC46B}" type="presParOf" srcId="{1E2DA509-EFE5-4602-9991-D9148B87F238}" destId="{363AA1F7-BDF8-4F4C-98D0-EA7B80B59D2F}" srcOrd="8" destOrd="0" presId="urn:microsoft.com/office/officeart/2005/8/layout/default"/>
    <dgm:cxn modelId="{CF2A644B-3B13-4CEA-9AA0-4BE8F42FB260}" type="presParOf" srcId="{1E2DA509-EFE5-4602-9991-D9148B87F238}" destId="{60E88154-6284-4CD9-B456-17A9A27A2244}" srcOrd="9" destOrd="0" presId="urn:microsoft.com/office/officeart/2005/8/layout/default"/>
    <dgm:cxn modelId="{C55E696A-3170-4675-A230-654857399B6C}" type="presParOf" srcId="{1E2DA509-EFE5-4602-9991-D9148B87F238}" destId="{6259CDA7-1ADF-420A-B357-729774E65DDA}" srcOrd="10" destOrd="0" presId="urn:microsoft.com/office/officeart/2005/8/layout/default"/>
    <dgm:cxn modelId="{A4CC8E57-DC64-4E0B-BDFB-050C57358FD4}" type="presParOf" srcId="{1E2DA509-EFE5-4602-9991-D9148B87F238}" destId="{92D5FE81-7E85-4AAB-BF5B-41F93DCA8744}" srcOrd="11" destOrd="0" presId="urn:microsoft.com/office/officeart/2005/8/layout/default"/>
    <dgm:cxn modelId="{1137F2AE-34D6-46B0-979A-3F9B838749B7}" type="presParOf" srcId="{1E2DA509-EFE5-4602-9991-D9148B87F238}" destId="{48D1515F-2076-4703-AA8F-FBBDA207F254}" srcOrd="12" destOrd="0" presId="urn:microsoft.com/office/officeart/2005/8/layout/default"/>
    <dgm:cxn modelId="{0900399E-554A-453E-8D46-D6034AE277A4}" type="presParOf" srcId="{1E2DA509-EFE5-4602-9991-D9148B87F238}" destId="{B3BB313F-AD08-45DD-94F1-E1BD9B2546F3}" srcOrd="13" destOrd="0" presId="urn:microsoft.com/office/officeart/2005/8/layout/default"/>
    <dgm:cxn modelId="{8D8F8A7A-AC43-4996-8247-C0CB929AE085}" type="presParOf" srcId="{1E2DA509-EFE5-4602-9991-D9148B87F238}" destId="{EA5F15AC-3409-4504-A145-932A79980E05}" srcOrd="14" destOrd="0" presId="urn:microsoft.com/office/officeart/2005/8/layout/default"/>
    <dgm:cxn modelId="{C99AD278-74EF-4DAD-BC80-CA6E3B9A5334}" type="presParOf" srcId="{1E2DA509-EFE5-4602-9991-D9148B87F238}" destId="{E1B57F1E-2409-45D9-99F9-75CF7C9E5920}" srcOrd="15" destOrd="0" presId="urn:microsoft.com/office/officeart/2005/8/layout/default"/>
    <dgm:cxn modelId="{048583A9-CE75-4489-8AA6-9E9EE918BE8F}" type="presParOf" srcId="{1E2DA509-EFE5-4602-9991-D9148B87F238}" destId="{A459278C-B101-49BB-A27D-FF751DCB1A11}" srcOrd="16" destOrd="0" presId="urn:microsoft.com/office/officeart/2005/8/layout/default"/>
    <dgm:cxn modelId="{7B93DC17-4E0A-4F6E-9C63-6AB379422C65}" type="presParOf" srcId="{1E2DA509-EFE5-4602-9991-D9148B87F238}" destId="{3DE49D6D-4FEC-4162-8761-C5AD177ACD76}" srcOrd="17" destOrd="0" presId="urn:microsoft.com/office/officeart/2005/8/layout/default"/>
    <dgm:cxn modelId="{53E2B53B-3D1E-4F15-BF0A-0600656B3E42}" type="presParOf" srcId="{1E2DA509-EFE5-4602-9991-D9148B87F238}" destId="{DC7DEB8E-118C-48A7-B22B-CF7573B4588A}" srcOrd="18"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3C3924-AC36-401A-9BDE-5D7F5D64055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D90B4210-CECB-464A-B355-CE7A8D961C2F}">
      <dgm:prSet phldrT="[Text]"/>
      <dgm:spPr>
        <a:ln w="22225">
          <a:solidFill>
            <a:schemeClr val="lt1">
              <a:hueOff val="0"/>
              <a:satOff val="0"/>
              <a:lumOff val="0"/>
            </a:schemeClr>
          </a:solidFill>
        </a:ln>
      </dgm:spPr>
      <dgm:t>
        <a:bodyPr/>
        <a:lstStyle/>
        <a:p>
          <a:r>
            <a:rPr lang="en-GB" dirty="0"/>
            <a:t>WF Health and Care Partnership Board</a:t>
          </a:r>
        </a:p>
      </dgm:t>
    </dgm:pt>
    <dgm:pt modelId="{489D1D48-BF2A-410F-95A7-5BEAB84DEEA6}" type="parTrans" cxnId="{ACEFCE3C-6147-4DFA-A8C2-A45C662A777A}">
      <dgm:prSet/>
      <dgm:spPr/>
      <dgm:t>
        <a:bodyPr/>
        <a:lstStyle/>
        <a:p>
          <a:endParaRPr lang="en-GB"/>
        </a:p>
      </dgm:t>
    </dgm:pt>
    <dgm:pt modelId="{307BBE58-D421-4F60-B592-8CEEA6246BDB}" type="sibTrans" cxnId="{ACEFCE3C-6147-4DFA-A8C2-A45C662A777A}">
      <dgm:prSet/>
      <dgm:spPr/>
      <dgm:t>
        <a:bodyPr/>
        <a:lstStyle/>
        <a:p>
          <a:endParaRPr lang="en-GB"/>
        </a:p>
      </dgm:t>
    </dgm:pt>
    <dgm:pt modelId="{916104F7-24A0-4328-AE15-EF8C8CEC66AA}" type="asst">
      <dgm:prSet phldrT="[Text]" custT="1"/>
      <dgm:spPr/>
      <dgm:t>
        <a:bodyPr/>
        <a:lstStyle/>
        <a:p>
          <a:r>
            <a:rPr lang="en-GB" sz="1400" dirty="0"/>
            <a:t>WF Executive – close oversight and delegated authority</a:t>
          </a:r>
        </a:p>
      </dgm:t>
    </dgm:pt>
    <dgm:pt modelId="{CD2D5BD7-85FA-4545-B97A-E0867A877373}" type="parTrans" cxnId="{CC58B2A1-BBAB-454E-A8DB-8427A3F4C363}">
      <dgm:prSet/>
      <dgm:spPr/>
      <dgm:t>
        <a:bodyPr/>
        <a:lstStyle/>
        <a:p>
          <a:endParaRPr lang="en-GB"/>
        </a:p>
      </dgm:t>
    </dgm:pt>
    <dgm:pt modelId="{5C5B03FE-A2E2-48A8-8544-D92EA57C558E}" type="sibTrans" cxnId="{CC58B2A1-BBAB-454E-A8DB-8427A3F4C363}">
      <dgm:prSet/>
      <dgm:spPr/>
      <dgm:t>
        <a:bodyPr/>
        <a:lstStyle/>
        <a:p>
          <a:endParaRPr lang="en-GB"/>
        </a:p>
      </dgm:t>
    </dgm:pt>
    <dgm:pt modelId="{E838E638-C7C0-4313-A277-8BDF14E98566}">
      <dgm:prSet phldrT="[Text]" custT="1"/>
      <dgm:spPr/>
      <dgm:t>
        <a:bodyPr/>
        <a:lstStyle/>
        <a:p>
          <a:r>
            <a:rPr lang="en-GB" sz="1400" dirty="0"/>
            <a:t>Population Health and Data Group – review and evaluation of data, identifying areas of focus</a:t>
          </a:r>
        </a:p>
      </dgm:t>
    </dgm:pt>
    <dgm:pt modelId="{085C968E-A352-4350-92A8-F1FAEDD1880B}" type="parTrans" cxnId="{AC1F09B5-B23D-4E81-8E1D-90C348CA0A66}">
      <dgm:prSet/>
      <dgm:spPr/>
      <dgm:t>
        <a:bodyPr/>
        <a:lstStyle/>
        <a:p>
          <a:endParaRPr lang="en-GB"/>
        </a:p>
      </dgm:t>
    </dgm:pt>
    <dgm:pt modelId="{22CFDC60-4C4D-4FA2-8664-B1883BADEC0E}" type="sibTrans" cxnId="{AC1F09B5-B23D-4E81-8E1D-90C348CA0A66}">
      <dgm:prSet/>
      <dgm:spPr/>
      <dgm:t>
        <a:bodyPr/>
        <a:lstStyle/>
        <a:p>
          <a:endParaRPr lang="en-GB"/>
        </a:p>
      </dgm:t>
    </dgm:pt>
    <dgm:pt modelId="{3F097C65-21CD-491A-B240-22A81E2C96C8}">
      <dgm:prSet phldrT="[Text]" custT="1"/>
      <dgm:spPr/>
      <dgm:t>
        <a:bodyPr/>
        <a:lstStyle/>
        <a:p>
          <a:r>
            <a:rPr lang="en-GB" sz="1400" dirty="0"/>
            <a:t>Neighbourhood Working Delivery Board – partnership approach to lead on delivery</a:t>
          </a:r>
        </a:p>
      </dgm:t>
    </dgm:pt>
    <dgm:pt modelId="{18849080-C49C-4991-B7C0-FE8499AFBBE0}" type="parTrans" cxnId="{BB4595A9-5C7A-4C13-B17D-B4D0C80AE93A}">
      <dgm:prSet/>
      <dgm:spPr/>
      <dgm:t>
        <a:bodyPr/>
        <a:lstStyle/>
        <a:p>
          <a:endParaRPr lang="en-GB"/>
        </a:p>
      </dgm:t>
    </dgm:pt>
    <dgm:pt modelId="{67E672B4-52D0-474B-9757-2ED6871F0B32}" type="sibTrans" cxnId="{BB4595A9-5C7A-4C13-B17D-B4D0C80AE93A}">
      <dgm:prSet/>
      <dgm:spPr/>
      <dgm:t>
        <a:bodyPr/>
        <a:lstStyle/>
        <a:p>
          <a:endParaRPr lang="en-GB"/>
        </a:p>
      </dgm:t>
    </dgm:pt>
    <dgm:pt modelId="{611663A9-0BAD-4D7A-8F70-5CCDB9FA171E}">
      <dgm:prSet phldrT="[Text]" custT="1"/>
      <dgm:spPr/>
      <dgm:t>
        <a:bodyPr/>
        <a:lstStyle/>
        <a:p>
          <a:r>
            <a:rPr lang="en-GB" sz="1400" dirty="0"/>
            <a:t>NEL Neighbourhood Working Group</a:t>
          </a:r>
        </a:p>
      </dgm:t>
    </dgm:pt>
    <dgm:pt modelId="{94509CB3-9EB6-464B-9424-55ED34757183}" type="parTrans" cxnId="{1EAC49D9-2BC5-499A-BDC1-E098F3E06341}">
      <dgm:prSet/>
      <dgm:spPr/>
      <dgm:t>
        <a:bodyPr/>
        <a:lstStyle/>
        <a:p>
          <a:endParaRPr lang="en-GB"/>
        </a:p>
      </dgm:t>
    </dgm:pt>
    <dgm:pt modelId="{0E3C9598-047D-4C00-B2C8-FDAFF374B894}" type="sibTrans" cxnId="{1EAC49D9-2BC5-499A-BDC1-E098F3E06341}">
      <dgm:prSet/>
      <dgm:spPr/>
      <dgm:t>
        <a:bodyPr/>
        <a:lstStyle/>
        <a:p>
          <a:endParaRPr lang="en-GB"/>
        </a:p>
      </dgm:t>
    </dgm:pt>
    <dgm:pt modelId="{B1B53021-C8D9-4BB0-A9AA-5FA588D3A10A}" type="pres">
      <dgm:prSet presAssocID="{AC3C3924-AC36-401A-9BDE-5D7F5D640555}" presName="hierChild1" presStyleCnt="0">
        <dgm:presLayoutVars>
          <dgm:orgChart val="1"/>
          <dgm:chPref val="1"/>
          <dgm:dir/>
          <dgm:animOne val="branch"/>
          <dgm:animLvl val="lvl"/>
          <dgm:resizeHandles/>
        </dgm:presLayoutVars>
      </dgm:prSet>
      <dgm:spPr/>
    </dgm:pt>
    <dgm:pt modelId="{31691EC4-3C5F-43D1-9E83-853A5B655088}" type="pres">
      <dgm:prSet presAssocID="{D90B4210-CECB-464A-B355-CE7A8D961C2F}" presName="hierRoot1" presStyleCnt="0">
        <dgm:presLayoutVars>
          <dgm:hierBranch val="init"/>
        </dgm:presLayoutVars>
      </dgm:prSet>
      <dgm:spPr/>
    </dgm:pt>
    <dgm:pt modelId="{3DB66904-FAAD-4D93-B977-8C2170CAC854}" type="pres">
      <dgm:prSet presAssocID="{D90B4210-CECB-464A-B355-CE7A8D961C2F}" presName="rootComposite1" presStyleCnt="0"/>
      <dgm:spPr/>
    </dgm:pt>
    <dgm:pt modelId="{6785585F-7771-4890-BBD7-1793DC850773}" type="pres">
      <dgm:prSet presAssocID="{D90B4210-CECB-464A-B355-CE7A8D961C2F}" presName="rootText1" presStyleLbl="node0" presStyleIdx="0" presStyleCnt="1" custScaleX="92169" custScaleY="41432">
        <dgm:presLayoutVars>
          <dgm:chPref val="3"/>
        </dgm:presLayoutVars>
      </dgm:prSet>
      <dgm:spPr/>
    </dgm:pt>
    <dgm:pt modelId="{D1094FD2-FA49-4055-979C-BC5AF623F56C}" type="pres">
      <dgm:prSet presAssocID="{D90B4210-CECB-464A-B355-CE7A8D961C2F}" presName="rootConnector1" presStyleLbl="node1" presStyleIdx="0" presStyleCnt="0"/>
      <dgm:spPr/>
    </dgm:pt>
    <dgm:pt modelId="{C10497AB-9365-4797-9357-8337EEF10486}" type="pres">
      <dgm:prSet presAssocID="{D90B4210-CECB-464A-B355-CE7A8D961C2F}" presName="hierChild2" presStyleCnt="0"/>
      <dgm:spPr/>
    </dgm:pt>
    <dgm:pt modelId="{D01D22AB-BCCE-4D8C-868D-71920686D480}" type="pres">
      <dgm:prSet presAssocID="{085C968E-A352-4350-92A8-F1FAEDD1880B}" presName="Name37" presStyleLbl="parChTrans1D2" presStyleIdx="0" presStyleCnt="4"/>
      <dgm:spPr/>
    </dgm:pt>
    <dgm:pt modelId="{524A9E89-4C2F-4448-B8A0-B33E46911767}" type="pres">
      <dgm:prSet presAssocID="{E838E638-C7C0-4313-A277-8BDF14E98566}" presName="hierRoot2" presStyleCnt="0">
        <dgm:presLayoutVars>
          <dgm:hierBranch val="init"/>
        </dgm:presLayoutVars>
      </dgm:prSet>
      <dgm:spPr/>
    </dgm:pt>
    <dgm:pt modelId="{03920786-385F-4610-8B00-941EEE8C065F}" type="pres">
      <dgm:prSet presAssocID="{E838E638-C7C0-4313-A277-8BDF14E98566}" presName="rootComposite" presStyleCnt="0"/>
      <dgm:spPr/>
    </dgm:pt>
    <dgm:pt modelId="{42E4AE2C-95F3-486D-BC99-C6D550F3D9FC}" type="pres">
      <dgm:prSet presAssocID="{E838E638-C7C0-4313-A277-8BDF14E98566}" presName="rootText" presStyleLbl="node2" presStyleIdx="0" presStyleCnt="3">
        <dgm:presLayoutVars>
          <dgm:chPref val="3"/>
        </dgm:presLayoutVars>
      </dgm:prSet>
      <dgm:spPr/>
    </dgm:pt>
    <dgm:pt modelId="{186B3BFE-1BC6-46CB-95B8-C61C89D4F403}" type="pres">
      <dgm:prSet presAssocID="{E838E638-C7C0-4313-A277-8BDF14E98566}" presName="rootConnector" presStyleLbl="node2" presStyleIdx="0" presStyleCnt="3"/>
      <dgm:spPr/>
    </dgm:pt>
    <dgm:pt modelId="{43FF61CB-EBF5-4921-A02C-620034013125}" type="pres">
      <dgm:prSet presAssocID="{E838E638-C7C0-4313-A277-8BDF14E98566}" presName="hierChild4" presStyleCnt="0"/>
      <dgm:spPr/>
    </dgm:pt>
    <dgm:pt modelId="{ECE70AC3-A58C-44A2-AC90-00AD5B55B81D}" type="pres">
      <dgm:prSet presAssocID="{E838E638-C7C0-4313-A277-8BDF14E98566}" presName="hierChild5" presStyleCnt="0"/>
      <dgm:spPr/>
    </dgm:pt>
    <dgm:pt modelId="{991C3DB1-AE92-448F-917A-D0B5319B0CE6}" type="pres">
      <dgm:prSet presAssocID="{18849080-C49C-4991-B7C0-FE8499AFBBE0}" presName="Name37" presStyleLbl="parChTrans1D2" presStyleIdx="1" presStyleCnt="4"/>
      <dgm:spPr/>
    </dgm:pt>
    <dgm:pt modelId="{29B123A2-3B9E-4855-B208-8FD776ED21EA}" type="pres">
      <dgm:prSet presAssocID="{3F097C65-21CD-491A-B240-22A81E2C96C8}" presName="hierRoot2" presStyleCnt="0">
        <dgm:presLayoutVars>
          <dgm:hierBranch val="init"/>
        </dgm:presLayoutVars>
      </dgm:prSet>
      <dgm:spPr/>
    </dgm:pt>
    <dgm:pt modelId="{F44160AD-AF36-4C90-B891-7292DB2EA48F}" type="pres">
      <dgm:prSet presAssocID="{3F097C65-21CD-491A-B240-22A81E2C96C8}" presName="rootComposite" presStyleCnt="0"/>
      <dgm:spPr/>
    </dgm:pt>
    <dgm:pt modelId="{FA46878B-8E31-4F45-8BF8-139D2625E07A}" type="pres">
      <dgm:prSet presAssocID="{3F097C65-21CD-491A-B240-22A81E2C96C8}" presName="rootText" presStyleLbl="node2" presStyleIdx="1" presStyleCnt="3">
        <dgm:presLayoutVars>
          <dgm:chPref val="3"/>
        </dgm:presLayoutVars>
      </dgm:prSet>
      <dgm:spPr/>
    </dgm:pt>
    <dgm:pt modelId="{DDE5F4DE-2A5D-4D5E-A0D0-ECA149094AAE}" type="pres">
      <dgm:prSet presAssocID="{3F097C65-21CD-491A-B240-22A81E2C96C8}" presName="rootConnector" presStyleLbl="node2" presStyleIdx="1" presStyleCnt="3"/>
      <dgm:spPr/>
    </dgm:pt>
    <dgm:pt modelId="{F7792760-08F3-4EE2-AC40-D3DD692DCF31}" type="pres">
      <dgm:prSet presAssocID="{3F097C65-21CD-491A-B240-22A81E2C96C8}" presName="hierChild4" presStyleCnt="0"/>
      <dgm:spPr/>
    </dgm:pt>
    <dgm:pt modelId="{307AAD28-6928-412E-98AC-FCC098BE3A66}" type="pres">
      <dgm:prSet presAssocID="{3F097C65-21CD-491A-B240-22A81E2C96C8}" presName="hierChild5" presStyleCnt="0"/>
      <dgm:spPr/>
    </dgm:pt>
    <dgm:pt modelId="{82C70010-BBB2-4FFD-A5E5-52A4B3C1FA87}" type="pres">
      <dgm:prSet presAssocID="{94509CB3-9EB6-464B-9424-55ED34757183}" presName="Name37" presStyleLbl="parChTrans1D2" presStyleIdx="2" presStyleCnt="4"/>
      <dgm:spPr/>
    </dgm:pt>
    <dgm:pt modelId="{C7565A71-685E-4E51-84E3-6FE893356701}" type="pres">
      <dgm:prSet presAssocID="{611663A9-0BAD-4D7A-8F70-5CCDB9FA171E}" presName="hierRoot2" presStyleCnt="0">
        <dgm:presLayoutVars>
          <dgm:hierBranch val="init"/>
        </dgm:presLayoutVars>
      </dgm:prSet>
      <dgm:spPr/>
    </dgm:pt>
    <dgm:pt modelId="{EB67859A-3F53-4BF1-AF02-003396BC3D73}" type="pres">
      <dgm:prSet presAssocID="{611663A9-0BAD-4D7A-8F70-5CCDB9FA171E}" presName="rootComposite" presStyleCnt="0"/>
      <dgm:spPr/>
    </dgm:pt>
    <dgm:pt modelId="{3703DC89-BE6C-45C4-A78B-B26608B391E2}" type="pres">
      <dgm:prSet presAssocID="{611663A9-0BAD-4D7A-8F70-5CCDB9FA171E}" presName="rootText" presStyleLbl="node2" presStyleIdx="2" presStyleCnt="3">
        <dgm:presLayoutVars>
          <dgm:chPref val="3"/>
        </dgm:presLayoutVars>
      </dgm:prSet>
      <dgm:spPr/>
    </dgm:pt>
    <dgm:pt modelId="{70152CCA-4E25-4649-BE51-0266D2D130EB}" type="pres">
      <dgm:prSet presAssocID="{611663A9-0BAD-4D7A-8F70-5CCDB9FA171E}" presName="rootConnector" presStyleLbl="node2" presStyleIdx="2" presStyleCnt="3"/>
      <dgm:spPr/>
    </dgm:pt>
    <dgm:pt modelId="{7B8280DB-19C3-40E9-85EE-592CD948A9BC}" type="pres">
      <dgm:prSet presAssocID="{611663A9-0BAD-4D7A-8F70-5CCDB9FA171E}" presName="hierChild4" presStyleCnt="0"/>
      <dgm:spPr/>
    </dgm:pt>
    <dgm:pt modelId="{5F1044FB-DF30-439C-B0EC-277F5DFC5406}" type="pres">
      <dgm:prSet presAssocID="{611663A9-0BAD-4D7A-8F70-5CCDB9FA171E}" presName="hierChild5" presStyleCnt="0"/>
      <dgm:spPr/>
    </dgm:pt>
    <dgm:pt modelId="{D5AB5C5A-2BCD-49E5-87F3-60D10C0F5894}" type="pres">
      <dgm:prSet presAssocID="{D90B4210-CECB-464A-B355-CE7A8D961C2F}" presName="hierChild3" presStyleCnt="0"/>
      <dgm:spPr/>
    </dgm:pt>
    <dgm:pt modelId="{0349D818-E6DD-46DB-8101-FD4E474616B5}" type="pres">
      <dgm:prSet presAssocID="{CD2D5BD7-85FA-4545-B97A-E0867A877373}" presName="Name111" presStyleLbl="parChTrans1D2" presStyleIdx="3" presStyleCnt="4"/>
      <dgm:spPr/>
    </dgm:pt>
    <dgm:pt modelId="{40ED1141-3BB4-4935-AE3F-099FD8B11BC2}" type="pres">
      <dgm:prSet presAssocID="{916104F7-24A0-4328-AE15-EF8C8CEC66AA}" presName="hierRoot3" presStyleCnt="0">
        <dgm:presLayoutVars>
          <dgm:hierBranch val="init"/>
        </dgm:presLayoutVars>
      </dgm:prSet>
      <dgm:spPr/>
    </dgm:pt>
    <dgm:pt modelId="{BD9599CF-7C20-475D-B17B-984FDFBC6F43}" type="pres">
      <dgm:prSet presAssocID="{916104F7-24A0-4328-AE15-EF8C8CEC66AA}" presName="rootComposite3" presStyleCnt="0"/>
      <dgm:spPr/>
    </dgm:pt>
    <dgm:pt modelId="{BFC2D18A-204F-448B-99A9-04D74016E324}" type="pres">
      <dgm:prSet presAssocID="{916104F7-24A0-4328-AE15-EF8C8CEC66AA}" presName="rootText3" presStyleLbl="asst1" presStyleIdx="0" presStyleCnt="1" custScaleX="79038" custScaleY="58568">
        <dgm:presLayoutVars>
          <dgm:chPref val="3"/>
        </dgm:presLayoutVars>
      </dgm:prSet>
      <dgm:spPr/>
    </dgm:pt>
    <dgm:pt modelId="{DB11E4A7-4695-4362-8BFA-FBF0105D4A7C}" type="pres">
      <dgm:prSet presAssocID="{916104F7-24A0-4328-AE15-EF8C8CEC66AA}" presName="rootConnector3" presStyleLbl="asst1" presStyleIdx="0" presStyleCnt="1"/>
      <dgm:spPr/>
    </dgm:pt>
    <dgm:pt modelId="{AFDC97EA-9FF8-45DF-9119-E27CE83BFD3A}" type="pres">
      <dgm:prSet presAssocID="{916104F7-24A0-4328-AE15-EF8C8CEC66AA}" presName="hierChild6" presStyleCnt="0"/>
      <dgm:spPr/>
    </dgm:pt>
    <dgm:pt modelId="{CA536F19-83C1-413F-94F9-8786D4104FA5}" type="pres">
      <dgm:prSet presAssocID="{916104F7-24A0-4328-AE15-EF8C8CEC66AA}" presName="hierChild7" presStyleCnt="0"/>
      <dgm:spPr/>
    </dgm:pt>
  </dgm:ptLst>
  <dgm:cxnLst>
    <dgm:cxn modelId="{CCEAE90E-90E3-483B-8BE3-8B44AA07E130}" type="presOf" srcId="{085C968E-A352-4350-92A8-F1FAEDD1880B}" destId="{D01D22AB-BCCE-4D8C-868D-71920686D480}" srcOrd="0" destOrd="0" presId="urn:microsoft.com/office/officeart/2005/8/layout/orgChart1"/>
    <dgm:cxn modelId="{8BB19B13-3EF7-439A-97A7-B6EFF755E56E}" type="presOf" srcId="{D90B4210-CECB-464A-B355-CE7A8D961C2F}" destId="{D1094FD2-FA49-4055-979C-BC5AF623F56C}" srcOrd="1" destOrd="0" presId="urn:microsoft.com/office/officeart/2005/8/layout/orgChart1"/>
    <dgm:cxn modelId="{CF386936-C8EB-474F-8E82-6E2360E98304}" type="presOf" srcId="{94509CB3-9EB6-464B-9424-55ED34757183}" destId="{82C70010-BBB2-4FFD-A5E5-52A4B3C1FA87}" srcOrd="0" destOrd="0" presId="urn:microsoft.com/office/officeart/2005/8/layout/orgChart1"/>
    <dgm:cxn modelId="{ACEFCE3C-6147-4DFA-A8C2-A45C662A777A}" srcId="{AC3C3924-AC36-401A-9BDE-5D7F5D640555}" destId="{D90B4210-CECB-464A-B355-CE7A8D961C2F}" srcOrd="0" destOrd="0" parTransId="{489D1D48-BF2A-410F-95A7-5BEAB84DEEA6}" sibTransId="{307BBE58-D421-4F60-B592-8CEEA6246BDB}"/>
    <dgm:cxn modelId="{6C514A3D-9807-445F-ACBF-328DC4A26F99}" type="presOf" srcId="{E838E638-C7C0-4313-A277-8BDF14E98566}" destId="{186B3BFE-1BC6-46CB-95B8-C61C89D4F403}" srcOrd="1" destOrd="0" presId="urn:microsoft.com/office/officeart/2005/8/layout/orgChart1"/>
    <dgm:cxn modelId="{49ADB441-EDDB-45E7-9CF1-B25B8392F76C}" type="presOf" srcId="{CD2D5BD7-85FA-4545-B97A-E0867A877373}" destId="{0349D818-E6DD-46DB-8101-FD4E474616B5}" srcOrd="0" destOrd="0" presId="urn:microsoft.com/office/officeart/2005/8/layout/orgChart1"/>
    <dgm:cxn modelId="{57746A79-D787-43BF-933A-C8D6D16C5239}" type="presOf" srcId="{18849080-C49C-4991-B7C0-FE8499AFBBE0}" destId="{991C3DB1-AE92-448F-917A-D0B5319B0CE6}" srcOrd="0" destOrd="0" presId="urn:microsoft.com/office/officeart/2005/8/layout/orgChart1"/>
    <dgm:cxn modelId="{CC58B2A1-BBAB-454E-A8DB-8427A3F4C363}" srcId="{D90B4210-CECB-464A-B355-CE7A8D961C2F}" destId="{916104F7-24A0-4328-AE15-EF8C8CEC66AA}" srcOrd="0" destOrd="0" parTransId="{CD2D5BD7-85FA-4545-B97A-E0867A877373}" sibTransId="{5C5B03FE-A2E2-48A8-8544-D92EA57C558E}"/>
    <dgm:cxn modelId="{BB4595A9-5C7A-4C13-B17D-B4D0C80AE93A}" srcId="{D90B4210-CECB-464A-B355-CE7A8D961C2F}" destId="{3F097C65-21CD-491A-B240-22A81E2C96C8}" srcOrd="2" destOrd="0" parTransId="{18849080-C49C-4991-B7C0-FE8499AFBBE0}" sibTransId="{67E672B4-52D0-474B-9757-2ED6871F0B32}"/>
    <dgm:cxn modelId="{117346B3-12D8-47B7-ACE7-0C210DF0942F}" type="presOf" srcId="{916104F7-24A0-4328-AE15-EF8C8CEC66AA}" destId="{DB11E4A7-4695-4362-8BFA-FBF0105D4A7C}" srcOrd="1" destOrd="0" presId="urn:microsoft.com/office/officeart/2005/8/layout/orgChart1"/>
    <dgm:cxn modelId="{AC1F09B5-B23D-4E81-8E1D-90C348CA0A66}" srcId="{D90B4210-CECB-464A-B355-CE7A8D961C2F}" destId="{E838E638-C7C0-4313-A277-8BDF14E98566}" srcOrd="1" destOrd="0" parTransId="{085C968E-A352-4350-92A8-F1FAEDD1880B}" sibTransId="{22CFDC60-4C4D-4FA2-8664-B1883BADEC0E}"/>
    <dgm:cxn modelId="{2FE44CB8-3CA3-4C07-9993-AC166593609B}" type="presOf" srcId="{E838E638-C7C0-4313-A277-8BDF14E98566}" destId="{42E4AE2C-95F3-486D-BC99-C6D550F3D9FC}" srcOrd="0" destOrd="0" presId="urn:microsoft.com/office/officeart/2005/8/layout/orgChart1"/>
    <dgm:cxn modelId="{A314F7B9-A89E-45D0-A851-838DB0B536F2}" type="presOf" srcId="{3F097C65-21CD-491A-B240-22A81E2C96C8}" destId="{DDE5F4DE-2A5D-4D5E-A0D0-ECA149094AAE}" srcOrd="1" destOrd="0" presId="urn:microsoft.com/office/officeart/2005/8/layout/orgChart1"/>
    <dgm:cxn modelId="{1174B1BA-2D0F-490B-BCCD-C245E9E4B8F3}" type="presOf" srcId="{D90B4210-CECB-464A-B355-CE7A8D961C2F}" destId="{6785585F-7771-4890-BBD7-1793DC850773}" srcOrd="0" destOrd="0" presId="urn:microsoft.com/office/officeart/2005/8/layout/orgChart1"/>
    <dgm:cxn modelId="{1EAC49D9-2BC5-499A-BDC1-E098F3E06341}" srcId="{D90B4210-CECB-464A-B355-CE7A8D961C2F}" destId="{611663A9-0BAD-4D7A-8F70-5CCDB9FA171E}" srcOrd="3" destOrd="0" parTransId="{94509CB3-9EB6-464B-9424-55ED34757183}" sibTransId="{0E3C9598-047D-4C00-B2C8-FDAFF374B894}"/>
    <dgm:cxn modelId="{00C09DE2-D095-4880-84C7-6A5C45D3DAEA}" type="presOf" srcId="{916104F7-24A0-4328-AE15-EF8C8CEC66AA}" destId="{BFC2D18A-204F-448B-99A9-04D74016E324}" srcOrd="0" destOrd="0" presId="urn:microsoft.com/office/officeart/2005/8/layout/orgChart1"/>
    <dgm:cxn modelId="{3FC6A3E5-6A8C-4E71-A47A-748F847C7FFD}" type="presOf" srcId="{3F097C65-21CD-491A-B240-22A81E2C96C8}" destId="{FA46878B-8E31-4F45-8BF8-139D2625E07A}" srcOrd="0" destOrd="0" presId="urn:microsoft.com/office/officeart/2005/8/layout/orgChart1"/>
    <dgm:cxn modelId="{DB362FED-5304-46DF-8ACE-91F8FC50049E}" type="presOf" srcId="{611663A9-0BAD-4D7A-8F70-5CCDB9FA171E}" destId="{70152CCA-4E25-4649-BE51-0266D2D130EB}" srcOrd="1" destOrd="0" presId="urn:microsoft.com/office/officeart/2005/8/layout/orgChart1"/>
    <dgm:cxn modelId="{8E1CA1EF-8E52-45AA-AD2C-C8BC72A1BE8F}" type="presOf" srcId="{AC3C3924-AC36-401A-9BDE-5D7F5D640555}" destId="{B1B53021-C8D9-4BB0-A9AA-5FA588D3A10A}" srcOrd="0" destOrd="0" presId="urn:microsoft.com/office/officeart/2005/8/layout/orgChart1"/>
    <dgm:cxn modelId="{DC1BD9F9-F547-444B-99EC-7277A75672A5}" type="presOf" srcId="{611663A9-0BAD-4D7A-8F70-5CCDB9FA171E}" destId="{3703DC89-BE6C-45C4-A78B-B26608B391E2}" srcOrd="0" destOrd="0" presId="urn:microsoft.com/office/officeart/2005/8/layout/orgChart1"/>
    <dgm:cxn modelId="{AC1C5BD4-CFCA-4968-B173-DD30D0844D4A}" type="presParOf" srcId="{B1B53021-C8D9-4BB0-A9AA-5FA588D3A10A}" destId="{31691EC4-3C5F-43D1-9E83-853A5B655088}" srcOrd="0" destOrd="0" presId="urn:microsoft.com/office/officeart/2005/8/layout/orgChart1"/>
    <dgm:cxn modelId="{62EE87F9-24B7-46A1-8E62-333DFA089891}" type="presParOf" srcId="{31691EC4-3C5F-43D1-9E83-853A5B655088}" destId="{3DB66904-FAAD-4D93-B977-8C2170CAC854}" srcOrd="0" destOrd="0" presId="urn:microsoft.com/office/officeart/2005/8/layout/orgChart1"/>
    <dgm:cxn modelId="{5AA1ABAD-ECD0-4D16-85D6-FE2BDF0D8C2C}" type="presParOf" srcId="{3DB66904-FAAD-4D93-B977-8C2170CAC854}" destId="{6785585F-7771-4890-BBD7-1793DC850773}" srcOrd="0" destOrd="0" presId="urn:microsoft.com/office/officeart/2005/8/layout/orgChart1"/>
    <dgm:cxn modelId="{F6E93312-1327-4EB5-BB31-D503C242376B}" type="presParOf" srcId="{3DB66904-FAAD-4D93-B977-8C2170CAC854}" destId="{D1094FD2-FA49-4055-979C-BC5AF623F56C}" srcOrd="1" destOrd="0" presId="urn:microsoft.com/office/officeart/2005/8/layout/orgChart1"/>
    <dgm:cxn modelId="{BE68D744-0BEC-49E1-84C7-283A5B72A6F9}" type="presParOf" srcId="{31691EC4-3C5F-43D1-9E83-853A5B655088}" destId="{C10497AB-9365-4797-9357-8337EEF10486}" srcOrd="1" destOrd="0" presId="urn:microsoft.com/office/officeart/2005/8/layout/orgChart1"/>
    <dgm:cxn modelId="{D19E56E2-74C9-45A8-B155-A286D7B8A3C3}" type="presParOf" srcId="{C10497AB-9365-4797-9357-8337EEF10486}" destId="{D01D22AB-BCCE-4D8C-868D-71920686D480}" srcOrd="0" destOrd="0" presId="urn:microsoft.com/office/officeart/2005/8/layout/orgChart1"/>
    <dgm:cxn modelId="{38F6249D-726E-455E-9BAA-19BB34BA1321}" type="presParOf" srcId="{C10497AB-9365-4797-9357-8337EEF10486}" destId="{524A9E89-4C2F-4448-B8A0-B33E46911767}" srcOrd="1" destOrd="0" presId="urn:microsoft.com/office/officeart/2005/8/layout/orgChart1"/>
    <dgm:cxn modelId="{04B5594A-051E-4C24-AA2C-95844C406816}" type="presParOf" srcId="{524A9E89-4C2F-4448-B8A0-B33E46911767}" destId="{03920786-385F-4610-8B00-941EEE8C065F}" srcOrd="0" destOrd="0" presId="urn:microsoft.com/office/officeart/2005/8/layout/orgChart1"/>
    <dgm:cxn modelId="{B8B53B79-D475-419C-B52C-B0C838D38AB9}" type="presParOf" srcId="{03920786-385F-4610-8B00-941EEE8C065F}" destId="{42E4AE2C-95F3-486D-BC99-C6D550F3D9FC}" srcOrd="0" destOrd="0" presId="urn:microsoft.com/office/officeart/2005/8/layout/orgChart1"/>
    <dgm:cxn modelId="{914C0FF5-FA5C-4A1E-BB4A-47840C52DA85}" type="presParOf" srcId="{03920786-385F-4610-8B00-941EEE8C065F}" destId="{186B3BFE-1BC6-46CB-95B8-C61C89D4F403}" srcOrd="1" destOrd="0" presId="urn:microsoft.com/office/officeart/2005/8/layout/orgChart1"/>
    <dgm:cxn modelId="{A09E79EF-8A0D-401B-95B9-849A542E572C}" type="presParOf" srcId="{524A9E89-4C2F-4448-B8A0-B33E46911767}" destId="{43FF61CB-EBF5-4921-A02C-620034013125}" srcOrd="1" destOrd="0" presId="urn:microsoft.com/office/officeart/2005/8/layout/orgChart1"/>
    <dgm:cxn modelId="{99539AFF-8BD4-4EFE-AF70-12574E435DCB}" type="presParOf" srcId="{524A9E89-4C2F-4448-B8A0-B33E46911767}" destId="{ECE70AC3-A58C-44A2-AC90-00AD5B55B81D}" srcOrd="2" destOrd="0" presId="urn:microsoft.com/office/officeart/2005/8/layout/orgChart1"/>
    <dgm:cxn modelId="{927D52FE-70C2-4573-A376-DC4975ED04B0}" type="presParOf" srcId="{C10497AB-9365-4797-9357-8337EEF10486}" destId="{991C3DB1-AE92-448F-917A-D0B5319B0CE6}" srcOrd="2" destOrd="0" presId="urn:microsoft.com/office/officeart/2005/8/layout/orgChart1"/>
    <dgm:cxn modelId="{723A31F7-CD86-4779-9B90-0C5E0C489C81}" type="presParOf" srcId="{C10497AB-9365-4797-9357-8337EEF10486}" destId="{29B123A2-3B9E-4855-B208-8FD776ED21EA}" srcOrd="3" destOrd="0" presId="urn:microsoft.com/office/officeart/2005/8/layout/orgChart1"/>
    <dgm:cxn modelId="{0C501EC5-D23D-41E2-8BC6-D361BDC40385}" type="presParOf" srcId="{29B123A2-3B9E-4855-B208-8FD776ED21EA}" destId="{F44160AD-AF36-4C90-B891-7292DB2EA48F}" srcOrd="0" destOrd="0" presId="urn:microsoft.com/office/officeart/2005/8/layout/orgChart1"/>
    <dgm:cxn modelId="{6AA2A785-D882-436D-B73D-1998E69877E8}" type="presParOf" srcId="{F44160AD-AF36-4C90-B891-7292DB2EA48F}" destId="{FA46878B-8E31-4F45-8BF8-139D2625E07A}" srcOrd="0" destOrd="0" presId="urn:microsoft.com/office/officeart/2005/8/layout/orgChart1"/>
    <dgm:cxn modelId="{BAA0A0D0-0D85-4B1E-A54E-395987538477}" type="presParOf" srcId="{F44160AD-AF36-4C90-B891-7292DB2EA48F}" destId="{DDE5F4DE-2A5D-4D5E-A0D0-ECA149094AAE}" srcOrd="1" destOrd="0" presId="urn:microsoft.com/office/officeart/2005/8/layout/orgChart1"/>
    <dgm:cxn modelId="{3A475A6F-2CCF-458E-B839-20EAF7EC931D}" type="presParOf" srcId="{29B123A2-3B9E-4855-B208-8FD776ED21EA}" destId="{F7792760-08F3-4EE2-AC40-D3DD692DCF31}" srcOrd="1" destOrd="0" presId="urn:microsoft.com/office/officeart/2005/8/layout/orgChart1"/>
    <dgm:cxn modelId="{9270FEED-ADF6-49FB-8DB4-2DF9C9F8CB36}" type="presParOf" srcId="{29B123A2-3B9E-4855-B208-8FD776ED21EA}" destId="{307AAD28-6928-412E-98AC-FCC098BE3A66}" srcOrd="2" destOrd="0" presId="urn:microsoft.com/office/officeart/2005/8/layout/orgChart1"/>
    <dgm:cxn modelId="{6872DDC7-93D7-4001-B2DB-64BF6EA0D689}" type="presParOf" srcId="{C10497AB-9365-4797-9357-8337EEF10486}" destId="{82C70010-BBB2-4FFD-A5E5-52A4B3C1FA87}" srcOrd="4" destOrd="0" presId="urn:microsoft.com/office/officeart/2005/8/layout/orgChart1"/>
    <dgm:cxn modelId="{95E95704-CC72-4EC1-B76A-B626726EA114}" type="presParOf" srcId="{C10497AB-9365-4797-9357-8337EEF10486}" destId="{C7565A71-685E-4E51-84E3-6FE893356701}" srcOrd="5" destOrd="0" presId="urn:microsoft.com/office/officeart/2005/8/layout/orgChart1"/>
    <dgm:cxn modelId="{3566A38F-954A-4847-8EB4-3FE7241934B1}" type="presParOf" srcId="{C7565A71-685E-4E51-84E3-6FE893356701}" destId="{EB67859A-3F53-4BF1-AF02-003396BC3D73}" srcOrd="0" destOrd="0" presId="urn:microsoft.com/office/officeart/2005/8/layout/orgChart1"/>
    <dgm:cxn modelId="{2DED4E38-33AB-48EF-A6C6-05C4B57EB894}" type="presParOf" srcId="{EB67859A-3F53-4BF1-AF02-003396BC3D73}" destId="{3703DC89-BE6C-45C4-A78B-B26608B391E2}" srcOrd="0" destOrd="0" presId="urn:microsoft.com/office/officeart/2005/8/layout/orgChart1"/>
    <dgm:cxn modelId="{655B8BAA-0069-4E22-A643-9B48266F5C6C}" type="presParOf" srcId="{EB67859A-3F53-4BF1-AF02-003396BC3D73}" destId="{70152CCA-4E25-4649-BE51-0266D2D130EB}" srcOrd="1" destOrd="0" presId="urn:microsoft.com/office/officeart/2005/8/layout/orgChart1"/>
    <dgm:cxn modelId="{BDDA2962-6809-4689-9AAF-964E06FD5F4C}" type="presParOf" srcId="{C7565A71-685E-4E51-84E3-6FE893356701}" destId="{7B8280DB-19C3-40E9-85EE-592CD948A9BC}" srcOrd="1" destOrd="0" presId="urn:microsoft.com/office/officeart/2005/8/layout/orgChart1"/>
    <dgm:cxn modelId="{2A4C99E1-7211-474B-AFA7-972A43185857}" type="presParOf" srcId="{C7565A71-685E-4E51-84E3-6FE893356701}" destId="{5F1044FB-DF30-439C-B0EC-277F5DFC5406}" srcOrd="2" destOrd="0" presId="urn:microsoft.com/office/officeart/2005/8/layout/orgChart1"/>
    <dgm:cxn modelId="{46B2468E-5B8D-4CC4-ABC7-6936BF812A6B}" type="presParOf" srcId="{31691EC4-3C5F-43D1-9E83-853A5B655088}" destId="{D5AB5C5A-2BCD-49E5-87F3-60D10C0F5894}" srcOrd="2" destOrd="0" presId="urn:microsoft.com/office/officeart/2005/8/layout/orgChart1"/>
    <dgm:cxn modelId="{BDCD5405-82D6-4853-A371-FC7779BFF974}" type="presParOf" srcId="{D5AB5C5A-2BCD-49E5-87F3-60D10C0F5894}" destId="{0349D818-E6DD-46DB-8101-FD4E474616B5}" srcOrd="0" destOrd="0" presId="urn:microsoft.com/office/officeart/2005/8/layout/orgChart1"/>
    <dgm:cxn modelId="{030A1A78-ED8F-4699-8CE5-AD874A2AF972}" type="presParOf" srcId="{D5AB5C5A-2BCD-49E5-87F3-60D10C0F5894}" destId="{40ED1141-3BB4-4935-AE3F-099FD8B11BC2}" srcOrd="1" destOrd="0" presId="urn:microsoft.com/office/officeart/2005/8/layout/orgChart1"/>
    <dgm:cxn modelId="{B89675E5-1C18-4CA6-8F6B-BF84866B892F}" type="presParOf" srcId="{40ED1141-3BB4-4935-AE3F-099FD8B11BC2}" destId="{BD9599CF-7C20-475D-B17B-984FDFBC6F43}" srcOrd="0" destOrd="0" presId="urn:microsoft.com/office/officeart/2005/8/layout/orgChart1"/>
    <dgm:cxn modelId="{9FFA9D42-85F4-4492-B566-5A93E6F642CE}" type="presParOf" srcId="{BD9599CF-7C20-475D-B17B-984FDFBC6F43}" destId="{BFC2D18A-204F-448B-99A9-04D74016E324}" srcOrd="0" destOrd="0" presId="urn:microsoft.com/office/officeart/2005/8/layout/orgChart1"/>
    <dgm:cxn modelId="{306D0B84-3982-4E7F-98A5-82507F3ABE08}" type="presParOf" srcId="{BD9599CF-7C20-475D-B17B-984FDFBC6F43}" destId="{DB11E4A7-4695-4362-8BFA-FBF0105D4A7C}" srcOrd="1" destOrd="0" presId="urn:microsoft.com/office/officeart/2005/8/layout/orgChart1"/>
    <dgm:cxn modelId="{8BCD8FA7-0B02-4C96-8476-5693E7F5C319}" type="presParOf" srcId="{40ED1141-3BB4-4935-AE3F-099FD8B11BC2}" destId="{AFDC97EA-9FF8-45DF-9119-E27CE83BFD3A}" srcOrd="1" destOrd="0" presId="urn:microsoft.com/office/officeart/2005/8/layout/orgChart1"/>
    <dgm:cxn modelId="{C757DC7D-4CA0-4D60-8CF7-012A437F7177}" type="presParOf" srcId="{40ED1141-3BB4-4935-AE3F-099FD8B11BC2}" destId="{CA536F19-83C1-413F-94F9-8786D4104FA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8CD6E-BE01-4F34-9294-DE589A0187DD}">
      <dsp:nvSpPr>
        <dsp:cNvPr id="0" name=""/>
        <dsp:cNvSpPr/>
      </dsp:nvSpPr>
      <dsp:spPr>
        <a:xfrm>
          <a:off x="0" y="462111"/>
          <a:ext cx="5640577"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Competent and efficient </a:t>
          </a:r>
        </a:p>
      </dsp:txBody>
      <dsp:txXfrm>
        <a:off x="21704" y="483815"/>
        <a:ext cx="5597169" cy="401192"/>
      </dsp:txXfrm>
    </dsp:sp>
    <dsp:sp modelId="{58CC4B4E-A7A6-4AA6-8187-00FC66B089D9}">
      <dsp:nvSpPr>
        <dsp:cNvPr id="0" name=""/>
        <dsp:cNvSpPr/>
      </dsp:nvSpPr>
      <dsp:spPr>
        <a:xfrm>
          <a:off x="0" y="906711"/>
          <a:ext cx="5640577" cy="452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8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waiting times are reduced, access to services is quick, and use of resources is optimised to provide timely care to people</a:t>
          </a:r>
        </a:p>
      </dsp:txBody>
      <dsp:txXfrm>
        <a:off x="0" y="906711"/>
        <a:ext cx="5640577" cy="452295"/>
      </dsp:txXfrm>
    </dsp:sp>
    <dsp:sp modelId="{D84B5EE8-CB5C-44CC-978A-C15E54DF04FE}">
      <dsp:nvSpPr>
        <dsp:cNvPr id="0" name=""/>
        <dsp:cNvSpPr/>
      </dsp:nvSpPr>
      <dsp:spPr>
        <a:xfrm>
          <a:off x="0" y="1359006"/>
          <a:ext cx="5640577"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Person-centred </a:t>
          </a:r>
        </a:p>
      </dsp:txBody>
      <dsp:txXfrm>
        <a:off x="21704" y="1380710"/>
        <a:ext cx="5597169" cy="401192"/>
      </dsp:txXfrm>
    </dsp:sp>
    <dsp:sp modelId="{75303BBF-9E14-46F0-81BE-C517208F8601}">
      <dsp:nvSpPr>
        <dsp:cNvPr id="0" name=""/>
        <dsp:cNvSpPr/>
      </dsp:nvSpPr>
      <dsp:spPr>
        <a:xfrm>
          <a:off x="0" y="1803606"/>
          <a:ext cx="5640577" cy="64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88" tIns="24130" rIns="135128" bIns="24130" numCol="1" spcCol="1270" anchor="t" anchorCtr="0">
          <a:noAutofit/>
        </a:bodyPr>
        <a:lstStyle/>
        <a:p>
          <a:pPr marL="114300" lvl="1" indent="-114300" algn="l" defTabSz="666750">
            <a:lnSpc>
              <a:spcPct val="90000"/>
            </a:lnSpc>
            <a:spcBef>
              <a:spcPct val="0"/>
            </a:spcBef>
            <a:spcAft>
              <a:spcPct val="20000"/>
            </a:spcAft>
            <a:buFont typeface="Arial" panose="020B0604020202020204" pitchFamily="34" charset="0"/>
            <a:buChar char="•"/>
          </a:pPr>
          <a:r>
            <a:rPr lang="en-GB" sz="1500" kern="1200" dirty="0"/>
            <a:t>interventions are specific to each person’s unique circumstances, leading to better health outcomes and patient satisfaction</a:t>
          </a:r>
        </a:p>
      </dsp:txBody>
      <dsp:txXfrm>
        <a:off x="0" y="1803606"/>
        <a:ext cx="5640577" cy="648944"/>
      </dsp:txXfrm>
    </dsp:sp>
    <dsp:sp modelId="{DCA0E0A4-4A70-4D42-94DA-01F6B3B3C2A3}">
      <dsp:nvSpPr>
        <dsp:cNvPr id="0" name=""/>
        <dsp:cNvSpPr/>
      </dsp:nvSpPr>
      <dsp:spPr>
        <a:xfrm>
          <a:off x="0" y="2452551"/>
          <a:ext cx="5640577"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Accessible </a:t>
          </a:r>
        </a:p>
      </dsp:txBody>
      <dsp:txXfrm>
        <a:off x="21704" y="2474255"/>
        <a:ext cx="5597169" cy="401192"/>
      </dsp:txXfrm>
    </dsp:sp>
    <dsp:sp modelId="{BA1E9E24-25E1-4A84-8ACC-E6953AA08DEE}">
      <dsp:nvSpPr>
        <dsp:cNvPr id="0" name=""/>
        <dsp:cNvSpPr/>
      </dsp:nvSpPr>
      <dsp:spPr>
        <a:xfrm>
          <a:off x="0" y="2897151"/>
          <a:ext cx="5640577" cy="64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8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services are easy to reach for everyone, regardless of their location, socioeconomic status, or physical abilities - including both physical access and access to information about health</a:t>
          </a:r>
        </a:p>
      </dsp:txBody>
      <dsp:txXfrm>
        <a:off x="0" y="2897151"/>
        <a:ext cx="5640577" cy="648944"/>
      </dsp:txXfrm>
    </dsp:sp>
    <dsp:sp modelId="{F23F6B0D-3C5B-4051-8C33-D39AA937D7C2}">
      <dsp:nvSpPr>
        <dsp:cNvPr id="0" name=""/>
        <dsp:cNvSpPr/>
      </dsp:nvSpPr>
      <dsp:spPr>
        <a:xfrm>
          <a:off x="0" y="3546096"/>
          <a:ext cx="5640577"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Integrated </a:t>
          </a:r>
        </a:p>
      </dsp:txBody>
      <dsp:txXfrm>
        <a:off x="21704" y="3567800"/>
        <a:ext cx="5597169" cy="401192"/>
      </dsp:txXfrm>
    </dsp:sp>
    <dsp:sp modelId="{12B7B051-2F97-4C2C-90F9-DD11D351D4AD}">
      <dsp:nvSpPr>
        <dsp:cNvPr id="0" name=""/>
        <dsp:cNvSpPr/>
      </dsp:nvSpPr>
      <dsp:spPr>
        <a:xfrm>
          <a:off x="0" y="3990696"/>
          <a:ext cx="5640577" cy="64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8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people receive coordinated care across all levels of the health and care system, from primary care to specialised services, and ultimately leading to a more holistic approach to health</a:t>
          </a:r>
        </a:p>
      </dsp:txBody>
      <dsp:txXfrm>
        <a:off x="0" y="3990696"/>
        <a:ext cx="5640577" cy="648944"/>
      </dsp:txXfrm>
    </dsp:sp>
    <dsp:sp modelId="{3DFC62E4-6287-4624-A0C3-01D123A2E0E7}">
      <dsp:nvSpPr>
        <dsp:cNvPr id="0" name=""/>
        <dsp:cNvSpPr/>
      </dsp:nvSpPr>
      <dsp:spPr>
        <a:xfrm>
          <a:off x="0" y="4639641"/>
          <a:ext cx="5640577"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Caring </a:t>
          </a:r>
        </a:p>
      </dsp:txBody>
      <dsp:txXfrm>
        <a:off x="21704" y="4661345"/>
        <a:ext cx="5597169" cy="401192"/>
      </dsp:txXfrm>
    </dsp:sp>
    <dsp:sp modelId="{8985D8E0-E490-405F-B637-6E016D4F5D3E}">
      <dsp:nvSpPr>
        <dsp:cNvPr id="0" name=""/>
        <dsp:cNvSpPr/>
      </dsp:nvSpPr>
      <dsp:spPr>
        <a:xfrm>
          <a:off x="0" y="5084241"/>
          <a:ext cx="5640577" cy="64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8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the emotional and psychological well-being of patients is prioritised, ensuring that they feel supported and understood throughout their health journey</a:t>
          </a:r>
        </a:p>
      </dsp:txBody>
      <dsp:txXfrm>
        <a:off x="0" y="5084241"/>
        <a:ext cx="5640577" cy="648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1C0B4-4967-45DA-9405-73D512827D14}">
      <dsp:nvSpPr>
        <dsp:cNvPr id="0" name=""/>
        <dsp:cNvSpPr/>
      </dsp:nvSpPr>
      <dsp:spPr>
        <a:xfrm>
          <a:off x="0" y="41431"/>
          <a:ext cx="5812420" cy="449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Equitable </a:t>
          </a:r>
        </a:p>
      </dsp:txBody>
      <dsp:txXfrm>
        <a:off x="21932" y="63363"/>
        <a:ext cx="5768556" cy="405416"/>
      </dsp:txXfrm>
    </dsp:sp>
    <dsp:sp modelId="{984EAB13-0DDE-4B0C-A29B-6B091E793EFE}">
      <dsp:nvSpPr>
        <dsp:cNvPr id="0" name=""/>
        <dsp:cNvSpPr/>
      </dsp:nvSpPr>
      <dsp:spPr>
        <a:xfrm>
          <a:off x="0" y="490711"/>
          <a:ext cx="5812420" cy="43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44" tIns="19050" rIns="106680" bIns="19050" numCol="1" spcCol="1270" anchor="t" anchorCtr="0">
          <a:noAutofit/>
        </a:bodyPr>
        <a:lstStyle/>
        <a:p>
          <a:pPr marL="114300" lvl="1" indent="-114300" algn="l" defTabSz="666750">
            <a:lnSpc>
              <a:spcPct val="90000"/>
            </a:lnSpc>
            <a:spcBef>
              <a:spcPct val="0"/>
            </a:spcBef>
            <a:spcAft>
              <a:spcPct val="20000"/>
            </a:spcAft>
            <a:buFont typeface="Arial" panose="020B0604020202020204" pitchFamily="34" charset="0"/>
            <a:buChar char="•"/>
          </a:pPr>
          <a:r>
            <a:rPr lang="en-GB" sz="1500" kern="1200" dirty="0"/>
            <a:t>disparities in health outcomes are eliminated and all people receive the care they need</a:t>
          </a:r>
        </a:p>
      </dsp:txBody>
      <dsp:txXfrm>
        <a:off x="0" y="490711"/>
        <a:ext cx="5812420" cy="434700"/>
      </dsp:txXfrm>
    </dsp:sp>
    <dsp:sp modelId="{7BB00DE9-A38B-45B1-ADC7-027757BAC921}">
      <dsp:nvSpPr>
        <dsp:cNvPr id="0" name=""/>
        <dsp:cNvSpPr/>
      </dsp:nvSpPr>
      <dsp:spPr>
        <a:xfrm>
          <a:off x="0" y="925411"/>
          <a:ext cx="5812420" cy="449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GB" sz="1900" kern="1200" dirty="0"/>
            <a:t>Collaborative</a:t>
          </a:r>
        </a:p>
      </dsp:txBody>
      <dsp:txXfrm>
        <a:off x="21932" y="947343"/>
        <a:ext cx="5768556" cy="405416"/>
      </dsp:txXfrm>
    </dsp:sp>
    <dsp:sp modelId="{CBB80B57-EB39-4333-9ABC-801E3197C61E}">
      <dsp:nvSpPr>
        <dsp:cNvPr id="0" name=""/>
        <dsp:cNvSpPr/>
      </dsp:nvSpPr>
      <dsp:spPr>
        <a:xfrm>
          <a:off x="0" y="1374691"/>
          <a:ext cx="581242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44"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partnerships between different healthcare providers are at the forefront of delivery, as well as the relationship between health and care providers and local people</a:t>
          </a:r>
        </a:p>
      </dsp:txBody>
      <dsp:txXfrm>
        <a:off x="0" y="1374691"/>
        <a:ext cx="5812420" cy="633420"/>
      </dsp:txXfrm>
    </dsp:sp>
    <dsp:sp modelId="{33853231-DE15-41C1-9012-0CFE85E3DD58}">
      <dsp:nvSpPr>
        <dsp:cNvPr id="0" name=""/>
        <dsp:cNvSpPr/>
      </dsp:nvSpPr>
      <dsp:spPr>
        <a:xfrm>
          <a:off x="0" y="2008111"/>
          <a:ext cx="5812420" cy="449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Prevention focused </a:t>
          </a:r>
        </a:p>
      </dsp:txBody>
      <dsp:txXfrm>
        <a:off x="21932" y="2030043"/>
        <a:ext cx="5768556" cy="405416"/>
      </dsp:txXfrm>
    </dsp:sp>
    <dsp:sp modelId="{66E93359-0470-48D0-B976-22342591C709}">
      <dsp:nvSpPr>
        <dsp:cNvPr id="0" name=""/>
        <dsp:cNvSpPr/>
      </dsp:nvSpPr>
      <dsp:spPr>
        <a:xfrm>
          <a:off x="0" y="2457391"/>
          <a:ext cx="581242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44"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healthy lifestyles, early detection of diseases, and preventive interventions are promoted, ultimately leading to a healthier population</a:t>
          </a:r>
        </a:p>
      </dsp:txBody>
      <dsp:txXfrm>
        <a:off x="0" y="2457391"/>
        <a:ext cx="5812420" cy="633420"/>
      </dsp:txXfrm>
    </dsp:sp>
    <dsp:sp modelId="{839C22E1-E495-4C22-8486-F5C19E0B9034}">
      <dsp:nvSpPr>
        <dsp:cNvPr id="0" name=""/>
        <dsp:cNvSpPr/>
      </dsp:nvSpPr>
      <dsp:spPr>
        <a:xfrm>
          <a:off x="0" y="3090811"/>
          <a:ext cx="5812420" cy="449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Transparent and trustworthy </a:t>
          </a:r>
        </a:p>
      </dsp:txBody>
      <dsp:txXfrm>
        <a:off x="21932" y="3112743"/>
        <a:ext cx="5768556" cy="405416"/>
      </dsp:txXfrm>
    </dsp:sp>
    <dsp:sp modelId="{CCA6DB50-331B-4CD1-8795-BDFBC5D8C74F}">
      <dsp:nvSpPr>
        <dsp:cNvPr id="0" name=""/>
        <dsp:cNvSpPr/>
      </dsp:nvSpPr>
      <dsp:spPr>
        <a:xfrm>
          <a:off x="0" y="3540091"/>
          <a:ext cx="5812420" cy="434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44" tIns="19050" rIns="106680" bIns="19050" numCol="1" spcCol="1270" anchor="t" anchorCtr="0">
          <a:noAutofit/>
        </a:bodyPr>
        <a:lstStyle/>
        <a:p>
          <a:pPr marL="114300" lvl="1" indent="-114300" algn="l" defTabSz="666750">
            <a:lnSpc>
              <a:spcPct val="90000"/>
            </a:lnSpc>
            <a:spcBef>
              <a:spcPct val="0"/>
            </a:spcBef>
            <a:spcAft>
              <a:spcPct val="20000"/>
            </a:spcAft>
            <a:buFont typeface="Arial" panose="020B0604020202020204" pitchFamily="34" charset="0"/>
            <a:buChar char="•"/>
          </a:pPr>
          <a:r>
            <a:rPr lang="en-GB" sz="1500" kern="1200" dirty="0"/>
            <a:t>patients are well-informed and can trust the health system to act in their best interests</a:t>
          </a:r>
        </a:p>
      </dsp:txBody>
      <dsp:txXfrm>
        <a:off x="0" y="3540091"/>
        <a:ext cx="5812420" cy="434700"/>
      </dsp:txXfrm>
    </dsp:sp>
    <dsp:sp modelId="{37F65609-23EC-42D7-824B-72FF92D4F6F4}">
      <dsp:nvSpPr>
        <dsp:cNvPr id="0" name=""/>
        <dsp:cNvSpPr/>
      </dsp:nvSpPr>
      <dsp:spPr>
        <a:xfrm>
          <a:off x="0" y="3974791"/>
          <a:ext cx="5812420" cy="449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Empowering  </a:t>
          </a:r>
        </a:p>
      </dsp:txBody>
      <dsp:txXfrm>
        <a:off x="21932" y="3996723"/>
        <a:ext cx="5768556" cy="405416"/>
      </dsp:txXfrm>
    </dsp:sp>
    <dsp:sp modelId="{56DB6B16-1CD7-4386-A953-454A69F36C31}">
      <dsp:nvSpPr>
        <dsp:cNvPr id="0" name=""/>
        <dsp:cNvSpPr/>
      </dsp:nvSpPr>
      <dsp:spPr>
        <a:xfrm>
          <a:off x="0" y="4424071"/>
          <a:ext cx="5812420" cy="888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44" tIns="19050" rIns="106680" bIns="19050" numCol="1" spcCol="1270" anchor="t" anchorCtr="0">
          <a:noAutofit/>
        </a:bodyPr>
        <a:lstStyle/>
        <a:p>
          <a:pPr marL="114300" lvl="1" indent="-114300" algn="l" defTabSz="666750">
            <a:lnSpc>
              <a:spcPct val="90000"/>
            </a:lnSpc>
            <a:spcBef>
              <a:spcPct val="0"/>
            </a:spcBef>
            <a:spcAft>
              <a:spcPct val="20000"/>
            </a:spcAft>
            <a:buFont typeface="Arial" panose="020B0604020202020204" pitchFamily="34" charset="0"/>
            <a:buChar char="•"/>
          </a:pPr>
          <a:r>
            <a:rPr lang="en-GB" sz="1500" kern="1200" dirty="0"/>
            <a:t>self-help and patient involvement in decision-making are encouraged, leading to more engaged and informed local people</a:t>
          </a:r>
        </a:p>
      </dsp:txBody>
      <dsp:txXfrm>
        <a:off x="0" y="4424071"/>
        <a:ext cx="5812420" cy="888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9654F-3038-451A-B33C-0177442C7C20}">
      <dsp:nvSpPr>
        <dsp:cNvPr id="0" name=""/>
        <dsp:cNvSpPr/>
      </dsp:nvSpPr>
      <dsp:spPr>
        <a:xfrm>
          <a:off x="0" y="60033"/>
          <a:ext cx="4640356" cy="753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Insight is being continually gathered through: </a:t>
          </a:r>
        </a:p>
      </dsp:txBody>
      <dsp:txXfrm>
        <a:off x="36782" y="96815"/>
        <a:ext cx="4566792" cy="679916"/>
      </dsp:txXfrm>
    </dsp:sp>
    <dsp:sp modelId="{7C83BDE0-D2A0-4E6E-895D-13926ACDC1E9}">
      <dsp:nvSpPr>
        <dsp:cNvPr id="0" name=""/>
        <dsp:cNvSpPr/>
      </dsp:nvSpPr>
      <dsp:spPr>
        <a:xfrm>
          <a:off x="0" y="813513"/>
          <a:ext cx="4640356" cy="476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Community forums, patient participation groups, patient experience groups from all partners</a:t>
          </a:r>
        </a:p>
        <a:p>
          <a:pPr marL="171450" lvl="1" indent="-171450" algn="l" defTabSz="800100">
            <a:lnSpc>
              <a:spcPct val="90000"/>
            </a:lnSpc>
            <a:spcBef>
              <a:spcPct val="0"/>
            </a:spcBef>
            <a:spcAft>
              <a:spcPct val="20000"/>
            </a:spcAft>
            <a:buChar char="•"/>
          </a:pPr>
          <a:r>
            <a:rPr lang="en-GB" sz="1800" kern="1200" dirty="0"/>
            <a:t>Engagement focussed on new services (e.g. WF Integrated Palliative Care service) and  new programmes (e.g. locality hubs) </a:t>
          </a:r>
        </a:p>
        <a:p>
          <a:pPr marL="171450" lvl="1" indent="-171450" algn="l" defTabSz="800100">
            <a:lnSpc>
              <a:spcPct val="90000"/>
            </a:lnSpc>
            <a:spcBef>
              <a:spcPct val="0"/>
            </a:spcBef>
            <a:spcAft>
              <a:spcPct val="20000"/>
            </a:spcAft>
            <a:buChar char="•"/>
          </a:pPr>
          <a:r>
            <a:rPr lang="en-GB" sz="1800" kern="1200" dirty="0"/>
            <a:t>Targeted partnership engagement with specific communities – e.g. the Romanian community and young people</a:t>
          </a:r>
        </a:p>
        <a:p>
          <a:pPr marL="171450" lvl="1" indent="-171450" algn="l" defTabSz="800100">
            <a:lnSpc>
              <a:spcPct val="90000"/>
            </a:lnSpc>
            <a:spcBef>
              <a:spcPct val="0"/>
            </a:spcBef>
            <a:spcAft>
              <a:spcPct val="20000"/>
            </a:spcAft>
            <a:buChar char="•"/>
          </a:pPr>
          <a:r>
            <a:rPr lang="en-GB" sz="1800" kern="1200" dirty="0"/>
            <a:t>Working alongside the WF VCSE leadership group to reach in to communities</a:t>
          </a:r>
        </a:p>
        <a:p>
          <a:pPr marL="171450" lvl="1" indent="-171450" algn="l" defTabSz="800100">
            <a:lnSpc>
              <a:spcPct val="90000"/>
            </a:lnSpc>
            <a:spcBef>
              <a:spcPct val="0"/>
            </a:spcBef>
            <a:spcAft>
              <a:spcPct val="20000"/>
            </a:spcAft>
            <a:buChar char="•"/>
          </a:pPr>
          <a:r>
            <a:rPr lang="en-GB" sz="1800" kern="1200" dirty="0"/>
            <a:t>Waltham Forest Health Champions</a:t>
          </a:r>
        </a:p>
        <a:p>
          <a:pPr marL="171450" lvl="1" indent="-171450" algn="l" defTabSz="800100">
            <a:lnSpc>
              <a:spcPct val="90000"/>
            </a:lnSpc>
            <a:spcBef>
              <a:spcPct val="0"/>
            </a:spcBef>
            <a:spcAft>
              <a:spcPct val="20000"/>
            </a:spcAft>
            <a:buChar char="•"/>
          </a:pPr>
          <a:r>
            <a:rPr lang="en-GB" sz="1800" kern="1200" dirty="0"/>
            <a:t>The North East London People’s Panel </a:t>
          </a:r>
        </a:p>
        <a:p>
          <a:pPr marL="171450" lvl="1" indent="-171450" algn="l" defTabSz="800100">
            <a:lnSpc>
              <a:spcPct val="90000"/>
            </a:lnSpc>
            <a:spcBef>
              <a:spcPct val="0"/>
            </a:spcBef>
            <a:spcAft>
              <a:spcPct val="20000"/>
            </a:spcAft>
            <a:buChar char="•"/>
          </a:pPr>
          <a:r>
            <a:rPr lang="en-GB" sz="1800" kern="1200" dirty="0"/>
            <a:t>The Community Insight System</a:t>
          </a:r>
        </a:p>
        <a:p>
          <a:pPr marL="171450" lvl="1" indent="-171450" algn="l" defTabSz="800100">
            <a:lnSpc>
              <a:spcPct val="90000"/>
            </a:lnSpc>
            <a:spcBef>
              <a:spcPct val="0"/>
            </a:spcBef>
            <a:spcAft>
              <a:spcPct val="20000"/>
            </a:spcAft>
            <a:buChar char="•"/>
          </a:pPr>
          <a:r>
            <a:rPr lang="en-GB" sz="1800" kern="1200" dirty="0"/>
            <a:t>Previous insight from the Good Care Conversation </a:t>
          </a:r>
        </a:p>
      </dsp:txBody>
      <dsp:txXfrm>
        <a:off x="0" y="813513"/>
        <a:ext cx="4640356" cy="4761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7EF67-A9A8-4D8F-B2A1-60F21EB4ADC3}">
      <dsp:nvSpPr>
        <dsp:cNvPr id="0" name=""/>
        <dsp:cNvSpPr/>
      </dsp:nvSpPr>
      <dsp:spPr>
        <a:xfrm>
          <a:off x="851128" y="1901"/>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Competent and efficient </a:t>
          </a:r>
        </a:p>
      </dsp:txBody>
      <dsp:txXfrm>
        <a:off x="851128" y="1901"/>
        <a:ext cx="1752952" cy="1051771"/>
      </dsp:txXfrm>
    </dsp:sp>
    <dsp:sp modelId="{95F7AF0E-EB91-4F15-BE3F-D5AEEDD0897A}">
      <dsp:nvSpPr>
        <dsp:cNvPr id="0" name=""/>
        <dsp:cNvSpPr/>
      </dsp:nvSpPr>
      <dsp:spPr>
        <a:xfrm>
          <a:off x="2779375" y="1901"/>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Person-centred </a:t>
          </a:r>
        </a:p>
      </dsp:txBody>
      <dsp:txXfrm>
        <a:off x="2779375" y="1901"/>
        <a:ext cx="1752952" cy="1051771"/>
      </dsp:txXfrm>
    </dsp:sp>
    <dsp:sp modelId="{AD2FD29B-82C8-4613-93DD-AD98952215AE}">
      <dsp:nvSpPr>
        <dsp:cNvPr id="0" name=""/>
        <dsp:cNvSpPr/>
      </dsp:nvSpPr>
      <dsp:spPr>
        <a:xfrm>
          <a:off x="4707623" y="1901"/>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Accessible </a:t>
          </a:r>
        </a:p>
      </dsp:txBody>
      <dsp:txXfrm>
        <a:off x="4707623" y="1901"/>
        <a:ext cx="1752952" cy="1051771"/>
      </dsp:txXfrm>
    </dsp:sp>
    <dsp:sp modelId="{03A7B113-4947-4E4B-8772-AB3CCA7BA2A9}">
      <dsp:nvSpPr>
        <dsp:cNvPr id="0" name=""/>
        <dsp:cNvSpPr/>
      </dsp:nvSpPr>
      <dsp:spPr>
        <a:xfrm>
          <a:off x="851128" y="1228967"/>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Integrated </a:t>
          </a:r>
        </a:p>
      </dsp:txBody>
      <dsp:txXfrm>
        <a:off x="851128" y="1228967"/>
        <a:ext cx="1752952" cy="1051771"/>
      </dsp:txXfrm>
    </dsp:sp>
    <dsp:sp modelId="{363AA1F7-BDF8-4F4C-98D0-EA7B80B59D2F}">
      <dsp:nvSpPr>
        <dsp:cNvPr id="0" name=""/>
        <dsp:cNvSpPr/>
      </dsp:nvSpPr>
      <dsp:spPr>
        <a:xfrm>
          <a:off x="2779375" y="1228967"/>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Caring </a:t>
          </a:r>
        </a:p>
      </dsp:txBody>
      <dsp:txXfrm>
        <a:off x="2779375" y="1228967"/>
        <a:ext cx="1752952" cy="1051771"/>
      </dsp:txXfrm>
    </dsp:sp>
    <dsp:sp modelId="{6259CDA7-1ADF-420A-B357-729774E65DDA}">
      <dsp:nvSpPr>
        <dsp:cNvPr id="0" name=""/>
        <dsp:cNvSpPr/>
      </dsp:nvSpPr>
      <dsp:spPr>
        <a:xfrm>
          <a:off x="4707623" y="1228967"/>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Equitable </a:t>
          </a:r>
        </a:p>
      </dsp:txBody>
      <dsp:txXfrm>
        <a:off x="4707623" y="1228967"/>
        <a:ext cx="1752952" cy="1051771"/>
      </dsp:txXfrm>
    </dsp:sp>
    <dsp:sp modelId="{48D1515F-2076-4703-AA8F-FBBDA207F254}">
      <dsp:nvSpPr>
        <dsp:cNvPr id="0" name=""/>
        <dsp:cNvSpPr/>
      </dsp:nvSpPr>
      <dsp:spPr>
        <a:xfrm>
          <a:off x="851128" y="2456034"/>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Collaborative</a:t>
          </a:r>
        </a:p>
      </dsp:txBody>
      <dsp:txXfrm>
        <a:off x="851128" y="2456034"/>
        <a:ext cx="1752952" cy="1051771"/>
      </dsp:txXfrm>
    </dsp:sp>
    <dsp:sp modelId="{EA5F15AC-3409-4504-A145-932A79980E05}">
      <dsp:nvSpPr>
        <dsp:cNvPr id="0" name=""/>
        <dsp:cNvSpPr/>
      </dsp:nvSpPr>
      <dsp:spPr>
        <a:xfrm>
          <a:off x="2779375" y="2456034"/>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Prevention focused </a:t>
          </a:r>
        </a:p>
      </dsp:txBody>
      <dsp:txXfrm>
        <a:off x="2779375" y="2456034"/>
        <a:ext cx="1752952" cy="1051771"/>
      </dsp:txXfrm>
    </dsp:sp>
    <dsp:sp modelId="{A459278C-B101-49BB-A27D-FF751DCB1A11}">
      <dsp:nvSpPr>
        <dsp:cNvPr id="0" name=""/>
        <dsp:cNvSpPr/>
      </dsp:nvSpPr>
      <dsp:spPr>
        <a:xfrm>
          <a:off x="4707623" y="2456034"/>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Transparent and trustworthy </a:t>
          </a:r>
        </a:p>
      </dsp:txBody>
      <dsp:txXfrm>
        <a:off x="4707623" y="2456034"/>
        <a:ext cx="1752952" cy="1051771"/>
      </dsp:txXfrm>
    </dsp:sp>
    <dsp:sp modelId="{DC7DEB8E-118C-48A7-B22B-CF7573B4588A}">
      <dsp:nvSpPr>
        <dsp:cNvPr id="0" name=""/>
        <dsp:cNvSpPr/>
      </dsp:nvSpPr>
      <dsp:spPr>
        <a:xfrm>
          <a:off x="2779375" y="3683101"/>
          <a:ext cx="1752952" cy="10517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Empowering  </a:t>
          </a:r>
        </a:p>
      </dsp:txBody>
      <dsp:txXfrm>
        <a:off x="2779375" y="3683101"/>
        <a:ext cx="1752952" cy="10517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9D818-E6DD-46DB-8101-FD4E474616B5}">
      <dsp:nvSpPr>
        <dsp:cNvPr id="0" name=""/>
        <dsp:cNvSpPr/>
      </dsp:nvSpPr>
      <dsp:spPr>
        <a:xfrm>
          <a:off x="4515099" y="514481"/>
          <a:ext cx="259801" cy="1138177"/>
        </a:xfrm>
        <a:custGeom>
          <a:avLst/>
          <a:gdLst/>
          <a:ahLst/>
          <a:cxnLst/>
          <a:rect l="0" t="0" r="0" b="0"/>
          <a:pathLst>
            <a:path>
              <a:moveTo>
                <a:pt x="259801" y="0"/>
              </a:moveTo>
              <a:lnTo>
                <a:pt x="259801" y="1138177"/>
              </a:lnTo>
              <a:lnTo>
                <a:pt x="0" y="11381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C70010-BBB2-4FFD-A5E5-52A4B3C1FA87}">
      <dsp:nvSpPr>
        <dsp:cNvPr id="0" name=""/>
        <dsp:cNvSpPr/>
      </dsp:nvSpPr>
      <dsp:spPr>
        <a:xfrm>
          <a:off x="4774901" y="514481"/>
          <a:ext cx="2993901" cy="2276354"/>
        </a:xfrm>
        <a:custGeom>
          <a:avLst/>
          <a:gdLst/>
          <a:ahLst/>
          <a:cxnLst/>
          <a:rect l="0" t="0" r="0" b="0"/>
          <a:pathLst>
            <a:path>
              <a:moveTo>
                <a:pt x="0" y="0"/>
              </a:moveTo>
              <a:lnTo>
                <a:pt x="0" y="2016553"/>
              </a:lnTo>
              <a:lnTo>
                <a:pt x="2993901" y="2016553"/>
              </a:lnTo>
              <a:lnTo>
                <a:pt x="2993901" y="22763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1C3DB1-AE92-448F-917A-D0B5319B0CE6}">
      <dsp:nvSpPr>
        <dsp:cNvPr id="0" name=""/>
        <dsp:cNvSpPr/>
      </dsp:nvSpPr>
      <dsp:spPr>
        <a:xfrm>
          <a:off x="4729181" y="514481"/>
          <a:ext cx="91440" cy="2276354"/>
        </a:xfrm>
        <a:custGeom>
          <a:avLst/>
          <a:gdLst/>
          <a:ahLst/>
          <a:cxnLst/>
          <a:rect l="0" t="0" r="0" b="0"/>
          <a:pathLst>
            <a:path>
              <a:moveTo>
                <a:pt x="45720" y="0"/>
              </a:moveTo>
              <a:lnTo>
                <a:pt x="45720" y="22763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1D22AB-BCCE-4D8C-868D-71920686D480}">
      <dsp:nvSpPr>
        <dsp:cNvPr id="0" name=""/>
        <dsp:cNvSpPr/>
      </dsp:nvSpPr>
      <dsp:spPr>
        <a:xfrm>
          <a:off x="1780999" y="514481"/>
          <a:ext cx="2993901" cy="2276354"/>
        </a:xfrm>
        <a:custGeom>
          <a:avLst/>
          <a:gdLst/>
          <a:ahLst/>
          <a:cxnLst/>
          <a:rect l="0" t="0" r="0" b="0"/>
          <a:pathLst>
            <a:path>
              <a:moveTo>
                <a:pt x="2993901" y="0"/>
              </a:moveTo>
              <a:lnTo>
                <a:pt x="2993901" y="2016553"/>
              </a:lnTo>
              <a:lnTo>
                <a:pt x="0" y="2016553"/>
              </a:lnTo>
              <a:lnTo>
                <a:pt x="0" y="22763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85585F-7771-4890-BBD7-1793DC850773}">
      <dsp:nvSpPr>
        <dsp:cNvPr id="0" name=""/>
        <dsp:cNvSpPr/>
      </dsp:nvSpPr>
      <dsp:spPr>
        <a:xfrm>
          <a:off x="3634632" y="1906"/>
          <a:ext cx="2280536" cy="512575"/>
        </a:xfrm>
        <a:prstGeom prst="rect">
          <a:avLst/>
        </a:prstGeom>
        <a:solidFill>
          <a:schemeClr val="accent1">
            <a:hueOff val="0"/>
            <a:satOff val="0"/>
            <a:lumOff val="0"/>
            <a:alphaOff val="0"/>
          </a:schemeClr>
        </a:solidFill>
        <a:ln w="22225"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WF Health and Care Partnership Board</a:t>
          </a:r>
        </a:p>
      </dsp:txBody>
      <dsp:txXfrm>
        <a:off x="3634632" y="1906"/>
        <a:ext cx="2280536" cy="512575"/>
      </dsp:txXfrm>
    </dsp:sp>
    <dsp:sp modelId="{42E4AE2C-95F3-486D-BC99-C6D550F3D9FC}">
      <dsp:nvSpPr>
        <dsp:cNvPr id="0" name=""/>
        <dsp:cNvSpPr/>
      </dsp:nvSpPr>
      <dsp:spPr>
        <a:xfrm>
          <a:off x="543850" y="2790836"/>
          <a:ext cx="2474298" cy="12371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Population Health and Data Group – review and evaluation of data, identifying areas of focus</a:t>
          </a:r>
        </a:p>
      </dsp:txBody>
      <dsp:txXfrm>
        <a:off x="543850" y="2790836"/>
        <a:ext cx="2474298" cy="1237149"/>
      </dsp:txXfrm>
    </dsp:sp>
    <dsp:sp modelId="{FA46878B-8E31-4F45-8BF8-139D2625E07A}">
      <dsp:nvSpPr>
        <dsp:cNvPr id="0" name=""/>
        <dsp:cNvSpPr/>
      </dsp:nvSpPr>
      <dsp:spPr>
        <a:xfrm>
          <a:off x="3537751" y="2790836"/>
          <a:ext cx="2474298" cy="12371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Neighbourhood Working Delivery Board – partnership approach to lead on delivery</a:t>
          </a:r>
        </a:p>
      </dsp:txBody>
      <dsp:txXfrm>
        <a:off x="3537751" y="2790836"/>
        <a:ext cx="2474298" cy="1237149"/>
      </dsp:txXfrm>
    </dsp:sp>
    <dsp:sp modelId="{3703DC89-BE6C-45C4-A78B-B26608B391E2}">
      <dsp:nvSpPr>
        <dsp:cNvPr id="0" name=""/>
        <dsp:cNvSpPr/>
      </dsp:nvSpPr>
      <dsp:spPr>
        <a:xfrm>
          <a:off x="6531653" y="2790836"/>
          <a:ext cx="2474298" cy="12371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NEL Neighbourhood Working Group</a:t>
          </a:r>
        </a:p>
      </dsp:txBody>
      <dsp:txXfrm>
        <a:off x="6531653" y="2790836"/>
        <a:ext cx="2474298" cy="1237149"/>
      </dsp:txXfrm>
    </dsp:sp>
    <dsp:sp modelId="{BFC2D18A-204F-448B-99A9-04D74016E324}">
      <dsp:nvSpPr>
        <dsp:cNvPr id="0" name=""/>
        <dsp:cNvSpPr/>
      </dsp:nvSpPr>
      <dsp:spPr>
        <a:xfrm>
          <a:off x="2559463" y="1290372"/>
          <a:ext cx="1955636" cy="7245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WF Executive – close oversight and delegated authority</a:t>
          </a:r>
        </a:p>
      </dsp:txBody>
      <dsp:txXfrm>
        <a:off x="2559463" y="1290372"/>
        <a:ext cx="1955636" cy="7245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7EE837-C8DC-4C1A-B51A-D7D246EDE48E}" type="datetimeFigureOut">
              <a:rPr lang="en-GB" smtClean="0"/>
              <a:t>06/08/2025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B4067-C49A-4023-A962-B549F7E65149}" type="slidenum">
              <a:rPr lang="en-GB" smtClean="0"/>
              <a:t>‹#›</a:t>
            </a:fld>
            <a:endParaRPr lang="en-GB" dirty="0"/>
          </a:p>
        </p:txBody>
      </p:sp>
    </p:spTree>
    <p:extLst>
      <p:ext uri="{BB962C8B-B14F-4D97-AF65-F5344CB8AC3E}">
        <p14:creationId xmlns:p14="http://schemas.microsoft.com/office/powerpoint/2010/main" val="82017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0"/>
              <a:t>Six </a:t>
            </a:r>
            <a:r>
              <a:rPr lang="en-GB" b="0" dirty="0"/>
              <a:t>core components</a:t>
            </a:r>
          </a:p>
          <a:p>
            <a:pPr marL="228600" indent="-228600">
              <a:buFont typeface="+mj-lt"/>
              <a:buAutoNum type="arabicPeriod"/>
            </a:pPr>
            <a:r>
              <a:rPr lang="en-GB" b="0" dirty="0"/>
              <a:t>Population Health Management</a:t>
            </a:r>
          </a:p>
          <a:p>
            <a:pPr marL="228600" indent="-228600">
              <a:buFont typeface="+mj-lt"/>
              <a:buAutoNum type="arabicPeriod"/>
            </a:pPr>
            <a:r>
              <a:rPr lang="en-GB" b="0" dirty="0"/>
              <a:t>Modern General Practice</a:t>
            </a:r>
          </a:p>
          <a:p>
            <a:pPr marL="228600" indent="-228600">
              <a:buFont typeface="+mj-lt"/>
              <a:buAutoNum type="arabicPeriod"/>
            </a:pPr>
            <a:r>
              <a:rPr lang="en-GB" b="0" dirty="0"/>
              <a:t>Standardising Community Health Services</a:t>
            </a:r>
          </a:p>
          <a:p>
            <a:pPr marL="228600" indent="-228600">
              <a:buFont typeface="+mj-lt"/>
              <a:buAutoNum type="arabicPeriod"/>
            </a:pPr>
            <a:r>
              <a:rPr lang="en-GB" b="0" dirty="0"/>
              <a:t>Neighbourhood Multidisciplinary Teams (MDTs)</a:t>
            </a:r>
          </a:p>
          <a:p>
            <a:pPr marL="228600" indent="-228600">
              <a:buFont typeface="+mj-lt"/>
              <a:buAutoNum type="arabicPeriod"/>
            </a:pPr>
            <a:r>
              <a:rPr lang="en-GB" b="0" dirty="0"/>
              <a:t>Integrated Intermediate Care (‘Home First’)</a:t>
            </a:r>
          </a:p>
          <a:p>
            <a:pPr marL="228600" indent="-228600">
              <a:buFont typeface="+mj-lt"/>
              <a:buAutoNum type="arabicPeriod"/>
            </a:pPr>
            <a:r>
              <a:rPr lang="en-GB" b="0" dirty="0"/>
              <a:t>Urgent Neighbourhood Services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74FE5-BB2C-4283-86CE-1CC9B7FC4CF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2609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A3AD9-C11A-4208-B55E-B725414175F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7008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10AF4-5794-364D-B2A2-7C79A149F87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2" name="Title 1">
            <a:extLst>
              <a:ext uri="{FF2B5EF4-FFF2-40B4-BE49-F238E27FC236}">
                <a16:creationId xmlns:a16="http://schemas.microsoft.com/office/drawing/2014/main" id="{61807583-4662-D24D-B83C-596374474405}"/>
              </a:ext>
            </a:extLst>
          </p:cNvPr>
          <p:cNvSpPr>
            <a:spLocks noGrp="1"/>
          </p:cNvSpPr>
          <p:nvPr>
            <p:ph type="ctrTitle" hasCustomPrompt="1"/>
          </p:nvPr>
        </p:nvSpPr>
        <p:spPr>
          <a:xfrm>
            <a:off x="737419" y="1553501"/>
            <a:ext cx="8257494" cy="2667937"/>
          </a:xfrm>
        </p:spPr>
        <p:txBody>
          <a:bodyPr lIns="0" tIns="0" rIns="0" bIns="0" anchor="b">
            <a:normAutofit/>
          </a:bodyPr>
          <a:lstStyle>
            <a:lvl1pPr algn="l">
              <a:defRPr sz="4800">
                <a:solidFill>
                  <a:schemeClr val="bg1"/>
                </a:solidFill>
              </a:defRPr>
            </a:lvl1pPr>
          </a:lstStyle>
          <a:p>
            <a:r>
              <a:rPr lang="en-US"/>
              <a:t>Click to edit presentation title</a:t>
            </a:r>
          </a:p>
        </p:txBody>
      </p:sp>
      <p:sp>
        <p:nvSpPr>
          <p:cNvPr id="3" name="Subtitle 2">
            <a:extLst>
              <a:ext uri="{FF2B5EF4-FFF2-40B4-BE49-F238E27FC236}">
                <a16:creationId xmlns:a16="http://schemas.microsoft.com/office/drawing/2014/main" id="{DBA3E4B4-9958-BF44-B9D5-43B2409D5AB2}"/>
              </a:ext>
            </a:extLst>
          </p:cNvPr>
          <p:cNvSpPr>
            <a:spLocks noGrp="1"/>
          </p:cNvSpPr>
          <p:nvPr>
            <p:ph type="subTitle" idx="1" hasCustomPrompt="1"/>
          </p:nvPr>
        </p:nvSpPr>
        <p:spPr>
          <a:xfrm>
            <a:off x="737419" y="4672082"/>
            <a:ext cx="8257494" cy="1104897"/>
          </a:xfrm>
        </p:spPr>
        <p:txBody>
          <a:bodyPr lIns="0" tIns="0" rIns="0" b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a:t>
            </a:r>
          </a:p>
        </p:txBody>
      </p:sp>
      <p:cxnSp>
        <p:nvCxnSpPr>
          <p:cNvPr id="10" name="Straight Connector 9">
            <a:extLst>
              <a:ext uri="{FF2B5EF4-FFF2-40B4-BE49-F238E27FC236}">
                <a16:creationId xmlns:a16="http://schemas.microsoft.com/office/drawing/2014/main" id="{C9EEA930-263A-CB4D-A212-A936C70EA948}"/>
              </a:ext>
            </a:extLst>
          </p:cNvPr>
          <p:cNvCxnSpPr>
            <a:cxnSpLocks/>
          </p:cNvCxnSpPr>
          <p:nvPr userDrawn="1"/>
        </p:nvCxnSpPr>
        <p:spPr>
          <a:xfrm>
            <a:off x="737419" y="4448969"/>
            <a:ext cx="8257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84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83C0-2BE1-884D-B665-83AD712967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DCAEFB-E782-714F-B467-B8AF336281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C8E87ECD-225B-8144-826E-A903AE9A1D32}"/>
              </a:ext>
            </a:extLst>
          </p:cNvPr>
          <p:cNvSpPr>
            <a:spLocks noGrp="1"/>
          </p:cNvSpPr>
          <p:nvPr>
            <p:ph type="sldNum" sz="quarter" idx="12"/>
          </p:nvPr>
        </p:nvSpPr>
        <p:spPr/>
        <p:txBody>
          <a:bodyPr/>
          <a:lstStyle/>
          <a:p>
            <a:fld id="{3ECFC03C-1AA6-4349-8A54-8712A94068CB}" type="slidenum">
              <a:rPr lang="en-US" smtClean="0"/>
              <a:t>‹#›</a:t>
            </a:fld>
            <a:endParaRPr lang="en-US" dirty="0"/>
          </a:p>
        </p:txBody>
      </p:sp>
    </p:spTree>
    <p:extLst>
      <p:ext uri="{BB962C8B-B14F-4D97-AF65-F5344CB8AC3E}">
        <p14:creationId xmlns:p14="http://schemas.microsoft.com/office/powerpoint/2010/main" val="76260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7220BA-A5FC-6344-8A9A-0A1B48EFE6E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2" name="Title 1">
            <a:extLst>
              <a:ext uri="{FF2B5EF4-FFF2-40B4-BE49-F238E27FC236}">
                <a16:creationId xmlns:a16="http://schemas.microsoft.com/office/drawing/2014/main" id="{61807583-4662-D24D-B83C-596374474405}"/>
              </a:ext>
            </a:extLst>
          </p:cNvPr>
          <p:cNvSpPr>
            <a:spLocks noGrp="1"/>
          </p:cNvSpPr>
          <p:nvPr>
            <p:ph type="ctrTitle" hasCustomPrompt="1"/>
          </p:nvPr>
        </p:nvSpPr>
        <p:spPr>
          <a:xfrm>
            <a:off x="1669774" y="2723322"/>
            <a:ext cx="8736496" cy="1458360"/>
          </a:xfrm>
        </p:spPr>
        <p:txBody>
          <a:bodyPr lIns="0" tIns="0" rIns="0" bIns="0" anchor="b">
            <a:normAutofit/>
          </a:bodyPr>
          <a:lstStyle>
            <a:lvl1pPr algn="ctr">
              <a:defRPr sz="4800">
                <a:solidFill>
                  <a:schemeClr val="bg1"/>
                </a:solidFill>
              </a:defRPr>
            </a:lvl1pPr>
          </a:lstStyle>
          <a:p>
            <a:r>
              <a:rPr lang="en-GB"/>
              <a:t>Click to edit chapter title</a:t>
            </a:r>
            <a:endParaRPr lang="en-US"/>
          </a:p>
        </p:txBody>
      </p:sp>
      <p:sp>
        <p:nvSpPr>
          <p:cNvPr id="3" name="Subtitle 2">
            <a:extLst>
              <a:ext uri="{FF2B5EF4-FFF2-40B4-BE49-F238E27FC236}">
                <a16:creationId xmlns:a16="http://schemas.microsoft.com/office/drawing/2014/main" id="{DBA3E4B4-9958-BF44-B9D5-43B2409D5AB2}"/>
              </a:ext>
            </a:extLst>
          </p:cNvPr>
          <p:cNvSpPr>
            <a:spLocks noGrp="1"/>
          </p:cNvSpPr>
          <p:nvPr>
            <p:ph type="subTitle" idx="1" hasCustomPrompt="1"/>
          </p:nvPr>
        </p:nvSpPr>
        <p:spPr>
          <a:xfrm>
            <a:off x="1669774" y="4395065"/>
            <a:ext cx="8736496" cy="1104897"/>
          </a:xfrm>
        </p:spPr>
        <p:txBody>
          <a:bodyPr lIns="0" tIns="0" rIns="0" bIns="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chapter subtitle</a:t>
            </a:r>
            <a:endParaRPr lang="en-US"/>
          </a:p>
        </p:txBody>
      </p:sp>
    </p:spTree>
    <p:extLst>
      <p:ext uri="{BB962C8B-B14F-4D97-AF65-F5344CB8AC3E}">
        <p14:creationId xmlns:p14="http://schemas.microsoft.com/office/powerpoint/2010/main" val="408260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10AF4-5794-364D-B2A2-7C79A149F87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12192000" cy="6857999"/>
          </a:xfrm>
          <a:prstGeom prst="rect">
            <a:avLst/>
          </a:prstGeom>
        </p:spPr>
      </p:pic>
      <p:sp>
        <p:nvSpPr>
          <p:cNvPr id="2" name="Title 1">
            <a:extLst>
              <a:ext uri="{FF2B5EF4-FFF2-40B4-BE49-F238E27FC236}">
                <a16:creationId xmlns:a16="http://schemas.microsoft.com/office/drawing/2014/main" id="{61807583-4662-D24D-B83C-596374474405}"/>
              </a:ext>
            </a:extLst>
          </p:cNvPr>
          <p:cNvSpPr>
            <a:spLocks noGrp="1"/>
          </p:cNvSpPr>
          <p:nvPr>
            <p:ph type="ctrTitle" hasCustomPrompt="1"/>
          </p:nvPr>
        </p:nvSpPr>
        <p:spPr>
          <a:xfrm>
            <a:off x="737419" y="1553501"/>
            <a:ext cx="8257494" cy="2667937"/>
          </a:xfrm>
        </p:spPr>
        <p:txBody>
          <a:bodyPr lIns="0" tIns="0" rIns="0" bIns="0" anchor="b">
            <a:normAutofit/>
          </a:bodyPr>
          <a:lstStyle>
            <a:lvl1pPr algn="l">
              <a:defRPr sz="4800">
                <a:solidFill>
                  <a:schemeClr val="bg1"/>
                </a:solidFill>
              </a:defRPr>
            </a:lvl1pPr>
          </a:lstStyle>
          <a:p>
            <a:r>
              <a:rPr lang="en-US" dirty="0"/>
              <a:t>Click to edit presentation title</a:t>
            </a:r>
          </a:p>
        </p:txBody>
      </p:sp>
      <p:sp>
        <p:nvSpPr>
          <p:cNvPr id="3" name="Subtitle 2">
            <a:extLst>
              <a:ext uri="{FF2B5EF4-FFF2-40B4-BE49-F238E27FC236}">
                <a16:creationId xmlns:a16="http://schemas.microsoft.com/office/drawing/2014/main" id="{DBA3E4B4-9958-BF44-B9D5-43B2409D5AB2}"/>
              </a:ext>
            </a:extLst>
          </p:cNvPr>
          <p:cNvSpPr>
            <a:spLocks noGrp="1"/>
          </p:cNvSpPr>
          <p:nvPr>
            <p:ph type="subTitle" idx="1" hasCustomPrompt="1"/>
          </p:nvPr>
        </p:nvSpPr>
        <p:spPr>
          <a:xfrm>
            <a:off x="737419" y="4672082"/>
            <a:ext cx="8257494" cy="1104897"/>
          </a:xfrm>
        </p:spPr>
        <p:txBody>
          <a:bodyPr lIns="0" tIns="0" rIns="0" bIns="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presentation subtitle</a:t>
            </a:r>
          </a:p>
        </p:txBody>
      </p:sp>
      <p:cxnSp>
        <p:nvCxnSpPr>
          <p:cNvPr id="10" name="Straight Connector 9">
            <a:extLst>
              <a:ext uri="{FF2B5EF4-FFF2-40B4-BE49-F238E27FC236}">
                <a16:creationId xmlns:a16="http://schemas.microsoft.com/office/drawing/2014/main" id="{C9EEA930-263A-CB4D-A212-A936C70EA948}"/>
              </a:ext>
            </a:extLst>
          </p:cNvPr>
          <p:cNvCxnSpPr>
            <a:cxnSpLocks/>
          </p:cNvCxnSpPr>
          <p:nvPr userDrawn="1"/>
        </p:nvCxnSpPr>
        <p:spPr>
          <a:xfrm>
            <a:off x="737419" y="4448969"/>
            <a:ext cx="8257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007B704-E14E-3A87-D669-D0CE6B59729A}"/>
              </a:ext>
            </a:extLst>
          </p:cNvPr>
          <p:cNvSpPr>
            <a:spLocks noGrp="1"/>
          </p:cNvSpPr>
          <p:nvPr>
            <p:ph type="body" sz="quarter" idx="10" hasCustomPrompt="1"/>
          </p:nvPr>
        </p:nvSpPr>
        <p:spPr>
          <a:xfrm>
            <a:off x="3223490" y="5986033"/>
            <a:ext cx="8078725" cy="857908"/>
          </a:xfrm>
        </p:spPr>
        <p:txBody>
          <a:bodyPr lIns="0" tIns="0" rIns="0" bIns="0" anchor="ctr">
            <a:normAutofit/>
          </a:bodyPr>
          <a:lstStyle>
            <a:lvl1pPr marL="0" indent="0" algn="r">
              <a:buNone/>
              <a:defRPr sz="2400">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GB" dirty="0"/>
              <a:t>Click to add name of place based partnership (if required)</a:t>
            </a:r>
            <a:endParaRPr lang="en-US" dirty="0"/>
          </a:p>
        </p:txBody>
      </p:sp>
    </p:spTree>
    <p:extLst>
      <p:ext uri="{BB962C8B-B14F-4D97-AF65-F5344CB8AC3E}">
        <p14:creationId xmlns:p14="http://schemas.microsoft.com/office/powerpoint/2010/main" val="4030500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83C0-2BE1-884D-B665-83AD712967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DCAEFB-E782-714F-B467-B8AF336281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5">
            <a:extLst>
              <a:ext uri="{FF2B5EF4-FFF2-40B4-BE49-F238E27FC236}">
                <a16:creationId xmlns:a16="http://schemas.microsoft.com/office/drawing/2014/main" id="{D0750659-E725-4B74-04FA-2B74A35DE245}"/>
              </a:ext>
            </a:extLst>
          </p:cNvPr>
          <p:cNvSpPr>
            <a:spLocks noGrp="1"/>
          </p:cNvSpPr>
          <p:nvPr>
            <p:ph type="body" sz="quarter" idx="10" hasCustomPrompt="1"/>
          </p:nvPr>
        </p:nvSpPr>
        <p:spPr>
          <a:xfrm>
            <a:off x="4316426" y="6455206"/>
            <a:ext cx="6985790" cy="365125"/>
          </a:xfrm>
        </p:spPr>
        <p:txBody>
          <a:bodyPr lIns="0" tIns="0" rIns="0" bIns="0" anchor="ctr">
            <a:normAutofit/>
          </a:bodyPr>
          <a:lstStyle>
            <a:lvl1pPr marL="0" indent="0" algn="r">
              <a:buNone/>
              <a:defRPr lang="en-GB" sz="1100" smtClean="0">
                <a:effectLst/>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r>
              <a:rPr lang="en-GB" sz="11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Click to add name of place based partnership (if required)</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C8E87ECD-225B-8144-826E-A903AE9A1D32}"/>
              </a:ext>
            </a:extLst>
          </p:cNvPr>
          <p:cNvSpPr>
            <a:spLocks noGrp="1"/>
          </p:cNvSpPr>
          <p:nvPr>
            <p:ph type="sldNum" sz="quarter" idx="12"/>
          </p:nvPr>
        </p:nvSpPr>
        <p:spPr/>
        <p:txBody>
          <a:bodyPr/>
          <a:lstStyle/>
          <a:p>
            <a:fld id="{3ECFC03C-1AA6-4349-8A54-8712A94068CB}" type="slidenum">
              <a:rPr lang="en-US" smtClean="0"/>
              <a:t>‹#›</a:t>
            </a:fld>
            <a:endParaRPr lang="en-US" dirty="0"/>
          </a:p>
        </p:txBody>
      </p:sp>
    </p:spTree>
    <p:extLst>
      <p:ext uri="{BB962C8B-B14F-4D97-AF65-F5344CB8AC3E}">
        <p14:creationId xmlns:p14="http://schemas.microsoft.com/office/powerpoint/2010/main" val="575997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7220BA-A5FC-6344-8A9A-0A1B48EFE6E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61807583-4662-D24D-B83C-596374474405}"/>
              </a:ext>
            </a:extLst>
          </p:cNvPr>
          <p:cNvSpPr>
            <a:spLocks noGrp="1"/>
          </p:cNvSpPr>
          <p:nvPr>
            <p:ph type="ctrTitle" hasCustomPrompt="1"/>
          </p:nvPr>
        </p:nvSpPr>
        <p:spPr>
          <a:xfrm>
            <a:off x="1669774" y="2723322"/>
            <a:ext cx="8736496" cy="1458360"/>
          </a:xfrm>
        </p:spPr>
        <p:txBody>
          <a:bodyPr lIns="0" tIns="0" rIns="0" bIns="0" anchor="b">
            <a:normAutofit/>
          </a:bodyPr>
          <a:lstStyle>
            <a:lvl1pPr algn="ctr">
              <a:defRPr sz="4800">
                <a:solidFill>
                  <a:schemeClr val="bg1"/>
                </a:solidFill>
              </a:defRPr>
            </a:lvl1pPr>
          </a:lstStyle>
          <a:p>
            <a:r>
              <a:rPr lang="en-GB" dirty="0"/>
              <a:t>Click to edit chapter title</a:t>
            </a:r>
            <a:endParaRPr lang="en-US" dirty="0"/>
          </a:p>
        </p:txBody>
      </p:sp>
      <p:sp>
        <p:nvSpPr>
          <p:cNvPr id="3" name="Subtitle 2">
            <a:extLst>
              <a:ext uri="{FF2B5EF4-FFF2-40B4-BE49-F238E27FC236}">
                <a16:creationId xmlns:a16="http://schemas.microsoft.com/office/drawing/2014/main" id="{DBA3E4B4-9958-BF44-B9D5-43B2409D5AB2}"/>
              </a:ext>
            </a:extLst>
          </p:cNvPr>
          <p:cNvSpPr>
            <a:spLocks noGrp="1"/>
          </p:cNvSpPr>
          <p:nvPr>
            <p:ph type="subTitle" idx="1" hasCustomPrompt="1"/>
          </p:nvPr>
        </p:nvSpPr>
        <p:spPr>
          <a:xfrm>
            <a:off x="1669774" y="4395065"/>
            <a:ext cx="8736496" cy="1104897"/>
          </a:xfrm>
        </p:spPr>
        <p:txBody>
          <a:bodyPr lIns="0" tIns="0" rIns="0" bIns="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chapter subtitle</a:t>
            </a:r>
            <a:endParaRPr lang="en-US" dirty="0"/>
          </a:p>
        </p:txBody>
      </p:sp>
      <p:sp>
        <p:nvSpPr>
          <p:cNvPr id="6" name="Text Placeholder 5">
            <a:extLst>
              <a:ext uri="{FF2B5EF4-FFF2-40B4-BE49-F238E27FC236}">
                <a16:creationId xmlns:a16="http://schemas.microsoft.com/office/drawing/2014/main" id="{909671AE-4B0C-17BB-CE95-2D7D4C028EEF}"/>
              </a:ext>
            </a:extLst>
          </p:cNvPr>
          <p:cNvSpPr>
            <a:spLocks noGrp="1"/>
          </p:cNvSpPr>
          <p:nvPr>
            <p:ph type="body" sz="quarter" idx="10" hasCustomPrompt="1"/>
          </p:nvPr>
        </p:nvSpPr>
        <p:spPr>
          <a:xfrm>
            <a:off x="3223490" y="5986033"/>
            <a:ext cx="8078725" cy="857908"/>
          </a:xfrm>
        </p:spPr>
        <p:txBody>
          <a:bodyPr lIns="0" tIns="0" rIns="0" bIns="0" anchor="ctr">
            <a:normAutofit/>
          </a:bodyPr>
          <a:lstStyle>
            <a:lvl1pPr marL="0" indent="0" algn="r">
              <a:buNone/>
              <a:defRPr sz="2400">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GB" dirty="0"/>
              <a:t>Click to add name of place based partnership (if required)</a:t>
            </a:r>
            <a:endParaRPr lang="en-US" dirty="0"/>
          </a:p>
        </p:txBody>
      </p:sp>
    </p:spTree>
    <p:extLst>
      <p:ext uri="{BB962C8B-B14F-4D97-AF65-F5344CB8AC3E}">
        <p14:creationId xmlns:p14="http://schemas.microsoft.com/office/powerpoint/2010/main" val="38679464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4EB08-0A20-2048-B986-D240D4E13430}"/>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0" y="1"/>
            <a:ext cx="12192000" cy="6857999"/>
          </a:xfrm>
          <a:prstGeom prst="rect">
            <a:avLst/>
          </a:prstGeom>
        </p:spPr>
      </p:pic>
      <p:sp>
        <p:nvSpPr>
          <p:cNvPr id="2" name="Title Placeholder 1">
            <a:extLst>
              <a:ext uri="{FF2B5EF4-FFF2-40B4-BE49-F238E27FC236}">
                <a16:creationId xmlns:a16="http://schemas.microsoft.com/office/drawing/2014/main" id="{1DF59C6C-7E42-0748-9A62-A4D4E733A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0B1692-D5F2-FC4D-A2CB-C67BFCCBB1F9}"/>
              </a:ext>
            </a:extLst>
          </p:cNvPr>
          <p:cNvSpPr>
            <a:spLocks noGrp="1"/>
          </p:cNvSpPr>
          <p:nvPr>
            <p:ph type="body" idx="1"/>
          </p:nvPr>
        </p:nvSpPr>
        <p:spPr>
          <a:xfrm>
            <a:off x="838200" y="1825625"/>
            <a:ext cx="1034466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423C810-055E-8846-BAD4-F5E946A135EB}"/>
              </a:ext>
            </a:extLst>
          </p:cNvPr>
          <p:cNvSpPr>
            <a:spLocks noGrp="1"/>
          </p:cNvSpPr>
          <p:nvPr>
            <p:ph type="sldNum" sz="quarter" idx="4"/>
          </p:nvPr>
        </p:nvSpPr>
        <p:spPr>
          <a:xfrm>
            <a:off x="838200" y="6455206"/>
            <a:ext cx="2743200" cy="365125"/>
          </a:xfrm>
          <a:prstGeom prst="rect">
            <a:avLst/>
          </a:prstGeom>
        </p:spPr>
        <p:txBody>
          <a:bodyPr vert="horz" lIns="91440" tIns="45720" rIns="91440" bIns="45720" rtlCol="0" anchor="ctr"/>
          <a:lstStyle>
            <a:lvl1pPr algn="l">
              <a:defRPr sz="1200">
                <a:solidFill>
                  <a:schemeClr val="bg1"/>
                </a:solidFill>
              </a:defRPr>
            </a:lvl1pPr>
          </a:lstStyle>
          <a:p>
            <a:fld id="{3ECFC03C-1AA6-4349-8A54-8712A94068CB}" type="slidenum">
              <a:rPr lang="en-US" smtClean="0"/>
              <a:pPr/>
              <a:t>‹#›</a:t>
            </a:fld>
            <a:endParaRPr lang="en-US" dirty="0"/>
          </a:p>
        </p:txBody>
      </p:sp>
    </p:spTree>
    <p:extLst>
      <p:ext uri="{BB962C8B-B14F-4D97-AF65-F5344CB8AC3E}">
        <p14:creationId xmlns:p14="http://schemas.microsoft.com/office/powerpoint/2010/main" val="4244954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b="1" kern="1200" spc="-1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tx1"/>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4EB08-0A20-2048-B986-D240D4E13430}"/>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0" y="1"/>
            <a:ext cx="12192000" cy="6857999"/>
          </a:xfrm>
          <a:prstGeom prst="rect">
            <a:avLst/>
          </a:prstGeom>
        </p:spPr>
      </p:pic>
      <p:sp>
        <p:nvSpPr>
          <p:cNvPr id="2" name="Title Placeholder 1">
            <a:extLst>
              <a:ext uri="{FF2B5EF4-FFF2-40B4-BE49-F238E27FC236}">
                <a16:creationId xmlns:a16="http://schemas.microsoft.com/office/drawing/2014/main" id="{1DF59C6C-7E42-0748-9A62-A4D4E733A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60B1692-D5F2-FC4D-A2CB-C67BFCCBB1F9}"/>
              </a:ext>
            </a:extLst>
          </p:cNvPr>
          <p:cNvSpPr>
            <a:spLocks noGrp="1"/>
          </p:cNvSpPr>
          <p:nvPr>
            <p:ph type="body" idx="1"/>
          </p:nvPr>
        </p:nvSpPr>
        <p:spPr>
          <a:xfrm>
            <a:off x="838200" y="1825625"/>
            <a:ext cx="10344665"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423C810-055E-8846-BAD4-F5E946A135EB}"/>
              </a:ext>
            </a:extLst>
          </p:cNvPr>
          <p:cNvSpPr>
            <a:spLocks noGrp="1"/>
          </p:cNvSpPr>
          <p:nvPr>
            <p:ph type="sldNum" sz="quarter" idx="4"/>
          </p:nvPr>
        </p:nvSpPr>
        <p:spPr>
          <a:xfrm>
            <a:off x="838200" y="6455206"/>
            <a:ext cx="2743200" cy="365125"/>
          </a:xfrm>
          <a:prstGeom prst="rect">
            <a:avLst/>
          </a:prstGeom>
        </p:spPr>
        <p:txBody>
          <a:bodyPr vert="horz" lIns="91440" tIns="45720" rIns="91440" bIns="45720" rtlCol="0" anchor="ctr"/>
          <a:lstStyle>
            <a:lvl1pPr algn="l">
              <a:defRPr sz="1200">
                <a:solidFill>
                  <a:schemeClr val="bg1"/>
                </a:solidFill>
              </a:defRPr>
            </a:lvl1pPr>
          </a:lstStyle>
          <a:p>
            <a:fld id="{3ECFC03C-1AA6-4349-8A54-8712A94068CB}" type="slidenum">
              <a:rPr lang="en-US" smtClean="0"/>
              <a:pPr/>
              <a:t>‹#›</a:t>
            </a:fld>
            <a:endParaRPr lang="en-US" dirty="0"/>
          </a:p>
        </p:txBody>
      </p:sp>
    </p:spTree>
    <p:extLst>
      <p:ext uri="{BB962C8B-B14F-4D97-AF65-F5344CB8AC3E}">
        <p14:creationId xmlns:p14="http://schemas.microsoft.com/office/powerpoint/2010/main" val="32105809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b="1" kern="1200" spc="-1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tx1"/>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tx1"/>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5.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E39B9-71E7-7DAA-67E0-896855536816}"/>
              </a:ext>
            </a:extLst>
          </p:cNvPr>
          <p:cNvSpPr>
            <a:spLocks noGrp="1"/>
          </p:cNvSpPr>
          <p:nvPr>
            <p:ph type="ctrTitle"/>
          </p:nvPr>
        </p:nvSpPr>
        <p:spPr/>
        <p:txBody>
          <a:bodyPr>
            <a:normAutofit/>
          </a:bodyPr>
          <a:lstStyle/>
          <a:p>
            <a:br>
              <a:rPr lang="en-GB" dirty="0"/>
            </a:br>
            <a:r>
              <a:rPr lang="en-GB" dirty="0"/>
              <a:t>Neighbourhood Working – NEL context and Waltham Forest context</a:t>
            </a:r>
          </a:p>
        </p:txBody>
      </p:sp>
      <p:sp>
        <p:nvSpPr>
          <p:cNvPr id="4" name="Subtitle 3">
            <a:extLst>
              <a:ext uri="{FF2B5EF4-FFF2-40B4-BE49-F238E27FC236}">
                <a16:creationId xmlns:a16="http://schemas.microsoft.com/office/drawing/2014/main" id="{FD436EA2-4468-FA83-FBBC-0AF1F123237D}"/>
              </a:ext>
            </a:extLst>
          </p:cNvPr>
          <p:cNvSpPr>
            <a:spLocks noGrp="1"/>
          </p:cNvSpPr>
          <p:nvPr>
            <p:ph type="subTitle" idx="1"/>
          </p:nvPr>
        </p:nvSpPr>
        <p:spPr/>
        <p:txBody>
          <a:bodyPr/>
          <a:lstStyle/>
          <a:p>
            <a:r>
              <a:rPr lang="en-GB" dirty="0"/>
              <a:t>Patient Participation Group meeting</a:t>
            </a:r>
          </a:p>
          <a:p>
            <a:r>
              <a:rPr lang="en-GB"/>
              <a:t>September </a:t>
            </a:r>
            <a:r>
              <a:rPr lang="en-GB" dirty="0"/>
              <a:t>2025</a:t>
            </a:r>
          </a:p>
        </p:txBody>
      </p:sp>
    </p:spTree>
    <p:extLst>
      <p:ext uri="{BB962C8B-B14F-4D97-AF65-F5344CB8AC3E}">
        <p14:creationId xmlns:p14="http://schemas.microsoft.com/office/powerpoint/2010/main" val="2904886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F675-D048-FAB9-3E74-8173ABAFB083}"/>
              </a:ext>
            </a:extLst>
          </p:cNvPr>
          <p:cNvSpPr>
            <a:spLocks noGrp="1"/>
          </p:cNvSpPr>
          <p:nvPr>
            <p:ph type="title"/>
          </p:nvPr>
        </p:nvSpPr>
        <p:spPr>
          <a:xfrm>
            <a:off x="838200" y="365125"/>
            <a:ext cx="10515600" cy="1254125"/>
          </a:xfrm>
        </p:spPr>
        <p:txBody>
          <a:bodyPr>
            <a:normAutofit/>
          </a:bodyPr>
          <a:lstStyle/>
          <a:p>
            <a:r>
              <a:rPr lang="en-GB" sz="3600" dirty="0"/>
              <a:t>           Things already in place we can build upon</a:t>
            </a:r>
          </a:p>
        </p:txBody>
      </p:sp>
      <p:sp>
        <p:nvSpPr>
          <p:cNvPr id="3" name="Content Placeholder 2">
            <a:extLst>
              <a:ext uri="{FF2B5EF4-FFF2-40B4-BE49-F238E27FC236}">
                <a16:creationId xmlns:a16="http://schemas.microsoft.com/office/drawing/2014/main" id="{DBFB157F-36D5-9C8F-0AA2-8A99D108650F}"/>
              </a:ext>
            </a:extLst>
          </p:cNvPr>
          <p:cNvSpPr>
            <a:spLocks noGrp="1"/>
          </p:cNvSpPr>
          <p:nvPr>
            <p:ph idx="1"/>
          </p:nvPr>
        </p:nvSpPr>
        <p:spPr/>
        <p:txBody>
          <a:bodyPr>
            <a:normAutofit fontScale="77500" lnSpcReduction="20000"/>
          </a:bodyPr>
          <a:lstStyle/>
          <a:p>
            <a:r>
              <a:rPr lang="en-GB" dirty="0"/>
              <a:t>We have already started to scope </a:t>
            </a:r>
            <a:r>
              <a:rPr lang="en-GB" b="1" dirty="0"/>
              <a:t>Frailty</a:t>
            </a:r>
            <a:r>
              <a:rPr lang="en-GB" dirty="0"/>
              <a:t> pathways with Barts Health and NELFT using the development of the Locality Hub in Coronation Square as an enabler to support a neighbourhood approach.</a:t>
            </a:r>
          </a:p>
          <a:p>
            <a:r>
              <a:rPr lang="en-GB" dirty="0"/>
              <a:t>The new integrated model for </a:t>
            </a:r>
            <a:r>
              <a:rPr lang="en-GB" b="1" dirty="0"/>
              <a:t>Community Palliative Care</a:t>
            </a:r>
            <a:r>
              <a:rPr lang="en-GB" dirty="0"/>
              <a:t> service in Waltham Forest is being developed to increase current clinical capacity and ensure the service is delivered at a neighbourhood level for local people in a timely and accessible way. </a:t>
            </a:r>
          </a:p>
          <a:p>
            <a:r>
              <a:rPr lang="en-GB" dirty="0"/>
              <a:t>We have already rolled out in 4 PCN’s a </a:t>
            </a:r>
            <a:r>
              <a:rPr lang="en-GB" b="1" dirty="0"/>
              <a:t>Proactive Care </a:t>
            </a:r>
            <a:r>
              <a:rPr lang="en-GB" dirty="0"/>
              <a:t>model of Multidisciplinary Team (MDT) Working across secondary, primary, community care and the local authority to work collaboratively to proactively manage those at risk to become high intensity users of services.</a:t>
            </a:r>
          </a:p>
          <a:p>
            <a:r>
              <a:rPr lang="en-GB" dirty="0"/>
              <a:t>NELFT Community Health Services and Mental Health services are already provided in neighbourhood geographies</a:t>
            </a:r>
          </a:p>
        </p:txBody>
      </p:sp>
      <p:pic>
        <p:nvPicPr>
          <p:cNvPr id="5" name="Picture 4" descr="One orange paper boat leading a group of white paper boats">
            <a:extLst>
              <a:ext uri="{FF2B5EF4-FFF2-40B4-BE49-F238E27FC236}">
                <a16:creationId xmlns:a16="http://schemas.microsoft.com/office/drawing/2014/main" id="{A7483440-984B-0CFB-F301-FCA36DC7D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0060"/>
            <a:ext cx="1325732" cy="884253"/>
          </a:xfrm>
          <a:prstGeom prst="rect">
            <a:avLst/>
          </a:prstGeom>
        </p:spPr>
      </p:pic>
    </p:spTree>
    <p:extLst>
      <p:ext uri="{BB962C8B-B14F-4D97-AF65-F5344CB8AC3E}">
        <p14:creationId xmlns:p14="http://schemas.microsoft.com/office/powerpoint/2010/main" val="46339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5C6E-2EA6-723D-A38D-A6E2B663A4F9}"/>
              </a:ext>
            </a:extLst>
          </p:cNvPr>
          <p:cNvSpPr>
            <a:spLocks noGrp="1"/>
          </p:cNvSpPr>
          <p:nvPr>
            <p:ph type="title"/>
          </p:nvPr>
        </p:nvSpPr>
        <p:spPr/>
        <p:txBody>
          <a:bodyPr/>
          <a:lstStyle/>
          <a:p>
            <a:r>
              <a:rPr lang="en-GB" dirty="0"/>
              <a:t>        Proposed Governance</a:t>
            </a:r>
          </a:p>
        </p:txBody>
      </p:sp>
      <p:pic>
        <p:nvPicPr>
          <p:cNvPr id="5" name="Content Placeholder 4" descr="Arrows pointing towards light">
            <a:extLst>
              <a:ext uri="{FF2B5EF4-FFF2-40B4-BE49-F238E27FC236}">
                <a16:creationId xmlns:a16="http://schemas.microsoft.com/office/drawing/2014/main" id="{06CD255D-2581-3046-D877-81948BA05F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0198" y="473620"/>
            <a:ext cx="1337500" cy="891449"/>
          </a:xfrm>
        </p:spPr>
      </p:pic>
      <p:graphicFrame>
        <p:nvGraphicFramePr>
          <p:cNvPr id="6" name="Diagram 5">
            <a:extLst>
              <a:ext uri="{FF2B5EF4-FFF2-40B4-BE49-F238E27FC236}">
                <a16:creationId xmlns:a16="http://schemas.microsoft.com/office/drawing/2014/main" id="{2E5B4582-B1CE-82ED-DC3A-1B9B0DCECC32}"/>
              </a:ext>
            </a:extLst>
          </p:cNvPr>
          <p:cNvGraphicFramePr/>
          <p:nvPr/>
        </p:nvGraphicFramePr>
        <p:xfrm>
          <a:off x="610198" y="1541417"/>
          <a:ext cx="9549802" cy="4029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AE93BFDE-D67A-2354-FFC3-CF472FFB3C61}"/>
              </a:ext>
            </a:extLst>
          </p:cNvPr>
          <p:cNvCxnSpPr>
            <a:cxnSpLocks/>
          </p:cNvCxnSpPr>
          <p:nvPr/>
        </p:nvCxnSpPr>
        <p:spPr>
          <a:xfrm>
            <a:off x="3618411" y="4892041"/>
            <a:ext cx="53557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F84DA0B-36D8-1E8D-2807-2AE58ABEE237}"/>
              </a:ext>
            </a:extLst>
          </p:cNvPr>
          <p:cNvPicPr>
            <a:picLocks noChangeAspect="1"/>
          </p:cNvPicPr>
          <p:nvPr/>
        </p:nvPicPr>
        <p:blipFill>
          <a:blip r:embed="rId8"/>
          <a:stretch>
            <a:fillRect/>
          </a:stretch>
        </p:blipFill>
        <p:spPr>
          <a:xfrm>
            <a:off x="6614403" y="4885944"/>
            <a:ext cx="542591" cy="6097"/>
          </a:xfrm>
          <a:prstGeom prst="rect">
            <a:avLst/>
          </a:prstGeom>
        </p:spPr>
      </p:pic>
      <p:sp>
        <p:nvSpPr>
          <p:cNvPr id="12" name="TextBox 11">
            <a:extLst>
              <a:ext uri="{FF2B5EF4-FFF2-40B4-BE49-F238E27FC236}">
                <a16:creationId xmlns:a16="http://schemas.microsoft.com/office/drawing/2014/main" id="{47A77B24-C23E-B8B4-95CB-819471ED1274}"/>
              </a:ext>
            </a:extLst>
          </p:cNvPr>
          <p:cNvSpPr txBox="1"/>
          <p:nvPr/>
        </p:nvSpPr>
        <p:spPr>
          <a:xfrm>
            <a:off x="917868" y="5747657"/>
            <a:ext cx="9356069" cy="646331"/>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Next steps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Individual partners and stakeholders to nominate members to form the Neighbourhood Working Delivery Board </a:t>
            </a:r>
          </a:p>
        </p:txBody>
      </p:sp>
      <p:sp>
        <p:nvSpPr>
          <p:cNvPr id="13" name="Rectangle 12">
            <a:extLst>
              <a:ext uri="{FF2B5EF4-FFF2-40B4-BE49-F238E27FC236}">
                <a16:creationId xmlns:a16="http://schemas.microsoft.com/office/drawing/2014/main" id="{D8B946DE-D126-9D6F-787D-34B8896ECBDB}"/>
              </a:ext>
            </a:extLst>
          </p:cNvPr>
          <p:cNvSpPr/>
          <p:nvPr/>
        </p:nvSpPr>
        <p:spPr>
          <a:xfrm>
            <a:off x="6444586" y="2831116"/>
            <a:ext cx="1700105" cy="777708"/>
          </a:xfrm>
          <a:prstGeom prst="rect">
            <a:avLst/>
          </a:prstGeom>
          <a:pattFill prst="trellis">
            <a:fgClr>
              <a:schemeClr val="accent1">
                <a:lumMod val="40000"/>
                <a:lumOff val="60000"/>
              </a:schemeClr>
            </a:fgClr>
            <a:bgClr>
              <a:schemeClr val="bg1"/>
            </a:bgClr>
          </a:patt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Integrator role - TBC</a:t>
            </a:r>
          </a:p>
        </p:txBody>
      </p:sp>
      <p:cxnSp>
        <p:nvCxnSpPr>
          <p:cNvPr id="15" name="Straight Connector 14">
            <a:extLst>
              <a:ext uri="{FF2B5EF4-FFF2-40B4-BE49-F238E27FC236}">
                <a16:creationId xmlns:a16="http://schemas.microsoft.com/office/drawing/2014/main" id="{4CF4CBB1-2DE2-6156-BC73-B140E62C1E3A}"/>
              </a:ext>
            </a:extLst>
          </p:cNvPr>
          <p:cNvCxnSpPr>
            <a:cxnSpLocks/>
          </p:cNvCxnSpPr>
          <p:nvPr/>
        </p:nvCxnSpPr>
        <p:spPr>
          <a:xfrm flipH="1">
            <a:off x="5401491" y="3608824"/>
            <a:ext cx="1913709" cy="41497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3C1725-D3F7-9269-4EA8-484039F0B1F5}"/>
              </a:ext>
            </a:extLst>
          </p:cNvPr>
          <p:cNvSpPr txBox="1"/>
          <p:nvPr/>
        </p:nvSpPr>
        <p:spPr>
          <a:xfrm>
            <a:off x="9679709" y="1541417"/>
            <a:ext cx="2225964" cy="2308324"/>
          </a:xfrm>
          <a:prstGeom prst="rect">
            <a:avLst/>
          </a:prstGeom>
          <a:noFill/>
          <a:ln w="38100">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Next steps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NEL ICB will be commissioning the integrator role and provider.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ICB Senior leaders will be meeting with stakeholder leaders to discuss</a:t>
            </a:r>
          </a:p>
        </p:txBody>
      </p:sp>
    </p:spTree>
    <p:extLst>
      <p:ext uri="{BB962C8B-B14F-4D97-AF65-F5344CB8AC3E}">
        <p14:creationId xmlns:p14="http://schemas.microsoft.com/office/powerpoint/2010/main" val="606003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88E4-E47C-64A9-8EAD-EAC20C4A1BDE}"/>
              </a:ext>
            </a:extLst>
          </p:cNvPr>
          <p:cNvSpPr>
            <a:spLocks noGrp="1"/>
          </p:cNvSpPr>
          <p:nvPr>
            <p:ph type="title"/>
          </p:nvPr>
        </p:nvSpPr>
        <p:spPr/>
        <p:txBody>
          <a:bodyPr/>
          <a:lstStyle/>
          <a:p>
            <a:r>
              <a:rPr lang="en-GB" dirty="0"/>
              <a:t>What is neighbourhood working?</a:t>
            </a:r>
          </a:p>
        </p:txBody>
      </p:sp>
      <p:sp>
        <p:nvSpPr>
          <p:cNvPr id="4" name="Rectangle 1">
            <a:extLst>
              <a:ext uri="{FF2B5EF4-FFF2-40B4-BE49-F238E27FC236}">
                <a16:creationId xmlns:a16="http://schemas.microsoft.com/office/drawing/2014/main" id="{0E8F9E7F-67B9-3231-E9E6-60AB402AA121}"/>
              </a:ext>
            </a:extLst>
          </p:cNvPr>
          <p:cNvSpPr>
            <a:spLocks noGrp="1" noChangeArrowheads="1"/>
          </p:cNvSpPr>
          <p:nvPr>
            <p:ph idx="1"/>
          </p:nvPr>
        </p:nvSpPr>
        <p:spPr bwMode="auto">
          <a:xfrm>
            <a:off x="658739" y="1578499"/>
            <a:ext cx="11049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i="0" u="none" strike="noStrike" cap="none" normalizeH="0" baseline="0" dirty="0">
                <a:ln>
                  <a:noFill/>
                </a:ln>
                <a:solidFill>
                  <a:schemeClr val="tx1"/>
                </a:solidFill>
                <a:effectLst/>
                <a:latin typeface="Arial" panose="020B0604020202020204" pitchFamily="34" charset="0"/>
              </a:rPr>
              <a:t>Outlined in the NHS 10-Year Plan:</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400" b="1"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none" strike="noStrike" cap="none" normalizeH="0" baseline="0" dirty="0">
                <a:ln>
                  <a:noFill/>
                </a:ln>
                <a:solidFill>
                  <a:schemeClr val="tx1"/>
                </a:solidFill>
                <a:effectLst/>
                <a:latin typeface="Arial" panose="020B0604020202020204" pitchFamily="34" charset="0"/>
              </a:rPr>
              <a:t>A shift toward integrated community‑based care</a:t>
            </a:r>
            <a:r>
              <a:rPr lang="en-US" altLang="en-US" sz="1400" dirty="0">
                <a:solidFill>
                  <a:schemeClr val="tx1"/>
                </a:solidFill>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Neighbourhood</a:t>
            </a:r>
            <a:r>
              <a:rPr kumimoji="0" lang="en-US" altLang="en-US" sz="1400" b="0" i="0" u="none" strike="noStrike" cap="none" normalizeH="0" baseline="0" dirty="0">
                <a:ln>
                  <a:noFill/>
                </a:ln>
                <a:solidFill>
                  <a:schemeClr val="tx1"/>
                </a:solidFill>
                <a:effectLst/>
                <a:latin typeface="Arial" panose="020B0604020202020204" pitchFamily="34" charset="0"/>
              </a:rPr>
              <a:t> Working promotes delivering more services in the community or at home, rather than hospitals. Focusing on prevention, improving access and patient experience and supporting longer, independent lives.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none" strike="noStrike" cap="none" normalizeH="0" baseline="0" dirty="0">
                <a:ln>
                  <a:noFill/>
                </a:ln>
                <a:solidFill>
                  <a:schemeClr val="tx1"/>
                </a:solidFill>
                <a:effectLst/>
                <a:latin typeface="Arial" panose="020B0604020202020204" pitchFamily="34" charset="0"/>
              </a:rPr>
              <a:t>Collaboration through multidisciplinary </a:t>
            </a:r>
            <a:r>
              <a:rPr kumimoji="0" lang="en-US" altLang="en-US" sz="1400" b="1" i="0" u="none" strike="noStrike" cap="none" normalizeH="0" baseline="0" dirty="0" err="1">
                <a:ln>
                  <a:noFill/>
                </a:ln>
                <a:solidFill>
                  <a:schemeClr val="tx1"/>
                </a:solidFill>
                <a:effectLst/>
                <a:latin typeface="Arial" panose="020B0604020202020204" pitchFamily="34" charset="0"/>
              </a:rPr>
              <a:t>neighbourhood</a:t>
            </a:r>
            <a:r>
              <a:rPr kumimoji="0" lang="en-US" altLang="en-US" sz="1400" b="1" i="0" u="none" strike="noStrike" cap="none" normalizeH="0" baseline="0" dirty="0">
                <a:ln>
                  <a:noFill/>
                </a:ln>
                <a:solidFill>
                  <a:schemeClr val="tx1"/>
                </a:solidFill>
                <a:effectLst/>
                <a:latin typeface="Arial" panose="020B0604020202020204" pitchFamily="34" charset="0"/>
              </a:rPr>
              <a:t> teams</a:t>
            </a:r>
            <a:r>
              <a:rPr kumimoji="0" lang="en-US" altLang="en-US" sz="1400" b="0" i="0" u="none" strike="noStrike" cap="none" normalizeH="0" baseline="0" dirty="0">
                <a:ln>
                  <a:noFill/>
                </a:ln>
                <a:solidFill>
                  <a:schemeClr val="tx1"/>
                </a:solidFill>
                <a:effectLst/>
                <a:latin typeface="Arial" panose="020B0604020202020204" pitchFamily="34" charset="0"/>
              </a:rPr>
              <a:t>: It </a:t>
            </a:r>
            <a:r>
              <a:rPr kumimoji="0" lang="en-US" altLang="en-US" sz="1400" b="0" i="0" u="none" strike="noStrike" cap="none" normalizeH="0" baseline="0" dirty="0" err="1">
                <a:ln>
                  <a:noFill/>
                </a:ln>
                <a:solidFill>
                  <a:schemeClr val="tx1"/>
                </a:solidFill>
                <a:effectLst/>
                <a:latin typeface="Arial" panose="020B0604020202020204" pitchFamily="34" charset="0"/>
              </a:rPr>
              <a:t>formalises</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neighbourhoods</a:t>
            </a:r>
            <a:r>
              <a:rPr kumimoji="0" lang="en-US" altLang="en-US" sz="1400" b="0" i="0" u="none" strike="noStrike" cap="none" normalizeH="0" baseline="0" dirty="0">
                <a:ln>
                  <a:noFill/>
                </a:ln>
                <a:solidFill>
                  <a:schemeClr val="tx1"/>
                </a:solidFill>
                <a:effectLst/>
                <a:latin typeface="Arial" panose="020B0604020202020204" pitchFamily="34" charset="0"/>
              </a:rPr>
              <a:t> where primary care, community services, mental health, social care and voluntary sector partners work together in integrated </a:t>
            </a:r>
            <a:r>
              <a:rPr kumimoji="0" lang="en-US" altLang="en-US" sz="1400" b="0" i="0" u="none" strike="noStrike" cap="none" normalizeH="0" baseline="0" dirty="0" err="1">
                <a:ln>
                  <a:noFill/>
                </a:ln>
                <a:solidFill>
                  <a:schemeClr val="tx1"/>
                </a:solidFill>
                <a:effectLst/>
                <a:latin typeface="Arial" panose="020B0604020202020204" pitchFamily="34" charset="0"/>
              </a:rPr>
              <a:t>neighbourhood</a:t>
            </a:r>
            <a:r>
              <a:rPr kumimoji="0" lang="en-US" altLang="en-US" sz="1400" b="0" i="0" u="none" strike="noStrike" cap="none" normalizeH="0" baseline="0" dirty="0">
                <a:ln>
                  <a:noFill/>
                </a:ln>
                <a:solidFill>
                  <a:schemeClr val="tx1"/>
                </a:solidFill>
                <a:effectLst/>
                <a:latin typeface="Arial" panose="020B0604020202020204" pitchFamily="34" charset="0"/>
              </a:rPr>
              <a:t> teams to reduce fragmentation and duplication.</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none" strike="noStrike" cap="none" normalizeH="0" baseline="0" dirty="0">
                <a:ln>
                  <a:noFill/>
                </a:ln>
                <a:solidFill>
                  <a:schemeClr val="tx1"/>
                </a:solidFill>
                <a:effectLst/>
                <a:latin typeface="Arial" panose="020B0604020202020204" pitchFamily="34" charset="0"/>
              </a:rPr>
              <a:t>Core model structured around six core components</a:t>
            </a:r>
            <a:r>
              <a:rPr kumimoji="0" lang="en-US" altLang="en-US" sz="1400" b="0" i="0" u="none" strike="noStrike" cap="none" normalizeH="0" baseline="0" dirty="0">
                <a:ln>
                  <a:noFill/>
                </a:ln>
                <a:solidFill>
                  <a:schemeClr val="tx1"/>
                </a:solidFill>
                <a:effectLst/>
                <a:latin typeface="Arial" panose="020B0604020202020204" pitchFamily="34" charset="0"/>
              </a:rPr>
              <a:t>: The guidelines specify six scalable components (e.g. shared population health management, MDT triage, direct care, data-sharing infrastructure), offering local flexibility in how </a:t>
            </a:r>
            <a:r>
              <a:rPr kumimoji="0" lang="en-US" altLang="en-US" sz="1400" b="0" i="0" u="none" strike="noStrike" cap="none" normalizeH="0" baseline="0" dirty="0" err="1">
                <a:ln>
                  <a:noFill/>
                </a:ln>
                <a:solidFill>
                  <a:schemeClr val="tx1"/>
                </a:solidFill>
                <a:effectLst/>
                <a:latin typeface="Arial" panose="020B0604020202020204" pitchFamily="34" charset="0"/>
              </a:rPr>
              <a:t>neighbourhood</a:t>
            </a:r>
            <a:r>
              <a:rPr kumimoji="0" lang="en-US" altLang="en-US" sz="1400" b="0" i="0" u="none" strike="noStrike" cap="none" normalizeH="0" baseline="0" dirty="0">
                <a:ln>
                  <a:noFill/>
                </a:ln>
                <a:solidFill>
                  <a:schemeClr val="tx1"/>
                </a:solidFill>
                <a:effectLst/>
                <a:latin typeface="Arial" panose="020B0604020202020204" pitchFamily="34" charset="0"/>
              </a:rPr>
              <a:t> health is operationalized</a:t>
            </a:r>
            <a:r>
              <a:rPr lang="en-US" altLang="en-US" sz="1400" dirty="0">
                <a:solidFill>
                  <a:schemeClr val="tx1"/>
                </a:solidFill>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4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none" strike="noStrike" cap="none" normalizeH="0" baseline="0" dirty="0">
                <a:ln>
                  <a:noFill/>
                </a:ln>
                <a:solidFill>
                  <a:schemeClr val="tx1"/>
                </a:solidFill>
                <a:effectLst/>
                <a:latin typeface="Arial" panose="020B0604020202020204" pitchFamily="34" charset="0"/>
              </a:rPr>
              <a:t>Primary care’s pivotal role in prevention, continuity and leadership</a:t>
            </a:r>
            <a:r>
              <a:rPr kumimoji="0" lang="en-US" altLang="en-US" sz="1400" b="0" i="0" u="none" strike="noStrike" cap="none" normalizeH="0" baseline="0" dirty="0">
                <a:ln>
                  <a:noFill/>
                </a:ln>
                <a:solidFill>
                  <a:schemeClr val="tx1"/>
                </a:solidFill>
                <a:effectLst/>
                <a:latin typeface="Arial" panose="020B0604020202020204" pitchFamily="34" charset="0"/>
              </a:rPr>
              <a:t>: General practices and PCNs anchor </a:t>
            </a:r>
            <a:r>
              <a:rPr kumimoji="0" lang="en-US" altLang="en-US" sz="1400" b="0" i="0" u="none" strike="noStrike" cap="none" normalizeH="0" baseline="0" dirty="0" err="1">
                <a:ln>
                  <a:noFill/>
                </a:ln>
                <a:solidFill>
                  <a:schemeClr val="tx1"/>
                </a:solidFill>
                <a:effectLst/>
                <a:latin typeface="Arial" panose="020B0604020202020204" pitchFamily="34" charset="0"/>
              </a:rPr>
              <a:t>neighbourhood</a:t>
            </a:r>
            <a:r>
              <a:rPr kumimoji="0" lang="en-US" altLang="en-US" sz="1400" b="0" i="0" u="none" strike="noStrike" cap="none" normalizeH="0" baseline="0" dirty="0">
                <a:ln>
                  <a:noFill/>
                </a:ln>
                <a:solidFill>
                  <a:schemeClr val="tx1"/>
                </a:solidFill>
                <a:effectLst/>
                <a:latin typeface="Arial" panose="020B0604020202020204" pitchFamily="34" charset="0"/>
              </a:rPr>
              <a:t> models, leading MDTs, identifying high‑risk patients, supporting modern general practice (MGP), working with ARRS roles and coordinating with wider system partners for local accountability and shared population outcomes.</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400" dirty="0">
              <a:solidFill>
                <a:schemeClr val="tx1"/>
              </a:solidFill>
              <a:latin typeface="Arial" panose="020B0604020202020204" pitchFamily="34" charset="0"/>
            </a:endParaRPr>
          </a:p>
          <a:p>
            <a:pPr marL="0" lvl="0" indent="0" eaLnBrk="0" fontAlgn="base" hangingPunct="0">
              <a:spcBef>
                <a:spcPct val="0"/>
              </a:spcBef>
              <a:spcAft>
                <a:spcPct val="0"/>
              </a:spcAft>
              <a:buClrTx/>
              <a:buNone/>
            </a:pPr>
            <a:r>
              <a:rPr lang="en-US" altLang="en-US" sz="1400" b="1" dirty="0">
                <a:solidFill>
                  <a:schemeClr val="tx1"/>
                </a:solidFill>
                <a:latin typeface="Arial" panose="020B0604020202020204" pitchFamily="34" charset="0"/>
              </a:rPr>
              <a:t>Three strategic shifts underpinning delivery</a:t>
            </a:r>
            <a:endParaRPr lang="en-US" altLang="en-US" sz="1400" dirty="0">
              <a:solidFill>
                <a:schemeClr val="tx1"/>
              </a:solidFill>
              <a:latin typeface="Arial" panose="020B0604020202020204" pitchFamily="34" charset="0"/>
            </a:endParaRPr>
          </a:p>
          <a:p>
            <a:pPr marL="342900" lvl="0" indent="-342900" eaLnBrk="0" fontAlgn="base" hangingPunct="0">
              <a:spcBef>
                <a:spcPct val="0"/>
              </a:spcBef>
              <a:spcAft>
                <a:spcPct val="0"/>
              </a:spcAft>
              <a:buClrTx/>
              <a:buFont typeface="+mj-lt"/>
              <a:buAutoNum type="arabicPeriod"/>
            </a:pPr>
            <a:r>
              <a:rPr lang="en-US" altLang="en-US" sz="1400" dirty="0">
                <a:solidFill>
                  <a:schemeClr val="tx1"/>
                </a:solidFill>
                <a:latin typeface="Arial" panose="020B0604020202020204" pitchFamily="34" charset="0"/>
              </a:rPr>
              <a:t>From hospital‑</a:t>
            </a:r>
            <a:r>
              <a:rPr lang="en-US" altLang="en-US" sz="1400" dirty="0" err="1">
                <a:solidFill>
                  <a:schemeClr val="tx1"/>
                </a:solidFill>
                <a:latin typeface="Arial" panose="020B0604020202020204" pitchFamily="34" charset="0"/>
              </a:rPr>
              <a:t>centred</a:t>
            </a:r>
            <a:r>
              <a:rPr lang="en-US" altLang="en-US" sz="1400" dirty="0">
                <a:solidFill>
                  <a:schemeClr val="tx1"/>
                </a:solidFill>
                <a:latin typeface="Arial" panose="020B0604020202020204" pitchFamily="34" charset="0"/>
              </a:rPr>
              <a:t> to community‑centric care,</a:t>
            </a:r>
          </a:p>
          <a:p>
            <a:pPr marL="342900" lvl="0" indent="-342900" eaLnBrk="0" fontAlgn="base" hangingPunct="0">
              <a:spcBef>
                <a:spcPct val="0"/>
              </a:spcBef>
              <a:spcAft>
                <a:spcPct val="0"/>
              </a:spcAft>
              <a:buClrTx/>
              <a:buFont typeface="+mj-lt"/>
              <a:buAutoNum type="arabicPeriod"/>
            </a:pPr>
            <a:r>
              <a:rPr lang="en-US" altLang="en-US" sz="1400" dirty="0">
                <a:solidFill>
                  <a:schemeClr val="tx1"/>
                </a:solidFill>
                <a:latin typeface="Arial" panose="020B0604020202020204" pitchFamily="34" charset="0"/>
              </a:rPr>
              <a:t>From reactive treatment to proactive prevention,</a:t>
            </a:r>
          </a:p>
          <a:p>
            <a:pPr marL="342900" lvl="0" indent="-342900" eaLnBrk="0" fontAlgn="base" hangingPunct="0">
              <a:spcBef>
                <a:spcPct val="0"/>
              </a:spcBef>
              <a:spcAft>
                <a:spcPct val="0"/>
              </a:spcAft>
              <a:buClrTx/>
              <a:buFont typeface="+mj-lt"/>
              <a:buAutoNum type="arabicPeriod"/>
            </a:pPr>
            <a:r>
              <a:rPr lang="en-US" altLang="en-US" sz="1400" dirty="0">
                <a:solidFill>
                  <a:schemeClr val="tx1"/>
                </a:solidFill>
                <a:latin typeface="Arial" panose="020B0604020202020204" pitchFamily="34" charset="0"/>
              </a:rPr>
              <a:t>From analogue to </a:t>
            </a:r>
            <a:r>
              <a:rPr lang="en-US" altLang="en-US" sz="1400">
                <a:solidFill>
                  <a:schemeClr val="tx1"/>
                </a:solidFill>
                <a:latin typeface="Arial" panose="020B0604020202020204" pitchFamily="34" charset="0"/>
              </a:rPr>
              <a:t>digital systems, leveraging </a:t>
            </a:r>
            <a:r>
              <a:rPr lang="en-US" altLang="en-US" sz="1400" dirty="0">
                <a:solidFill>
                  <a:schemeClr val="tx1"/>
                </a:solidFill>
                <a:latin typeface="Arial" panose="020B0604020202020204" pitchFamily="34" charset="0"/>
              </a:rPr>
              <a:t>tools like GP record systems, </a:t>
            </a:r>
            <a:r>
              <a:rPr lang="en-US" altLang="en-US" sz="1400">
                <a:solidFill>
                  <a:schemeClr val="tx1"/>
                </a:solidFill>
                <a:latin typeface="Arial" panose="020B0604020202020204" pitchFamily="34" charset="0"/>
              </a:rPr>
              <a:t>NHS App </a:t>
            </a:r>
            <a:r>
              <a:rPr lang="en-US" altLang="en-US" sz="1400" dirty="0">
                <a:solidFill>
                  <a:schemeClr val="tx1"/>
                </a:solidFill>
                <a:latin typeface="Arial" panose="020B0604020202020204" pitchFamily="34" charset="0"/>
              </a:rPr>
              <a:t>and shared data platforms</a:t>
            </a:r>
          </a:p>
        </p:txBody>
      </p:sp>
    </p:spTree>
    <p:extLst>
      <p:ext uri="{BB962C8B-B14F-4D97-AF65-F5344CB8AC3E}">
        <p14:creationId xmlns:p14="http://schemas.microsoft.com/office/powerpoint/2010/main" val="84772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0F66C1-E856-EDAF-508C-CECC71099AAF}"/>
              </a:ext>
            </a:extLst>
          </p:cNvPr>
          <p:cNvSpPr>
            <a:spLocks noGrp="1"/>
          </p:cNvSpPr>
          <p:nvPr>
            <p:ph type="body" sz="quarter" idx="10"/>
          </p:nvPr>
        </p:nvSpPr>
        <p:spPr/>
        <p:txBody>
          <a:bodyPr/>
          <a:lstStyle/>
          <a:p>
            <a:endParaRPr lang="en-GB" dirty="0"/>
          </a:p>
        </p:txBody>
      </p:sp>
      <p:graphicFrame>
        <p:nvGraphicFramePr>
          <p:cNvPr id="5" name="Diagram 4">
            <a:extLst>
              <a:ext uri="{FF2B5EF4-FFF2-40B4-BE49-F238E27FC236}">
                <a16:creationId xmlns:a16="http://schemas.microsoft.com/office/drawing/2014/main" id="{80A25404-9B94-9702-CE7E-8A9EFB6E8228}"/>
              </a:ext>
            </a:extLst>
          </p:cNvPr>
          <p:cNvGraphicFramePr/>
          <p:nvPr/>
        </p:nvGraphicFramePr>
        <p:xfrm>
          <a:off x="140825" y="442470"/>
          <a:ext cx="5640577" cy="619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1AC90B0-4ECE-CBD1-6770-D887BC119B1D}"/>
              </a:ext>
            </a:extLst>
          </p:cNvPr>
          <p:cNvSpPr txBox="1"/>
          <p:nvPr/>
        </p:nvSpPr>
        <p:spPr>
          <a:xfrm>
            <a:off x="140825" y="199279"/>
            <a:ext cx="106815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anose="020B0604020202020204"/>
                <a:ea typeface="+mn-ea"/>
                <a:cs typeface="+mn-cs"/>
              </a:rPr>
              <a:t>Putting insight into action – what would success look like? </a:t>
            </a:r>
          </a:p>
        </p:txBody>
      </p:sp>
      <p:graphicFrame>
        <p:nvGraphicFramePr>
          <p:cNvPr id="7" name="Diagram 6">
            <a:extLst>
              <a:ext uri="{FF2B5EF4-FFF2-40B4-BE49-F238E27FC236}">
                <a16:creationId xmlns:a16="http://schemas.microsoft.com/office/drawing/2014/main" id="{2FF6C1AA-D0F6-7E2D-49AE-3CA666DD2165}"/>
              </a:ext>
            </a:extLst>
          </p:cNvPr>
          <p:cNvGraphicFramePr/>
          <p:nvPr/>
        </p:nvGraphicFramePr>
        <p:xfrm>
          <a:off x="6096000" y="863014"/>
          <a:ext cx="5812420" cy="53542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4158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EF63-2865-4237-9735-C3F91C289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A32B0-8863-4377-3AB3-BB183E639366}"/>
              </a:ext>
            </a:extLst>
          </p:cNvPr>
          <p:cNvSpPr>
            <a:spLocks noGrp="1"/>
          </p:cNvSpPr>
          <p:nvPr>
            <p:ph type="ctrTitle"/>
          </p:nvPr>
        </p:nvSpPr>
        <p:spPr/>
        <p:txBody>
          <a:bodyPr>
            <a:normAutofit/>
          </a:bodyPr>
          <a:lstStyle/>
          <a:p>
            <a:br>
              <a:rPr lang="en-GB" dirty="0"/>
            </a:br>
            <a:r>
              <a:rPr lang="en-GB" dirty="0"/>
              <a:t>What does this mean for Waltham Forest?</a:t>
            </a:r>
          </a:p>
        </p:txBody>
      </p:sp>
    </p:spTree>
    <p:extLst>
      <p:ext uri="{BB962C8B-B14F-4D97-AF65-F5344CB8AC3E}">
        <p14:creationId xmlns:p14="http://schemas.microsoft.com/office/powerpoint/2010/main" val="33301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43BE-EBE9-5AF4-14A5-8273D7E64B76}"/>
              </a:ext>
            </a:extLst>
          </p:cNvPr>
          <p:cNvSpPr>
            <a:spLocks noGrp="1"/>
          </p:cNvSpPr>
          <p:nvPr>
            <p:ph type="title"/>
          </p:nvPr>
        </p:nvSpPr>
        <p:spPr>
          <a:xfrm>
            <a:off x="0" y="-220619"/>
            <a:ext cx="11862957" cy="1325563"/>
          </a:xfrm>
        </p:spPr>
        <p:txBody>
          <a:bodyPr>
            <a:normAutofit/>
          </a:bodyPr>
          <a:lstStyle/>
          <a:p>
            <a:r>
              <a:rPr lang="en-GB" sz="2800" dirty="0"/>
              <a:t>Neighbourhood health – what have local people told us they need so far? </a:t>
            </a:r>
          </a:p>
        </p:txBody>
      </p:sp>
      <p:graphicFrame>
        <p:nvGraphicFramePr>
          <p:cNvPr id="12" name="Diagram 11">
            <a:extLst>
              <a:ext uri="{FF2B5EF4-FFF2-40B4-BE49-F238E27FC236}">
                <a16:creationId xmlns:a16="http://schemas.microsoft.com/office/drawing/2014/main" id="{D7A64397-B69B-1378-1B3B-A32813BCEB6F}"/>
              </a:ext>
            </a:extLst>
          </p:cNvPr>
          <p:cNvGraphicFramePr/>
          <p:nvPr/>
        </p:nvGraphicFramePr>
        <p:xfrm>
          <a:off x="9797020" y="3847396"/>
          <a:ext cx="1999495" cy="1740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06F740C-0DC2-3AE7-DE58-D735CC1B22FF}"/>
              </a:ext>
            </a:extLst>
          </p:cNvPr>
          <p:cNvGraphicFramePr/>
          <p:nvPr/>
        </p:nvGraphicFramePr>
        <p:xfrm>
          <a:off x="128414" y="843334"/>
          <a:ext cx="4640356" cy="56345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 12">
            <a:extLst>
              <a:ext uri="{FF2B5EF4-FFF2-40B4-BE49-F238E27FC236}">
                <a16:creationId xmlns:a16="http://schemas.microsoft.com/office/drawing/2014/main" id="{70F8FB20-515D-8500-9BFD-F6B60B27FD11}"/>
              </a:ext>
            </a:extLst>
          </p:cNvPr>
          <p:cNvGraphicFramePr/>
          <p:nvPr/>
        </p:nvGraphicFramePr>
        <p:xfrm>
          <a:off x="4791920" y="1548279"/>
          <a:ext cx="7311704" cy="47367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8" name="TextBox 17">
            <a:extLst>
              <a:ext uri="{FF2B5EF4-FFF2-40B4-BE49-F238E27FC236}">
                <a16:creationId xmlns:a16="http://schemas.microsoft.com/office/drawing/2014/main" id="{89EB3EE9-93F0-8BB4-3418-50B3CCF3A383}"/>
              </a:ext>
            </a:extLst>
          </p:cNvPr>
          <p:cNvSpPr txBox="1"/>
          <p:nvPr/>
        </p:nvSpPr>
        <p:spPr>
          <a:xfrm>
            <a:off x="5611471" y="1035016"/>
            <a:ext cx="64521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rPr>
              <a:t>Neighbourhood health needs to be:</a:t>
            </a:r>
          </a:p>
        </p:txBody>
      </p:sp>
    </p:spTree>
    <p:extLst>
      <p:ext uri="{BB962C8B-B14F-4D97-AF65-F5344CB8AC3E}">
        <p14:creationId xmlns:p14="http://schemas.microsoft.com/office/powerpoint/2010/main" val="1031208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6D02-88E3-7B22-B69B-50F72773BC89}"/>
              </a:ext>
            </a:extLst>
          </p:cNvPr>
          <p:cNvSpPr>
            <a:spLocks noGrp="1"/>
          </p:cNvSpPr>
          <p:nvPr>
            <p:ph type="title"/>
          </p:nvPr>
        </p:nvSpPr>
        <p:spPr/>
        <p:txBody>
          <a:bodyPr/>
          <a:lstStyle/>
          <a:p>
            <a:r>
              <a:rPr lang="en-GB" dirty="0"/>
              <a:t>          Vision and Mission</a:t>
            </a:r>
          </a:p>
        </p:txBody>
      </p:sp>
      <p:sp>
        <p:nvSpPr>
          <p:cNvPr id="3" name="Content Placeholder 2">
            <a:extLst>
              <a:ext uri="{FF2B5EF4-FFF2-40B4-BE49-F238E27FC236}">
                <a16:creationId xmlns:a16="http://schemas.microsoft.com/office/drawing/2014/main" id="{B65CD1C7-25D6-EDC7-CD53-D20F72783023}"/>
              </a:ext>
            </a:extLst>
          </p:cNvPr>
          <p:cNvSpPr>
            <a:spLocks noGrp="1"/>
          </p:cNvSpPr>
          <p:nvPr>
            <p:ph idx="1"/>
          </p:nvPr>
        </p:nvSpPr>
        <p:spPr>
          <a:xfrm>
            <a:off x="838200" y="1495697"/>
            <a:ext cx="10344665" cy="4224066"/>
          </a:xfrm>
        </p:spPr>
        <p:txBody>
          <a:bodyPr/>
          <a:lstStyle/>
          <a:p>
            <a:pPr marL="0" indent="0">
              <a:buNone/>
            </a:pPr>
            <a:endParaRPr lang="en-GB" dirty="0"/>
          </a:p>
          <a:p>
            <a:pPr marL="0" indent="0">
              <a:buNone/>
            </a:pPr>
            <a:r>
              <a:rPr lang="en-GB" dirty="0"/>
              <a:t> </a:t>
            </a:r>
          </a:p>
          <a:p>
            <a:endParaRPr lang="en-GB" dirty="0"/>
          </a:p>
        </p:txBody>
      </p:sp>
      <p:sp>
        <p:nvSpPr>
          <p:cNvPr id="5" name="TextBox 4">
            <a:extLst>
              <a:ext uri="{FF2B5EF4-FFF2-40B4-BE49-F238E27FC236}">
                <a16:creationId xmlns:a16="http://schemas.microsoft.com/office/drawing/2014/main" id="{2E5A0786-1CDF-EF92-F44E-5FBBC0A8AD5F}"/>
              </a:ext>
            </a:extLst>
          </p:cNvPr>
          <p:cNvSpPr txBox="1"/>
          <p:nvPr/>
        </p:nvSpPr>
        <p:spPr>
          <a:xfrm>
            <a:off x="838200" y="2044113"/>
            <a:ext cx="10173730"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Vision (What)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"Everyone in Waltham Forest can live well from birth to old age, supported by joined-up health, care and community services that reduce inequalities and improve wellbeing in every neighbourhood."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Mission (How)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"We bring together partners across health, care and the community to deliver neighbourhood, integrated, preventative and person-centred support. We listen to residents, empower staff, embrace diversity, and focus on sustainable change that meets local needs and aligns with national priorities."</a:t>
            </a:r>
          </a:p>
        </p:txBody>
      </p:sp>
      <p:pic>
        <p:nvPicPr>
          <p:cNvPr id="7" name="Picture 6" descr="Paper chain people and their shadows">
            <a:extLst>
              <a:ext uri="{FF2B5EF4-FFF2-40B4-BE49-F238E27FC236}">
                <a16:creationId xmlns:a16="http://schemas.microsoft.com/office/drawing/2014/main" id="{9F67D9DF-7323-0F85-70F3-F4D5B1329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35" y="583069"/>
            <a:ext cx="1059414" cy="841679"/>
          </a:xfrm>
          <a:prstGeom prst="rect">
            <a:avLst/>
          </a:prstGeom>
        </p:spPr>
      </p:pic>
      <p:sp>
        <p:nvSpPr>
          <p:cNvPr id="8" name="TextBox 7">
            <a:extLst>
              <a:ext uri="{FF2B5EF4-FFF2-40B4-BE49-F238E27FC236}">
                <a16:creationId xmlns:a16="http://schemas.microsoft.com/office/drawing/2014/main" id="{FBD7ABDF-AA13-F934-F336-48BA63E2D6CD}"/>
              </a:ext>
            </a:extLst>
          </p:cNvPr>
          <p:cNvSpPr txBox="1"/>
          <p:nvPr/>
        </p:nvSpPr>
        <p:spPr>
          <a:xfrm>
            <a:off x="683429" y="5341596"/>
            <a:ext cx="8801100" cy="923330"/>
          </a:xfrm>
          <a:prstGeom prst="rect">
            <a:avLst/>
          </a:prstGeom>
          <a:noFill/>
          <a:ln w="38100">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Next steps -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Test the vision and mission with residents, including attending meetings to gather feedback and ensure the vision/mission statement aligns with community needs. </a:t>
            </a:r>
          </a:p>
        </p:txBody>
      </p:sp>
    </p:spTree>
    <p:extLst>
      <p:ext uri="{BB962C8B-B14F-4D97-AF65-F5344CB8AC3E}">
        <p14:creationId xmlns:p14="http://schemas.microsoft.com/office/powerpoint/2010/main" val="406111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0A19-A863-0FC4-B168-59B4AAADF2EA}"/>
              </a:ext>
            </a:extLst>
          </p:cNvPr>
          <p:cNvSpPr>
            <a:spLocks noGrp="1"/>
          </p:cNvSpPr>
          <p:nvPr>
            <p:ph type="title"/>
          </p:nvPr>
        </p:nvSpPr>
        <p:spPr>
          <a:xfrm>
            <a:off x="838200" y="381524"/>
            <a:ext cx="10515600" cy="1325563"/>
          </a:xfrm>
        </p:spPr>
        <p:txBody>
          <a:bodyPr/>
          <a:lstStyle/>
          <a:p>
            <a:r>
              <a:rPr lang="en-GB" dirty="0"/>
              <a:t>       </a:t>
            </a:r>
            <a:r>
              <a:rPr lang="en-GB" sz="4000" dirty="0"/>
              <a:t>Neighbourhoods in Waltham Forest</a:t>
            </a:r>
          </a:p>
        </p:txBody>
      </p:sp>
      <p:sp>
        <p:nvSpPr>
          <p:cNvPr id="3" name="Content Placeholder 2">
            <a:extLst>
              <a:ext uri="{FF2B5EF4-FFF2-40B4-BE49-F238E27FC236}">
                <a16:creationId xmlns:a16="http://schemas.microsoft.com/office/drawing/2014/main" id="{A8B0E70F-7526-550B-EDDA-761F0E4BC907}"/>
              </a:ext>
            </a:extLst>
          </p:cNvPr>
          <p:cNvSpPr>
            <a:spLocks noGrp="1"/>
          </p:cNvSpPr>
          <p:nvPr>
            <p:ph idx="1"/>
          </p:nvPr>
        </p:nvSpPr>
        <p:spPr/>
        <p:txBody>
          <a:bodyPr/>
          <a:lstStyle/>
          <a:p>
            <a:r>
              <a:rPr lang="en-GB" sz="1600" dirty="0"/>
              <a:t>3 neighbourhoods agreed  - North, Central and South</a:t>
            </a:r>
          </a:p>
          <a:p>
            <a:r>
              <a:rPr lang="en-GB" sz="1600" dirty="0"/>
              <a:t>Boundaries based on electoral wards which mainly aligns with services already e.g. LBWF stronger communities, NELFT CHS/MHS</a:t>
            </a:r>
            <a:br>
              <a:rPr lang="en-GB" dirty="0"/>
            </a:br>
            <a:endParaRPr lang="en-GB" dirty="0"/>
          </a:p>
        </p:txBody>
      </p:sp>
      <p:pic>
        <p:nvPicPr>
          <p:cNvPr id="4" name="Picture 3">
            <a:extLst>
              <a:ext uri="{FF2B5EF4-FFF2-40B4-BE49-F238E27FC236}">
                <a16:creationId xmlns:a16="http://schemas.microsoft.com/office/drawing/2014/main" id="{8A1AC425-7D6C-19F6-2243-448C54702A61}"/>
              </a:ext>
            </a:extLst>
          </p:cNvPr>
          <p:cNvPicPr>
            <a:picLocks noChangeAspect="1"/>
          </p:cNvPicPr>
          <p:nvPr/>
        </p:nvPicPr>
        <p:blipFill>
          <a:blip r:embed="rId2"/>
          <a:stretch>
            <a:fillRect/>
          </a:stretch>
        </p:blipFill>
        <p:spPr>
          <a:xfrm>
            <a:off x="896876" y="2899081"/>
            <a:ext cx="1780186" cy="3304318"/>
          </a:xfrm>
          <a:prstGeom prst="rect">
            <a:avLst/>
          </a:prstGeom>
          <a:ln w="22225">
            <a:solidFill>
              <a:schemeClr val="accent1"/>
            </a:solidFill>
          </a:ln>
        </p:spPr>
      </p:pic>
      <p:sp>
        <p:nvSpPr>
          <p:cNvPr id="5" name="TextBox 4">
            <a:extLst>
              <a:ext uri="{FF2B5EF4-FFF2-40B4-BE49-F238E27FC236}">
                <a16:creationId xmlns:a16="http://schemas.microsoft.com/office/drawing/2014/main" id="{0DB27DA8-7052-6409-9AA1-183C9190151B}"/>
              </a:ext>
            </a:extLst>
          </p:cNvPr>
          <p:cNvSpPr txBox="1"/>
          <p:nvPr/>
        </p:nvSpPr>
        <p:spPr>
          <a:xfrm>
            <a:off x="4108739" y="3427855"/>
            <a:ext cx="2168339" cy="2031325"/>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Population per neighbourhood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a:ea typeface="+mn-ea"/>
                <a:cs typeface="+mn-cs"/>
              </a:rPr>
              <a:t>(Based on 2021 Census)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North = 71,111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Central = 107,638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South =  99,682 </a:t>
            </a:r>
          </a:p>
        </p:txBody>
      </p:sp>
      <p:sp>
        <p:nvSpPr>
          <p:cNvPr id="6" name="TextBox 5">
            <a:extLst>
              <a:ext uri="{FF2B5EF4-FFF2-40B4-BE49-F238E27FC236}">
                <a16:creationId xmlns:a16="http://schemas.microsoft.com/office/drawing/2014/main" id="{6750F2C6-12A5-9B09-B46E-D2BA2B3D4F39}"/>
              </a:ext>
            </a:extLst>
          </p:cNvPr>
          <p:cNvSpPr txBox="1"/>
          <p:nvPr/>
        </p:nvSpPr>
        <p:spPr>
          <a:xfrm>
            <a:off x="7498309" y="2899081"/>
            <a:ext cx="2463324" cy="3108543"/>
          </a:xfrm>
          <a:prstGeom prst="rect">
            <a:avLst/>
          </a:prstGeom>
          <a:noFill/>
          <a:ln w="254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Alignment considerations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Reconfiguration of PCN’s to align to 3 defined neighbourhoods</a:t>
            </a:r>
            <a:b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NELFT CHS/MHS align except for Lea Bridge ward in ‘South’ neighbourhood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Aligns with LBWF configuration for neighbourhoods/stronger communities</a:t>
            </a:r>
          </a:p>
        </p:txBody>
      </p:sp>
      <p:sp>
        <p:nvSpPr>
          <p:cNvPr id="7" name="Arrow: Right 6">
            <a:extLst>
              <a:ext uri="{FF2B5EF4-FFF2-40B4-BE49-F238E27FC236}">
                <a16:creationId xmlns:a16="http://schemas.microsoft.com/office/drawing/2014/main" id="{97F40337-C9BD-F00F-612F-664CE5EDDF5C}"/>
              </a:ext>
            </a:extLst>
          </p:cNvPr>
          <p:cNvSpPr/>
          <p:nvPr/>
        </p:nvSpPr>
        <p:spPr>
          <a:xfrm>
            <a:off x="2954718" y="406660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Arrow: Right 7">
            <a:extLst>
              <a:ext uri="{FF2B5EF4-FFF2-40B4-BE49-F238E27FC236}">
                <a16:creationId xmlns:a16="http://schemas.microsoft.com/office/drawing/2014/main" id="{951D72C6-2BCF-99F3-FA3F-66AA702F189F}"/>
              </a:ext>
            </a:extLst>
          </p:cNvPr>
          <p:cNvSpPr/>
          <p:nvPr/>
        </p:nvSpPr>
        <p:spPr>
          <a:xfrm>
            <a:off x="6451491" y="406660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Top view of neighbourhood">
            <a:extLst>
              <a:ext uri="{FF2B5EF4-FFF2-40B4-BE49-F238E27FC236}">
                <a16:creationId xmlns:a16="http://schemas.microsoft.com/office/drawing/2014/main" id="{5F661CC9-76D4-4E4D-EE34-F4A3436EB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20" y="569917"/>
            <a:ext cx="1278949" cy="948776"/>
          </a:xfrm>
          <a:prstGeom prst="rect">
            <a:avLst/>
          </a:prstGeom>
        </p:spPr>
      </p:pic>
      <p:sp>
        <p:nvSpPr>
          <p:cNvPr id="11" name="TextBox 10">
            <a:extLst>
              <a:ext uri="{FF2B5EF4-FFF2-40B4-BE49-F238E27FC236}">
                <a16:creationId xmlns:a16="http://schemas.microsoft.com/office/drawing/2014/main" id="{BA2EE032-622A-F7FB-C3A1-113438CAA57D}"/>
              </a:ext>
            </a:extLst>
          </p:cNvPr>
          <p:cNvSpPr txBox="1"/>
          <p:nvPr/>
        </p:nvSpPr>
        <p:spPr>
          <a:xfrm>
            <a:off x="10546632" y="3535576"/>
            <a:ext cx="1446880" cy="2246769"/>
          </a:xfrm>
          <a:prstGeom prst="rect">
            <a:avLst/>
          </a:prstGeom>
          <a:noFill/>
          <a:ln w="34925">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Next steps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Further engagement with providers/stakeholders e.g. Primary Care and NELFT to complete alignment</a:t>
            </a:r>
          </a:p>
        </p:txBody>
      </p:sp>
    </p:spTree>
    <p:extLst>
      <p:ext uri="{BB962C8B-B14F-4D97-AF65-F5344CB8AC3E}">
        <p14:creationId xmlns:p14="http://schemas.microsoft.com/office/powerpoint/2010/main" val="1115823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D486-9512-BC7C-5DFA-52A2AEB207E5}"/>
              </a:ext>
            </a:extLst>
          </p:cNvPr>
          <p:cNvSpPr>
            <a:spLocks noGrp="1"/>
          </p:cNvSpPr>
          <p:nvPr>
            <p:ph type="title"/>
          </p:nvPr>
        </p:nvSpPr>
        <p:spPr>
          <a:xfrm>
            <a:off x="838200" y="365125"/>
            <a:ext cx="10515600" cy="1325563"/>
          </a:xfrm>
        </p:spPr>
        <p:txBody>
          <a:bodyPr anchor="ctr">
            <a:normAutofit/>
          </a:bodyPr>
          <a:lstStyle/>
          <a:p>
            <a:r>
              <a:rPr lang="en-GB" dirty="0"/>
              <a:t>        </a:t>
            </a:r>
            <a:r>
              <a:rPr lang="en-GB" sz="4000" dirty="0"/>
              <a:t>Identifying which groups to work with</a:t>
            </a:r>
          </a:p>
        </p:txBody>
      </p:sp>
      <p:sp>
        <p:nvSpPr>
          <p:cNvPr id="3" name="Content Placeholder 2">
            <a:extLst>
              <a:ext uri="{FF2B5EF4-FFF2-40B4-BE49-F238E27FC236}">
                <a16:creationId xmlns:a16="http://schemas.microsoft.com/office/drawing/2014/main" id="{115558D4-3BF7-D9E0-D209-6E3FCE1CBA9F}"/>
              </a:ext>
            </a:extLst>
          </p:cNvPr>
          <p:cNvSpPr>
            <a:spLocks noGrp="1"/>
          </p:cNvSpPr>
          <p:nvPr>
            <p:ph idx="1"/>
          </p:nvPr>
        </p:nvSpPr>
        <p:spPr>
          <a:xfrm>
            <a:off x="4016829" y="1675237"/>
            <a:ext cx="7166035" cy="4501726"/>
          </a:xfrm>
        </p:spPr>
        <p:txBody>
          <a:bodyPr>
            <a:normAutofit fontScale="62500" lnSpcReduction="20000"/>
          </a:bodyPr>
          <a:lstStyle/>
          <a:p>
            <a:r>
              <a:rPr lang="en-GB" dirty="0"/>
              <a:t>Use of population health data to identify the health and care needs of those within the neighbourhoods i.e. North, Central and South  - all age.</a:t>
            </a:r>
          </a:p>
          <a:p>
            <a:r>
              <a:rPr lang="en-GB" dirty="0"/>
              <a:t>WF Population Health Data Group to be set up </a:t>
            </a:r>
          </a:p>
          <a:p>
            <a:r>
              <a:rPr lang="en-GB" dirty="0"/>
              <a:t>Example -  Frailty</a:t>
            </a:r>
            <a:br>
              <a:rPr lang="en-GB" dirty="0"/>
            </a:br>
            <a:br>
              <a:rPr lang="en-GB" dirty="0"/>
            </a:br>
            <a:r>
              <a:rPr lang="en-GB" dirty="0"/>
              <a:t>Most of Waltham Forest’s frail population lives in the North neighbourhood although there is also a concentration around the Central area.</a:t>
            </a:r>
            <a:br>
              <a:rPr lang="en-GB" dirty="0"/>
            </a:br>
            <a:br>
              <a:rPr lang="en-GB" dirty="0"/>
            </a:br>
            <a:r>
              <a:rPr lang="en-GB" dirty="0"/>
              <a:t>However, the distribution of the frail cohort access Type 1 A&amp;E care is more dispersed (Central and South Neighbourhoods  i.e. Higham Hill, Wood Street, Hatch Lane and parts of Lea Bridge and Leyton).</a:t>
            </a:r>
          </a:p>
          <a:p>
            <a:pPr marL="0" indent="0">
              <a:buNone/>
            </a:pPr>
            <a:br>
              <a:rPr lang="en-GB" dirty="0"/>
            </a:br>
            <a:endParaRPr lang="en-GB" dirty="0"/>
          </a:p>
          <a:p>
            <a:pPr marL="0" indent="0">
              <a:buNone/>
            </a:pPr>
            <a:endParaRPr lang="en-GB" dirty="0"/>
          </a:p>
        </p:txBody>
      </p:sp>
      <p:pic>
        <p:nvPicPr>
          <p:cNvPr id="4" name="Picture 3">
            <a:extLst>
              <a:ext uri="{FF2B5EF4-FFF2-40B4-BE49-F238E27FC236}">
                <a16:creationId xmlns:a16="http://schemas.microsoft.com/office/drawing/2014/main" id="{8D2B1FB9-5E3C-64F2-0276-31D535A65B50}"/>
              </a:ext>
            </a:extLst>
          </p:cNvPr>
          <p:cNvPicPr>
            <a:picLocks noChangeAspect="1"/>
          </p:cNvPicPr>
          <p:nvPr/>
        </p:nvPicPr>
        <p:blipFill>
          <a:blip r:embed="rId2"/>
          <a:srcRect l="14365" r="-3" b="-3"/>
          <a:stretch>
            <a:fillRect/>
          </a:stretch>
        </p:blipFill>
        <p:spPr>
          <a:xfrm>
            <a:off x="665630" y="1675237"/>
            <a:ext cx="1840033" cy="2250152"/>
          </a:xfrm>
          <a:prstGeom prst="rect">
            <a:avLst/>
          </a:prstGeom>
          <a:noFill/>
        </p:spPr>
      </p:pic>
      <p:pic>
        <p:nvPicPr>
          <p:cNvPr id="5" name="Picture 4">
            <a:extLst>
              <a:ext uri="{FF2B5EF4-FFF2-40B4-BE49-F238E27FC236}">
                <a16:creationId xmlns:a16="http://schemas.microsoft.com/office/drawing/2014/main" id="{012A334F-6D92-E10A-1720-E2A055E158B3}"/>
              </a:ext>
            </a:extLst>
          </p:cNvPr>
          <p:cNvPicPr>
            <a:picLocks noChangeAspect="1"/>
          </p:cNvPicPr>
          <p:nvPr/>
        </p:nvPicPr>
        <p:blipFill>
          <a:blip r:embed="rId3"/>
          <a:stretch>
            <a:fillRect/>
          </a:stretch>
        </p:blipFill>
        <p:spPr>
          <a:xfrm>
            <a:off x="665630" y="4060965"/>
            <a:ext cx="1840033" cy="2250152"/>
          </a:xfrm>
          <a:prstGeom prst="rect">
            <a:avLst/>
          </a:prstGeom>
        </p:spPr>
      </p:pic>
      <p:pic>
        <p:nvPicPr>
          <p:cNvPr id="7" name="Picture 6" descr="Magnifying glass showing decling performance">
            <a:extLst>
              <a:ext uri="{FF2B5EF4-FFF2-40B4-BE49-F238E27FC236}">
                <a16:creationId xmlns:a16="http://schemas.microsoft.com/office/drawing/2014/main" id="{5EFD5FCF-19F3-D73B-1B0C-4236EA0DB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5630" y="546131"/>
            <a:ext cx="1202491" cy="948100"/>
          </a:xfrm>
          <a:prstGeom prst="rect">
            <a:avLst/>
          </a:prstGeom>
        </p:spPr>
      </p:pic>
      <p:sp>
        <p:nvSpPr>
          <p:cNvPr id="8" name="TextBox 7">
            <a:extLst>
              <a:ext uri="{FF2B5EF4-FFF2-40B4-BE49-F238E27FC236}">
                <a16:creationId xmlns:a16="http://schemas.microsoft.com/office/drawing/2014/main" id="{143D1096-0DED-F76C-958D-4DE5AEF3C69C}"/>
              </a:ext>
            </a:extLst>
          </p:cNvPr>
          <p:cNvSpPr txBox="1"/>
          <p:nvPr/>
        </p:nvSpPr>
        <p:spPr>
          <a:xfrm>
            <a:off x="2875873" y="5387787"/>
            <a:ext cx="7166035" cy="923330"/>
          </a:xfrm>
          <a:prstGeom prst="rect">
            <a:avLst/>
          </a:prstGeom>
          <a:noFill/>
          <a:ln w="38100">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Next steps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Set up local Population Health data group to review NEL Population Health data at neighbourhood level and identify potential areas of focus </a:t>
            </a:r>
          </a:p>
        </p:txBody>
      </p:sp>
    </p:spTree>
    <p:extLst>
      <p:ext uri="{BB962C8B-B14F-4D97-AF65-F5344CB8AC3E}">
        <p14:creationId xmlns:p14="http://schemas.microsoft.com/office/powerpoint/2010/main" val="2530791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47FB-2EF6-5AB2-7567-B9913B9986D3}"/>
              </a:ext>
            </a:extLst>
          </p:cNvPr>
          <p:cNvSpPr>
            <a:spLocks noGrp="1"/>
          </p:cNvSpPr>
          <p:nvPr>
            <p:ph type="title"/>
          </p:nvPr>
        </p:nvSpPr>
        <p:spPr/>
        <p:txBody>
          <a:bodyPr/>
          <a:lstStyle/>
          <a:p>
            <a:r>
              <a:rPr lang="en-GB" dirty="0"/>
              <a:t>        Approach</a:t>
            </a:r>
          </a:p>
        </p:txBody>
      </p:sp>
      <p:sp>
        <p:nvSpPr>
          <p:cNvPr id="3" name="Content Placeholder 2">
            <a:extLst>
              <a:ext uri="{FF2B5EF4-FFF2-40B4-BE49-F238E27FC236}">
                <a16:creationId xmlns:a16="http://schemas.microsoft.com/office/drawing/2014/main" id="{FA6C82F1-6457-E730-4F80-342F17A8BF56}"/>
              </a:ext>
            </a:extLst>
          </p:cNvPr>
          <p:cNvSpPr>
            <a:spLocks noGrp="1"/>
          </p:cNvSpPr>
          <p:nvPr>
            <p:ph idx="1"/>
          </p:nvPr>
        </p:nvSpPr>
        <p:spPr>
          <a:xfrm>
            <a:off x="838200" y="1739423"/>
            <a:ext cx="10344665" cy="4351338"/>
          </a:xfrm>
        </p:spPr>
        <p:txBody>
          <a:bodyPr>
            <a:normAutofit/>
          </a:bodyPr>
          <a:lstStyle/>
          <a:p>
            <a:r>
              <a:rPr lang="en-GB" sz="2400" dirty="0"/>
              <a:t>Use population health information to identify specific areas/cohorts, then prioritise the current pathways/teams involved to test the neighbourhood working approach to enhance/improve the pathway and outcomes.</a:t>
            </a:r>
          </a:p>
          <a:p>
            <a:r>
              <a:rPr lang="en-GB" sz="2400" dirty="0"/>
              <a:t>Transformation and provider delivery model approach</a:t>
            </a:r>
          </a:p>
          <a:p>
            <a:r>
              <a:rPr lang="en-GB" sz="2400" dirty="0"/>
              <a:t>Use data and resident voice to evaluate impact</a:t>
            </a:r>
          </a:p>
          <a:p>
            <a:r>
              <a:rPr lang="en-GB" sz="2400" dirty="0"/>
              <a:t>Transitional approach – build on things already in place, specific focus, start small and expand over time.</a:t>
            </a:r>
          </a:p>
        </p:txBody>
      </p:sp>
      <p:pic>
        <p:nvPicPr>
          <p:cNvPr id="5" name="Picture 4" descr="Stepping stone bridge">
            <a:extLst>
              <a:ext uri="{FF2B5EF4-FFF2-40B4-BE49-F238E27FC236}">
                <a16:creationId xmlns:a16="http://schemas.microsoft.com/office/drawing/2014/main" id="{ECAA2697-2E47-5E52-9459-25B65AA3A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40757"/>
            <a:ext cx="919985" cy="1374298"/>
          </a:xfrm>
          <a:prstGeom prst="rect">
            <a:avLst/>
          </a:prstGeom>
        </p:spPr>
      </p:pic>
      <p:sp>
        <p:nvSpPr>
          <p:cNvPr id="6" name="TextBox 5">
            <a:extLst>
              <a:ext uri="{FF2B5EF4-FFF2-40B4-BE49-F238E27FC236}">
                <a16:creationId xmlns:a16="http://schemas.microsoft.com/office/drawing/2014/main" id="{72359C6B-1107-B9C6-5DC5-6D27BAF1EE04}"/>
              </a:ext>
            </a:extLst>
          </p:cNvPr>
          <p:cNvSpPr txBox="1"/>
          <p:nvPr/>
        </p:nvSpPr>
        <p:spPr>
          <a:xfrm>
            <a:off x="838200" y="5434491"/>
            <a:ext cx="9853749" cy="646331"/>
          </a:xfrm>
          <a:prstGeom prst="rect">
            <a:avLst/>
          </a:prstGeom>
          <a:noFill/>
          <a:ln w="38100">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Next steps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Repurpose WF Proactive Care Executive to become the Neighbourhood Working Delivery Board</a:t>
            </a:r>
          </a:p>
        </p:txBody>
      </p:sp>
    </p:spTree>
    <p:extLst>
      <p:ext uri="{BB962C8B-B14F-4D97-AF65-F5344CB8AC3E}">
        <p14:creationId xmlns:p14="http://schemas.microsoft.com/office/powerpoint/2010/main" val="768468245"/>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00000"/>
      </a:dk2>
      <a:lt2>
        <a:srgbClr val="FFFFFF"/>
      </a:lt2>
      <a:accent1>
        <a:srgbClr val="005EB8"/>
      </a:accent1>
      <a:accent2>
        <a:srgbClr val="005EB8"/>
      </a:accent2>
      <a:accent3>
        <a:srgbClr val="005EB8"/>
      </a:accent3>
      <a:accent4>
        <a:srgbClr val="005EB8"/>
      </a:accent4>
      <a:accent5>
        <a:srgbClr val="005EB8"/>
      </a:accent5>
      <a:accent6>
        <a:srgbClr val="ED5DD1"/>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000000"/>
      </a:dk1>
      <a:lt1>
        <a:srgbClr val="FFFFFF"/>
      </a:lt1>
      <a:dk2>
        <a:srgbClr val="000000"/>
      </a:dk2>
      <a:lt2>
        <a:srgbClr val="FFFFFF"/>
      </a:lt2>
      <a:accent1>
        <a:srgbClr val="005EB8"/>
      </a:accent1>
      <a:accent2>
        <a:srgbClr val="005EB8"/>
      </a:accent2>
      <a:accent3>
        <a:srgbClr val="005EB8"/>
      </a:accent3>
      <a:accent4>
        <a:srgbClr val="005EB8"/>
      </a:accent4>
      <a:accent5>
        <a:srgbClr val="005EB8"/>
      </a:accent5>
      <a:accent6>
        <a:srgbClr val="005EB8"/>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2e35b0-1d91-441b-86e4-0dde0a469893">
      <Terms xmlns="http://schemas.microsoft.com/office/infopath/2007/PartnerControls"/>
    </lcf76f155ced4ddcb4097134ff3c332f>
    <TaxCatchAll xmlns="764977a3-7316-499f-8db5-c889d1e9573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E65179A71D344E8A71F7D40F5F7126" ma:contentTypeVersion="14" ma:contentTypeDescription="Create a new document." ma:contentTypeScope="" ma:versionID="e12a9d01efcdd8e52000bf02567a7ecb">
  <xsd:schema xmlns:xsd="http://www.w3.org/2001/XMLSchema" xmlns:xs="http://www.w3.org/2001/XMLSchema" xmlns:p="http://schemas.microsoft.com/office/2006/metadata/properties" xmlns:ns2="f72e35b0-1d91-441b-86e4-0dde0a469893" xmlns:ns3="764977a3-7316-499f-8db5-c889d1e95734" xmlns:ns4="7db32c9b-c4d4-4290-a663-000bee648ab1" targetNamespace="http://schemas.microsoft.com/office/2006/metadata/properties" ma:root="true" ma:fieldsID="9dcf3618644f45ac320d41f03410b110" ns2:_="" ns3:_="" ns4:_="">
    <xsd:import namespace="f72e35b0-1d91-441b-86e4-0dde0a469893"/>
    <xsd:import namespace="764977a3-7316-499f-8db5-c889d1e95734"/>
    <xsd:import namespace="7db32c9b-c4d4-4290-a663-000bee648ab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2e35b0-1d91-441b-86e4-0dde0a4698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bca4fbc-e066-4c74-89d4-2048b13e2f2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4977a3-7316-499f-8db5-c889d1e9573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71325fd-9017-4d2f-8574-7834211763b2}" ma:internalName="TaxCatchAll" ma:showField="CatchAllData" ma:web="764977a3-7316-499f-8db5-c889d1e957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db32c9b-c4d4-4290-a663-000bee648ab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52E010-A8E9-4EC7-9386-868DA6F61EF0}">
  <ds:schemaRefs>
    <ds:schemaRef ds:uri="f2531892-8568-4528-a528-3b24448ca22e"/>
    <ds:schemaRef ds:uri="http://www.w3.org/XML/1998/namespace"/>
    <ds:schemaRef ds:uri="http://purl.org/dc/terms/"/>
    <ds:schemaRef ds:uri="http://schemas.openxmlformats.org/package/2006/metadata/core-properties"/>
    <ds:schemaRef ds:uri="b6aa06e8-7cf9-4040-8a13-bdf35b6969cf"/>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53E6ADC6-3C6C-41B5-95BF-262CF1B66B9D}"/>
</file>

<file path=customXml/itemProps3.xml><?xml version="1.0" encoding="utf-8"?>
<ds:datastoreItem xmlns:ds="http://schemas.openxmlformats.org/officeDocument/2006/customXml" ds:itemID="{4C691769-0632-4AD0-B7FB-422246FA15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1196</TotalTime>
  <Words>1355</Words>
  <Application>Microsoft Office PowerPoint</Application>
  <PresentationFormat>Widescreen</PresentationFormat>
  <Paragraphs>124</Paragraphs>
  <Slides>11</Slides>
  <Notes>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11</vt:i4>
      </vt:variant>
    </vt:vector>
  </HeadingPairs>
  <TitlesOfParts>
    <vt:vector size="15" baseType="lpstr">
      <vt:lpstr>Aptos</vt:lpstr>
      <vt:lpstr>Arial</vt:lpstr>
      <vt:lpstr>1_Office Theme</vt:lpstr>
      <vt:lpstr>2_Office Theme</vt:lpstr>
      <vt:lpstr> Neighbourhood Working – NEL context and Waltham Forest context</vt:lpstr>
      <vt:lpstr>What is neighbourhood working?</vt:lpstr>
      <vt:lpstr>PowerPoint Presentation</vt:lpstr>
      <vt:lpstr> What does this mean for Waltham Forest?</vt:lpstr>
      <vt:lpstr>Neighbourhood health – what have local people told us they need so far? </vt:lpstr>
      <vt:lpstr>          Vision and Mission</vt:lpstr>
      <vt:lpstr>       Neighbourhoods in Waltham Forest</vt:lpstr>
      <vt:lpstr>        Identifying which groups to work with</vt:lpstr>
      <vt:lpstr>        Approach</vt:lpstr>
      <vt:lpstr>           Things already in place we can build upon</vt:lpstr>
      <vt:lpstr>        Proposed Governance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AHMED, Sharif (NHS NORTH EAST LONDON ICB - A3A8R)</dc:creator>
  <cp:lastModifiedBy>SMITH, Pat (NHS NORTH EAST LONDON ICB - A3A8R)</cp:lastModifiedBy>
  <cp:revision>93</cp:revision>
  <dcterms:created xsi:type="dcterms:W3CDTF">2025-05-07T09:05:06Z</dcterms:created>
  <dcterms:modified xsi:type="dcterms:W3CDTF">2025-08-06T09:42:22Z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0x0101004BE65179A71D344E8A71F7D40F5F7126</vt:lpwstr>
  </property>
</Properties>
</file>